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8" r:id="rId2"/>
    <p:sldId id="269" r:id="rId3"/>
    <p:sldId id="256" r:id="rId4"/>
    <p:sldId id="257" r:id="rId5"/>
    <p:sldId id="259" r:id="rId6"/>
    <p:sldId id="261" r:id="rId7"/>
    <p:sldId id="262" r:id="rId8"/>
    <p:sldId id="263" r:id="rId9"/>
    <p:sldId id="264" r:id="rId10"/>
    <p:sldId id="266" r:id="rId11"/>
    <p:sldId id="272" r:id="rId12"/>
    <p:sldId id="270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FFC923-7135-4986-871D-F8ED41AF1E88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A56FE6-6D28-4DCC-A012-721FA28C0F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332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243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537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288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257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684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335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633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215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066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455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69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D83996-A1EC-4085-9495-9CAA3FD8E6AF}" type="datetimeFigureOut">
              <a:rPr lang="en-US" smtClean="0"/>
              <a:t>7/25/2013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0CA3F6-B4A0-46F2-A999-9900D16DC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826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637305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VY_32_INOVACE_03B_04_Prepositions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pro maturitní přípravu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24.7.2013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973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cs-CZ" sz="2600" dirty="0" smtClean="0"/>
              <a:t>Materiál je určen žákům na úrovni B1,B2.</a:t>
            </a:r>
          </a:p>
          <a:p>
            <a:r>
              <a:rPr lang="cs-CZ" sz="2600" dirty="0" smtClean="0"/>
              <a:t>V první části je koncipován jako stručné a přehledné </a:t>
            </a:r>
            <a:r>
              <a:rPr lang="cs-CZ" sz="2600" u="sng" dirty="0" smtClean="0"/>
              <a:t>opakován</a:t>
            </a:r>
            <a:r>
              <a:rPr lang="cs-CZ" sz="2600" dirty="0" smtClean="0"/>
              <a:t>í zacházení s předložkami u  nejznámějších a nejpoužívanějších výrazů obvyklé slovní zásoby.</a:t>
            </a:r>
          </a:p>
          <a:p>
            <a:r>
              <a:rPr lang="cs-CZ" sz="2600" dirty="0" smtClean="0"/>
              <a:t>Prezentace postihuje základní skupiny předložkových vazeb.</a:t>
            </a:r>
          </a:p>
          <a:p>
            <a:r>
              <a:rPr lang="cs-CZ" sz="2600" dirty="0" smtClean="0"/>
              <a:t>Látka je rozvržena jako shrnutí na jednu vyučovací hodinu. </a:t>
            </a:r>
          </a:p>
          <a:p>
            <a:r>
              <a:rPr lang="cs-CZ" sz="2600" dirty="0" smtClean="0"/>
              <a:t>Materiál je plánován pro poslední ročník před maturitou ale může být použit dle potřeby při opakování probraného tématu i jindy.</a:t>
            </a:r>
          </a:p>
          <a:p>
            <a:r>
              <a:rPr lang="cs-CZ" sz="2600" dirty="0" err="1" smtClean="0"/>
              <a:t>Slidy</a:t>
            </a:r>
            <a:r>
              <a:rPr lang="cs-CZ" sz="2600" dirty="0" smtClean="0"/>
              <a:t> 3-8: Žáci si názorně zopakují pravidla a typy tvoření předložkových vazeb k vyjádření nejčastějších významů. Doplňují vlastní příklady s pomocí vyučujícího.</a:t>
            </a:r>
          </a:p>
          <a:p>
            <a:r>
              <a:rPr lang="cs-CZ" sz="2600" dirty="0" err="1" smtClean="0"/>
              <a:t>Slidy</a:t>
            </a:r>
            <a:r>
              <a:rPr lang="cs-CZ" sz="2600" dirty="0" smtClean="0"/>
              <a:t> </a:t>
            </a:r>
            <a:r>
              <a:rPr lang="cs-CZ" sz="2600" dirty="0" smtClean="0"/>
              <a:t>9-12: Ve </a:t>
            </a:r>
            <a:r>
              <a:rPr lang="cs-CZ" sz="2600" dirty="0" err="1" smtClean="0"/>
              <a:t>slidech</a:t>
            </a:r>
            <a:r>
              <a:rPr lang="cs-CZ" sz="2600" dirty="0" smtClean="0"/>
              <a:t> 9+10 žáci </a:t>
            </a:r>
            <a:r>
              <a:rPr lang="cs-CZ" sz="2600" dirty="0" smtClean="0"/>
              <a:t>pomocí digitálního pera vpisují správná řešení do tabulek</a:t>
            </a:r>
            <a:r>
              <a:rPr lang="cs-CZ" sz="2600" dirty="0" smtClean="0"/>
              <a:t>. Ve </a:t>
            </a:r>
            <a:r>
              <a:rPr lang="cs-CZ" sz="2600" dirty="0" err="1" smtClean="0"/>
              <a:t>slidech</a:t>
            </a:r>
            <a:r>
              <a:rPr lang="cs-CZ" sz="2600" dirty="0" smtClean="0"/>
              <a:t> 11+12 studenti stejnou pomůckou spojují správné možnosti.</a:t>
            </a:r>
            <a:endParaRPr lang="cs-CZ" sz="2600" dirty="0" smtClean="0"/>
          </a:p>
          <a:p>
            <a:r>
              <a:rPr lang="cs-CZ" sz="2600" dirty="0"/>
              <a:t>Úlohy lze též provádět fixem, nebo křídou do </a:t>
            </a:r>
            <a:r>
              <a:rPr lang="cs-CZ" sz="2600" dirty="0" err="1"/>
              <a:t>slidu</a:t>
            </a:r>
            <a:r>
              <a:rPr lang="cs-CZ" sz="2600" dirty="0"/>
              <a:t>, promítnutého na bílou interaktivní tabuli.</a:t>
            </a:r>
          </a:p>
          <a:p>
            <a:r>
              <a:rPr lang="cs-CZ" sz="2600" dirty="0"/>
              <a:t>Vzhledem k početně malým jazykovým skupinám, lze užít materiál k samostatné práci v PC učebně.</a:t>
            </a:r>
          </a:p>
          <a:p>
            <a:r>
              <a:rPr lang="cs-CZ" sz="2600" dirty="0"/>
              <a:t>Shrnutí všech aktivit, včetně kontroly, musí být doplněno ve spolupráci s vyučujícím.</a:t>
            </a:r>
          </a:p>
          <a:p>
            <a:r>
              <a:rPr lang="cs-CZ" sz="2600" dirty="0"/>
              <a:t>Materiál je určen k interaktivní výuce.</a:t>
            </a:r>
            <a:endParaRPr lang="en-US" sz="26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25854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err="1" smtClean="0"/>
              <a:t>Prepositions</a:t>
            </a:r>
            <a:endParaRPr lang="en-US" sz="3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377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words</a:t>
            </a:r>
            <a:r>
              <a:rPr lang="cs-CZ" sz="3600" dirty="0" smtClean="0"/>
              <a:t> </a:t>
            </a:r>
            <a:r>
              <a:rPr lang="cs-CZ" sz="3600" dirty="0" err="1" smtClean="0"/>
              <a:t>or</a:t>
            </a:r>
            <a:r>
              <a:rPr lang="cs-CZ" sz="3600" dirty="0" smtClean="0"/>
              <a:t> </a:t>
            </a:r>
            <a:r>
              <a:rPr lang="cs-CZ" sz="3600" dirty="0" err="1" smtClean="0"/>
              <a:t>combinations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</a:t>
            </a:r>
            <a:r>
              <a:rPr lang="cs-CZ" sz="3600" dirty="0" err="1" smtClean="0"/>
              <a:t>words</a:t>
            </a:r>
            <a:r>
              <a:rPr lang="cs-CZ" sz="3600" dirty="0" smtClean="0"/>
              <a:t> </a:t>
            </a:r>
            <a:r>
              <a:rPr lang="cs-CZ" sz="3600" dirty="0" err="1" smtClean="0"/>
              <a:t>for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/>
              <a:t>expressing</a:t>
            </a:r>
            <a:r>
              <a:rPr lang="cs-CZ" dirty="0" smtClean="0"/>
              <a:t> </a:t>
            </a:r>
            <a:r>
              <a:rPr lang="cs-CZ" dirty="0" err="1" smtClean="0"/>
              <a:t>time,place,purpose,reason</a:t>
            </a:r>
            <a:r>
              <a:rPr lang="cs-CZ" dirty="0" smtClean="0"/>
              <a:t>,……</a:t>
            </a:r>
          </a:p>
          <a:p>
            <a:r>
              <a:rPr lang="cs-CZ" dirty="0" err="1"/>
              <a:t>m</a:t>
            </a:r>
            <a:r>
              <a:rPr lang="cs-CZ" dirty="0" err="1" smtClean="0"/>
              <a:t>aking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connections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 smtClean="0"/>
          </a:p>
          <a:p>
            <a:r>
              <a:rPr lang="cs-CZ" dirty="0" err="1"/>
              <a:t>c</a:t>
            </a:r>
            <a:r>
              <a:rPr lang="cs-CZ" dirty="0" err="1" smtClean="0"/>
              <a:t>ompleting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conjunctions</a:t>
            </a:r>
            <a:r>
              <a:rPr lang="cs-CZ" dirty="0" smtClean="0"/>
              <a:t> ….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964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sz="2800" b="1" dirty="0" err="1" smtClean="0"/>
              <a:t>Time</a:t>
            </a:r>
            <a:r>
              <a:rPr lang="cs-CZ" sz="2800" b="1" dirty="0" smtClean="0"/>
              <a:t>: </a:t>
            </a:r>
            <a:r>
              <a:rPr lang="cs-CZ" sz="3000" dirty="0" err="1" smtClean="0">
                <a:solidFill>
                  <a:srgbClr val="FF0000"/>
                </a:solidFill>
              </a:rPr>
              <a:t>at</a:t>
            </a:r>
            <a:r>
              <a:rPr lang="cs-CZ" sz="3000" dirty="0" smtClean="0"/>
              <a:t> (</a:t>
            </a:r>
            <a:r>
              <a:rPr lang="cs-CZ" sz="3000" dirty="0" err="1" smtClean="0"/>
              <a:t>time</a:t>
            </a:r>
            <a:r>
              <a:rPr lang="cs-CZ" sz="3000" dirty="0" smtClean="0"/>
              <a:t>, </a:t>
            </a:r>
            <a:r>
              <a:rPr lang="cs-CZ" sz="3000" dirty="0" err="1" smtClean="0"/>
              <a:t>weekend</a:t>
            </a:r>
            <a:r>
              <a:rPr lang="cs-CZ" sz="3000" dirty="0" smtClean="0"/>
              <a:t>), </a:t>
            </a:r>
            <a:r>
              <a:rPr lang="cs-CZ" sz="3000" dirty="0" smtClean="0">
                <a:solidFill>
                  <a:srgbClr val="FF0000"/>
                </a:solidFill>
              </a:rPr>
              <a:t>on</a:t>
            </a:r>
            <a:r>
              <a:rPr lang="cs-CZ" sz="3000" dirty="0" smtClean="0"/>
              <a:t> (</a:t>
            </a:r>
            <a:r>
              <a:rPr lang="cs-CZ" sz="3000" dirty="0" err="1" smtClean="0"/>
              <a:t>Monday</a:t>
            </a:r>
            <a:r>
              <a:rPr lang="cs-CZ" sz="3000" dirty="0" smtClean="0"/>
              <a:t>), </a:t>
            </a:r>
            <a:r>
              <a:rPr lang="cs-CZ" sz="3000" dirty="0" smtClean="0">
                <a:solidFill>
                  <a:srgbClr val="FF0000"/>
                </a:solidFill>
              </a:rPr>
              <a:t>in</a:t>
            </a:r>
            <a:r>
              <a:rPr lang="cs-CZ" sz="3000" dirty="0" smtClean="0"/>
              <a:t> (1972) </a:t>
            </a:r>
          </a:p>
          <a:p>
            <a:pPr marL="0" indent="0">
              <a:buNone/>
            </a:pPr>
            <a:r>
              <a:rPr lang="cs-CZ" sz="3000" b="1" dirty="0" smtClean="0"/>
              <a:t>                </a:t>
            </a:r>
            <a:r>
              <a:rPr lang="cs-CZ" sz="3000" dirty="0" err="1" smtClean="0">
                <a:solidFill>
                  <a:srgbClr val="FF0000"/>
                </a:solidFill>
              </a:rPr>
              <a:t>for</a:t>
            </a:r>
            <a:r>
              <a:rPr lang="cs-CZ" sz="3000" dirty="0" smtClean="0"/>
              <a:t> (</a:t>
            </a:r>
            <a:r>
              <a:rPr lang="cs-CZ" sz="3000" dirty="0" err="1" smtClean="0"/>
              <a:t>five</a:t>
            </a:r>
            <a:r>
              <a:rPr lang="cs-CZ" sz="3000" dirty="0" smtClean="0"/>
              <a:t> </a:t>
            </a:r>
            <a:r>
              <a:rPr lang="cs-CZ" sz="3000" dirty="0" err="1" smtClean="0"/>
              <a:t>years</a:t>
            </a:r>
            <a:r>
              <a:rPr lang="cs-CZ" sz="3000" dirty="0" smtClean="0"/>
              <a:t>), </a:t>
            </a:r>
            <a:r>
              <a:rPr lang="cs-CZ" sz="3000" dirty="0" err="1" smtClean="0">
                <a:solidFill>
                  <a:srgbClr val="FF0000"/>
                </a:solidFill>
              </a:rPr>
              <a:t>since</a:t>
            </a:r>
            <a:r>
              <a:rPr lang="cs-CZ" sz="3000" dirty="0" smtClean="0"/>
              <a:t> (last </a:t>
            </a:r>
            <a:r>
              <a:rPr lang="cs-CZ" sz="3000" dirty="0" err="1" smtClean="0"/>
              <a:t>year</a:t>
            </a:r>
            <a:r>
              <a:rPr lang="cs-CZ" sz="3000" dirty="0" smtClean="0"/>
              <a:t>) </a:t>
            </a:r>
            <a:r>
              <a:rPr lang="cs-CZ" sz="3000" dirty="0" err="1" smtClean="0">
                <a:solidFill>
                  <a:srgbClr val="FF0000"/>
                </a:solidFill>
              </a:rPr>
              <a:t>after</a:t>
            </a:r>
            <a:r>
              <a:rPr lang="cs-CZ" sz="3000" dirty="0" smtClean="0"/>
              <a:t> (</a:t>
            </a:r>
            <a:r>
              <a:rPr lang="cs-CZ" sz="3000" dirty="0" err="1" smtClean="0"/>
              <a:t>him</a:t>
            </a:r>
            <a:r>
              <a:rPr lang="cs-CZ" sz="3000" dirty="0" smtClean="0"/>
              <a:t>) 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  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</a:rPr>
              <a:t>before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  <a:r>
              <a:rPr lang="cs-CZ" sz="3000" dirty="0" smtClean="0"/>
              <a:t>(</a:t>
            </a:r>
            <a:r>
              <a:rPr lang="cs-CZ" sz="3000" dirty="0" err="1" smtClean="0"/>
              <a:t>yesterday</a:t>
            </a:r>
            <a:r>
              <a:rPr lang="cs-CZ" sz="3000" dirty="0" smtClean="0"/>
              <a:t>), </a:t>
            </a:r>
            <a:r>
              <a:rPr lang="cs-CZ" sz="3000" dirty="0" smtClean="0">
                <a:solidFill>
                  <a:srgbClr val="FF0000"/>
                </a:solidFill>
              </a:rPr>
              <a:t>by</a:t>
            </a:r>
            <a:r>
              <a:rPr lang="cs-CZ" sz="3000" dirty="0" smtClean="0"/>
              <a:t> (</a:t>
            </a:r>
            <a:r>
              <a:rPr lang="cs-CZ" sz="3000" dirty="0" err="1" smtClean="0"/>
              <a:t>next</a:t>
            </a:r>
            <a:r>
              <a:rPr lang="cs-CZ" sz="3000" dirty="0" smtClean="0"/>
              <a:t> </a:t>
            </a:r>
            <a:r>
              <a:rPr lang="cs-CZ" sz="3000" dirty="0" err="1" smtClean="0"/>
              <a:t>week</a:t>
            </a:r>
            <a:r>
              <a:rPr lang="cs-CZ" sz="3000" dirty="0" smtClean="0"/>
              <a:t>), </a:t>
            </a:r>
            <a:r>
              <a:rPr lang="cs-CZ" sz="3000" dirty="0" err="1" smtClean="0">
                <a:solidFill>
                  <a:srgbClr val="FF0000"/>
                </a:solidFill>
              </a:rPr>
              <a:t>during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  <a:r>
              <a:rPr lang="cs-CZ" sz="3000" dirty="0" smtClean="0"/>
              <a:t>(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</a:p>
          <a:p>
            <a:pPr marL="0" indent="0">
              <a:buNone/>
            </a:pPr>
            <a:r>
              <a:rPr lang="cs-CZ" sz="3000" b="1" dirty="0" smtClean="0"/>
              <a:t>                </a:t>
            </a:r>
            <a:r>
              <a:rPr lang="cs-CZ" sz="3000" dirty="0" err="1" smtClean="0"/>
              <a:t>war</a:t>
            </a:r>
            <a:r>
              <a:rPr lang="cs-CZ" sz="3000" dirty="0" smtClean="0"/>
              <a:t>),</a:t>
            </a:r>
            <a:endParaRPr lang="cs-CZ" sz="3000" dirty="0"/>
          </a:p>
          <a:p>
            <a:pPr marL="0" indent="0">
              <a:buNone/>
            </a:pPr>
            <a:endParaRPr lang="cs-CZ" sz="3000" b="1" dirty="0" smtClean="0"/>
          </a:p>
          <a:p>
            <a:pPr marL="0" indent="0">
              <a:buNone/>
            </a:pPr>
            <a:endParaRPr lang="cs-CZ" sz="3000" b="1" dirty="0"/>
          </a:p>
          <a:p>
            <a:r>
              <a:rPr lang="cs-CZ" sz="3000" b="1" dirty="0" smtClean="0"/>
              <a:t>Place: </a:t>
            </a:r>
            <a:r>
              <a:rPr lang="cs-CZ" sz="3000" dirty="0" err="1" smtClean="0">
                <a:solidFill>
                  <a:srgbClr val="FF0000"/>
                </a:solidFill>
              </a:rPr>
              <a:t>at</a:t>
            </a:r>
            <a:r>
              <a:rPr lang="cs-CZ" sz="3000" dirty="0" smtClean="0"/>
              <a:t> (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bottom</a:t>
            </a:r>
            <a:r>
              <a:rPr lang="cs-CZ" sz="3000" dirty="0" smtClean="0"/>
              <a:t>), </a:t>
            </a:r>
            <a:r>
              <a:rPr lang="cs-CZ" sz="3000" dirty="0" smtClean="0">
                <a:solidFill>
                  <a:srgbClr val="FF0000"/>
                </a:solidFill>
              </a:rPr>
              <a:t>in</a:t>
            </a:r>
            <a:r>
              <a:rPr lang="cs-CZ" sz="3000" dirty="0" smtClean="0"/>
              <a:t> (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middle</a:t>
            </a:r>
            <a:r>
              <a:rPr lang="cs-CZ" sz="3000" dirty="0" smtClean="0"/>
              <a:t>), </a:t>
            </a:r>
            <a:r>
              <a:rPr lang="cs-CZ" sz="3000" dirty="0" smtClean="0">
                <a:solidFill>
                  <a:srgbClr val="FF0000"/>
                </a:solidFill>
              </a:rPr>
              <a:t>on</a:t>
            </a:r>
            <a:r>
              <a:rPr lang="cs-CZ" sz="3000" dirty="0" smtClean="0"/>
              <a:t> (</a:t>
            </a:r>
            <a:r>
              <a:rPr lang="cs-CZ" sz="3000" dirty="0" err="1" smtClean="0"/>
              <a:t>the</a:t>
            </a:r>
            <a:r>
              <a:rPr lang="cs-CZ" sz="3000" dirty="0" smtClean="0"/>
              <a:t> table) </a:t>
            </a:r>
          </a:p>
          <a:p>
            <a:pPr marL="0" indent="0">
              <a:buNone/>
            </a:pPr>
            <a:r>
              <a:rPr lang="cs-CZ" sz="3000" dirty="0" smtClean="0"/>
              <a:t>            </a:t>
            </a:r>
            <a:r>
              <a:rPr lang="cs-CZ" sz="3000" dirty="0" err="1" smtClean="0">
                <a:solidFill>
                  <a:srgbClr val="FF0000"/>
                </a:solidFill>
              </a:rPr>
              <a:t>under</a:t>
            </a:r>
            <a:r>
              <a:rPr lang="cs-CZ" sz="3000" dirty="0" smtClean="0">
                <a:solidFill>
                  <a:srgbClr val="FF0000"/>
                </a:solidFill>
              </a:rPr>
              <a:t>/</a:t>
            </a:r>
            <a:r>
              <a:rPr lang="cs-CZ" sz="3000" dirty="0" err="1" smtClean="0">
                <a:solidFill>
                  <a:srgbClr val="FF0000"/>
                </a:solidFill>
              </a:rPr>
              <a:t>over</a:t>
            </a:r>
            <a:r>
              <a:rPr lang="cs-CZ" sz="3000" dirty="0" smtClean="0"/>
              <a:t>(table), </a:t>
            </a:r>
            <a:r>
              <a:rPr lang="cs-CZ" sz="3000" dirty="0" smtClean="0">
                <a:solidFill>
                  <a:srgbClr val="FF0000"/>
                </a:solidFill>
              </a:rPr>
              <a:t>by</a:t>
            </a:r>
            <a:r>
              <a:rPr lang="cs-CZ" sz="3000" dirty="0" smtClean="0"/>
              <a:t> (</a:t>
            </a:r>
            <a:r>
              <a:rPr lang="cs-CZ" sz="3000" dirty="0" err="1" smtClean="0"/>
              <a:t>me</a:t>
            </a:r>
            <a:r>
              <a:rPr lang="cs-CZ" sz="3000" dirty="0" smtClean="0"/>
              <a:t>), </a:t>
            </a:r>
            <a:r>
              <a:rPr lang="cs-CZ" sz="3000" dirty="0" smtClean="0">
                <a:solidFill>
                  <a:srgbClr val="FF0000"/>
                </a:solidFill>
              </a:rPr>
              <a:t>up/</a:t>
            </a:r>
            <a:r>
              <a:rPr lang="cs-CZ" sz="3000" dirty="0" err="1" smtClean="0">
                <a:solidFill>
                  <a:srgbClr val="FF0000"/>
                </a:solidFill>
              </a:rPr>
              <a:t>down</a:t>
            </a:r>
            <a:r>
              <a:rPr lang="cs-CZ" sz="3000" dirty="0" smtClean="0"/>
              <a:t> (</a:t>
            </a:r>
            <a:r>
              <a:rPr lang="cs-CZ" sz="3000" dirty="0" err="1" smtClean="0"/>
              <a:t>look</a:t>
            </a:r>
            <a:r>
              <a:rPr lang="cs-CZ" sz="3000" dirty="0" smtClean="0"/>
              <a:t>..) 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</a:t>
            </a:r>
            <a:r>
              <a:rPr lang="cs-CZ" sz="3000" dirty="0" err="1" smtClean="0"/>
              <a:t>behind</a:t>
            </a:r>
            <a:r>
              <a:rPr lang="cs-CZ" sz="3000" dirty="0" smtClean="0"/>
              <a:t> (</a:t>
            </a:r>
            <a:r>
              <a:rPr lang="cs-CZ" sz="3000" dirty="0" err="1" smtClean="0"/>
              <a:t>him</a:t>
            </a:r>
            <a:r>
              <a:rPr lang="cs-CZ" sz="3000" dirty="0" smtClean="0"/>
              <a:t>), </a:t>
            </a:r>
            <a:r>
              <a:rPr lang="cs-CZ" sz="3000" dirty="0" err="1" smtClean="0">
                <a:solidFill>
                  <a:srgbClr val="FF0000"/>
                </a:solidFill>
              </a:rPr>
              <a:t>round</a:t>
            </a:r>
            <a:r>
              <a:rPr lang="cs-CZ" sz="3000" dirty="0" smtClean="0"/>
              <a:t> (</a:t>
            </a:r>
            <a:r>
              <a:rPr lang="cs-CZ" sz="3000" dirty="0" err="1" smtClean="0"/>
              <a:t>the</a:t>
            </a:r>
            <a:r>
              <a:rPr lang="cs-CZ" sz="3000" dirty="0" smtClean="0"/>
              <a:t> table),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</a:rPr>
              <a:t>near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  <a:r>
              <a:rPr lang="cs-CZ" sz="3000" dirty="0" smtClean="0"/>
              <a:t>(my house), 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</a:t>
            </a:r>
            <a:r>
              <a:rPr lang="cs-CZ" sz="3000" dirty="0" err="1" smtClean="0"/>
              <a:t>into</a:t>
            </a:r>
            <a:r>
              <a:rPr lang="cs-CZ" sz="3000" dirty="0" smtClean="0"/>
              <a:t> (</a:t>
            </a:r>
            <a:r>
              <a:rPr lang="cs-CZ" sz="3000" dirty="0" err="1" smtClean="0"/>
              <a:t>the</a:t>
            </a:r>
            <a:r>
              <a:rPr lang="cs-CZ" sz="3000" dirty="0" smtClean="0"/>
              <a:t> house), </a:t>
            </a:r>
            <a:r>
              <a:rPr lang="cs-CZ" sz="3000" dirty="0" err="1" smtClean="0">
                <a:solidFill>
                  <a:srgbClr val="FF0000"/>
                </a:solidFill>
              </a:rPr>
              <a:t>from</a:t>
            </a:r>
            <a:r>
              <a:rPr lang="cs-CZ" sz="3000" dirty="0" smtClean="0"/>
              <a:t> (London),</a:t>
            </a:r>
            <a:r>
              <a:rPr lang="cs-CZ" sz="3000" dirty="0" smtClean="0">
                <a:solidFill>
                  <a:srgbClr val="FF0000"/>
                </a:solidFill>
              </a:rPr>
              <a:t> </a:t>
            </a:r>
            <a:r>
              <a:rPr lang="cs-CZ" sz="3000" dirty="0" err="1" smtClean="0">
                <a:solidFill>
                  <a:srgbClr val="FF0000"/>
                </a:solidFill>
              </a:rPr>
              <a:t>between</a:t>
            </a:r>
            <a:r>
              <a:rPr lang="cs-CZ" sz="3000" dirty="0" smtClean="0"/>
              <a:t>(</a:t>
            </a:r>
            <a:r>
              <a:rPr lang="cs-CZ" sz="3000" dirty="0" err="1" smtClean="0"/>
              <a:t>them</a:t>
            </a:r>
            <a:r>
              <a:rPr lang="cs-CZ" sz="3000" dirty="0" smtClean="0"/>
              <a:t>) </a:t>
            </a:r>
          </a:p>
          <a:p>
            <a:pPr marL="0" indent="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           </a:t>
            </a:r>
            <a:r>
              <a:rPr lang="cs-CZ" sz="3000" dirty="0" err="1" smtClean="0">
                <a:solidFill>
                  <a:srgbClr val="FF0000"/>
                </a:solidFill>
              </a:rPr>
              <a:t>before</a:t>
            </a:r>
            <a:r>
              <a:rPr lang="cs-CZ" sz="3000" dirty="0" smtClean="0"/>
              <a:t> (</a:t>
            </a:r>
            <a:r>
              <a:rPr lang="cs-CZ" sz="3000" dirty="0" err="1" smtClean="0"/>
              <a:t>him</a:t>
            </a:r>
            <a:r>
              <a:rPr lang="cs-CZ" sz="3000" dirty="0" smtClean="0"/>
              <a:t>), </a:t>
            </a:r>
            <a:r>
              <a:rPr lang="cs-CZ" sz="3000" dirty="0" err="1" smtClean="0">
                <a:solidFill>
                  <a:srgbClr val="FF0000"/>
                </a:solidFill>
              </a:rPr>
              <a:t>along</a:t>
            </a:r>
            <a:r>
              <a:rPr lang="cs-CZ" sz="3000" dirty="0" smtClean="0"/>
              <a:t> (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wall</a:t>
            </a:r>
            <a:r>
              <a:rPr lang="cs-CZ" sz="3000" dirty="0" smtClean="0"/>
              <a:t>),……..       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              </a:t>
            </a:r>
            <a:endParaRPr lang="en-US" sz="3000" b="1" dirty="0"/>
          </a:p>
        </p:txBody>
      </p:sp>
    </p:spTree>
    <p:extLst>
      <p:ext uri="{BB962C8B-B14F-4D97-AF65-F5344CB8AC3E}">
        <p14:creationId xmlns:p14="http://schemas.microsoft.com/office/powerpoint/2010/main" val="334525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Prepositions</a:t>
            </a:r>
            <a:r>
              <a:rPr lang="cs-CZ" sz="3600" dirty="0" smtClean="0"/>
              <a:t> to express </a:t>
            </a:r>
            <a:r>
              <a:rPr lang="cs-CZ" sz="3600" dirty="0" err="1" smtClean="0"/>
              <a:t>some</a:t>
            </a:r>
            <a:r>
              <a:rPr lang="cs-CZ" sz="3600" dirty="0" smtClean="0"/>
              <a:t> </a:t>
            </a:r>
            <a:r>
              <a:rPr lang="cs-CZ" sz="3600" dirty="0" err="1" smtClean="0"/>
              <a:t>cases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    </a:t>
            </a:r>
            <a:r>
              <a:rPr lang="cs-CZ" sz="2800" b="1" dirty="0" err="1" smtClean="0"/>
              <a:t>Instrumental</a:t>
            </a:r>
            <a:r>
              <a:rPr lang="cs-CZ" sz="3600" dirty="0" smtClean="0"/>
              <a:t>:</a:t>
            </a:r>
            <a:r>
              <a:rPr lang="cs-CZ" sz="2800" dirty="0" smtClean="0"/>
              <a:t>   </a:t>
            </a:r>
            <a:r>
              <a:rPr lang="cs-CZ" sz="2800" dirty="0" err="1" smtClean="0">
                <a:solidFill>
                  <a:srgbClr val="FF0000"/>
                </a:solidFill>
              </a:rPr>
              <a:t>with</a:t>
            </a:r>
            <a:r>
              <a:rPr lang="cs-CZ" sz="2800" dirty="0" smtClean="0">
                <a:solidFill>
                  <a:srgbClr val="FF0000"/>
                </a:solidFill>
              </a:rPr>
              <a:t>, by </a:t>
            </a:r>
          </a:p>
          <a:p>
            <a:pPr marL="0" indent="0">
              <a:buNone/>
            </a:pPr>
            <a:r>
              <a:rPr lang="cs-CZ" sz="2800" dirty="0" smtClean="0"/>
              <a:t>    ex. He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caught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gun</a:t>
            </a:r>
            <a:r>
              <a:rPr lang="cs-CZ" sz="2800" dirty="0" smtClean="0"/>
              <a:t> in his </a:t>
            </a:r>
            <a:r>
              <a:rPr lang="cs-CZ" sz="2800" dirty="0" err="1" smtClean="0"/>
              <a:t>hands</a:t>
            </a:r>
            <a:r>
              <a:rPr lang="cs-CZ" sz="2800" dirty="0" smtClean="0"/>
              <a:t>. </a:t>
            </a:r>
          </a:p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injured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by</a:t>
            </a:r>
            <a:r>
              <a:rPr lang="cs-CZ" sz="2800" dirty="0" smtClean="0"/>
              <a:t> </a:t>
            </a:r>
            <a:r>
              <a:rPr lang="cs-CZ" sz="2800" dirty="0" err="1" smtClean="0"/>
              <a:t>falling</a:t>
            </a:r>
            <a:r>
              <a:rPr lang="cs-CZ" sz="2800" dirty="0" smtClean="0"/>
              <a:t> </a:t>
            </a:r>
            <a:r>
              <a:rPr lang="cs-CZ" sz="2800" dirty="0" err="1" smtClean="0"/>
              <a:t>glass</a:t>
            </a:r>
            <a:r>
              <a:rPr lang="cs-CZ" sz="2800" dirty="0" smtClean="0"/>
              <a:t>.  </a:t>
            </a:r>
          </a:p>
          <a:p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    Genitive</a:t>
            </a:r>
            <a:r>
              <a:rPr lang="cs-CZ" sz="2800" dirty="0" smtClean="0"/>
              <a:t>: </a:t>
            </a:r>
            <a:r>
              <a:rPr lang="cs-CZ" sz="2800" dirty="0" err="1" smtClean="0">
                <a:solidFill>
                  <a:srgbClr val="FF0000"/>
                </a:solidFill>
              </a:rPr>
              <a:t>of</a:t>
            </a:r>
            <a:r>
              <a:rPr lang="cs-CZ" sz="2800" dirty="0" smtClean="0"/>
              <a:t>    ex.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best</a:t>
            </a:r>
            <a:r>
              <a:rPr lang="cs-CZ" sz="2800" dirty="0" smtClean="0"/>
              <a:t>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all</a:t>
            </a:r>
            <a:r>
              <a:rPr lang="cs-CZ" sz="2800" dirty="0" smtClean="0"/>
              <a:t>. 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63636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err="1" smtClean="0"/>
              <a:t>Prepoitions</a:t>
            </a:r>
            <a:r>
              <a:rPr lang="cs-CZ" sz="3600" b="1" dirty="0" smtClean="0"/>
              <a:t>: </a:t>
            </a:r>
            <a:r>
              <a:rPr lang="cs-CZ" sz="3600" b="1" dirty="0" smtClean="0">
                <a:solidFill>
                  <a:srgbClr val="FF0000"/>
                </a:solidFill>
              </a:rPr>
              <a:t>a) </a:t>
            </a:r>
            <a:r>
              <a:rPr lang="cs-CZ" sz="3600" dirty="0" err="1" smtClean="0"/>
              <a:t>simple</a:t>
            </a:r>
            <a:r>
              <a:rPr lang="cs-CZ" sz="3600" dirty="0" smtClean="0"/>
              <a:t>   </a:t>
            </a:r>
            <a:r>
              <a:rPr lang="cs-CZ" sz="3600" b="1" dirty="0" smtClean="0">
                <a:solidFill>
                  <a:srgbClr val="FF0000"/>
                </a:solidFill>
              </a:rPr>
              <a:t>b) </a:t>
            </a:r>
            <a:r>
              <a:rPr lang="cs-CZ" sz="3600" dirty="0" err="1" smtClean="0"/>
              <a:t>combined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a) </a:t>
            </a:r>
            <a:r>
              <a:rPr lang="cs-CZ" sz="2800" b="1" dirty="0" err="1" smtClean="0"/>
              <a:t>out</a:t>
            </a:r>
            <a:r>
              <a:rPr lang="cs-CZ" sz="2800" b="1" dirty="0" smtClean="0"/>
              <a:t>, in,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……. 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b) </a:t>
            </a:r>
            <a:r>
              <a:rPr lang="cs-CZ" sz="2800" b="1" dirty="0" err="1" smtClean="0"/>
              <a:t>upon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into</a:t>
            </a:r>
            <a:r>
              <a:rPr lang="cs-CZ" sz="2800" b="1" dirty="0" smtClean="0"/>
              <a:t>…..  </a:t>
            </a:r>
          </a:p>
          <a:p>
            <a:pPr marL="0" indent="0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dirty="0" err="1" smtClean="0"/>
              <a:t>combined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more </a:t>
            </a:r>
            <a:r>
              <a:rPr lang="cs-CZ" sz="2800" dirty="0" err="1" smtClean="0"/>
              <a:t>words</a:t>
            </a:r>
            <a:r>
              <a:rPr lang="cs-CZ" sz="2800" dirty="0" smtClean="0"/>
              <a:t> : </a:t>
            </a:r>
            <a:r>
              <a:rPr lang="cs-CZ" sz="2800" b="1" dirty="0" smtClean="0"/>
              <a:t>in front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, in </a:t>
            </a:r>
            <a:r>
              <a:rPr lang="cs-CZ" sz="2800" b="1" dirty="0" err="1" smtClean="0"/>
              <a:t>spite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</a:t>
            </a:r>
            <a:r>
              <a:rPr lang="cs-CZ" sz="2800" b="1" dirty="0" err="1" smtClean="0"/>
              <a:t>fact</a:t>
            </a:r>
            <a:r>
              <a:rPr lang="cs-CZ" sz="2800" b="1" dirty="0" smtClean="0"/>
              <a:t>…..           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61041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Verbs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certain</a:t>
            </a:r>
            <a:r>
              <a:rPr lang="cs-CZ" sz="3600" dirty="0" smtClean="0"/>
              <a:t> </a:t>
            </a:r>
            <a:r>
              <a:rPr lang="cs-CZ" sz="3600" dirty="0" err="1" smtClean="0"/>
              <a:t>prepositions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800" dirty="0" err="1" smtClean="0"/>
              <a:t>be</a:t>
            </a:r>
            <a:r>
              <a:rPr lang="cs-CZ" sz="2800" dirty="0" smtClean="0"/>
              <a:t> proud </a:t>
            </a:r>
            <a:r>
              <a:rPr lang="cs-CZ" sz="2800" dirty="0" err="1" smtClean="0">
                <a:solidFill>
                  <a:srgbClr val="FF0000"/>
                </a:solidFill>
              </a:rPr>
              <a:t>of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dirty="0"/>
              <a:t>l</a:t>
            </a:r>
            <a:r>
              <a:rPr lang="cs-CZ" sz="2800" dirty="0" smtClean="0"/>
              <a:t>isten</a:t>
            </a:r>
            <a:r>
              <a:rPr lang="cs-CZ" sz="2800" dirty="0" smtClean="0">
                <a:solidFill>
                  <a:srgbClr val="FF0000"/>
                </a:solidFill>
              </a:rPr>
              <a:t> to </a:t>
            </a:r>
          </a:p>
          <a:p>
            <a:r>
              <a:rPr lang="cs-CZ" sz="2800" dirty="0" err="1" smtClean="0"/>
              <a:t>be</a:t>
            </a:r>
            <a:r>
              <a:rPr lang="cs-CZ" sz="2800" dirty="0" smtClean="0">
                <a:solidFill>
                  <a:srgbClr val="FF0000"/>
                </a:solidFill>
              </a:rPr>
              <a:t> in </a:t>
            </a:r>
            <a:r>
              <a:rPr lang="cs-CZ" sz="2800" dirty="0" smtClean="0"/>
              <a:t>love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with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dirty="0" err="1"/>
              <a:t>b</a:t>
            </a:r>
            <a:r>
              <a:rPr lang="cs-CZ" sz="2800" dirty="0" err="1" smtClean="0"/>
              <a:t>e</a:t>
            </a:r>
            <a:r>
              <a:rPr lang="cs-CZ" sz="2800" dirty="0" smtClean="0"/>
              <a:t> proud </a:t>
            </a:r>
            <a:r>
              <a:rPr lang="cs-CZ" sz="2800" dirty="0" err="1" smtClean="0">
                <a:solidFill>
                  <a:srgbClr val="FF0000"/>
                </a:solidFill>
              </a:rPr>
              <a:t>of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dirty="0" err="1"/>
              <a:t>g</a:t>
            </a:r>
            <a:r>
              <a:rPr lang="cs-CZ" sz="2800" dirty="0" err="1" smtClean="0"/>
              <a:t>et</a:t>
            </a:r>
            <a:r>
              <a:rPr lang="cs-CZ" sz="2800" dirty="0" smtClean="0">
                <a:solidFill>
                  <a:srgbClr val="FF0000"/>
                </a:solidFill>
              </a:rPr>
              <a:t> on </a:t>
            </a:r>
            <a:r>
              <a:rPr lang="cs-CZ" sz="2800" dirty="0" err="1" smtClean="0"/>
              <a:t>well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with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dirty="0" err="1"/>
              <a:t>s</a:t>
            </a:r>
            <a:r>
              <a:rPr lang="cs-CZ" sz="2800" dirty="0" err="1" smtClean="0"/>
              <a:t>uffer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from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dirty="0" err="1"/>
              <a:t>d</a:t>
            </a:r>
            <a:r>
              <a:rPr lang="cs-CZ" sz="2800" dirty="0" err="1" smtClean="0"/>
              <a:t>ie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of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</a:p>
          <a:p>
            <a:r>
              <a:rPr lang="cs-CZ" sz="2800" dirty="0" err="1" smtClean="0"/>
              <a:t>laugh</a:t>
            </a:r>
            <a:r>
              <a:rPr lang="cs-CZ" sz="2800" dirty="0" smtClean="0"/>
              <a:t>/smile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at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</a:p>
          <a:p>
            <a:r>
              <a:rPr lang="cs-CZ" sz="2800" dirty="0" err="1" smtClean="0"/>
              <a:t>shout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4388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 </a:t>
            </a:r>
            <a:r>
              <a:rPr lang="cs-CZ" sz="3600" dirty="0" err="1" smtClean="0"/>
              <a:t>preposition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He </a:t>
            </a:r>
            <a:r>
              <a:rPr lang="cs-CZ" sz="2800" dirty="0" err="1" smtClean="0"/>
              <a:t>came</a:t>
            </a:r>
            <a:r>
              <a:rPr lang="cs-CZ" sz="2800" dirty="0" smtClean="0"/>
              <a:t> </a:t>
            </a:r>
            <a:r>
              <a:rPr lang="cs-CZ" sz="2800" dirty="0" err="1" smtClean="0"/>
              <a:t>back</a:t>
            </a:r>
            <a:r>
              <a:rPr lang="cs-CZ" sz="2800" dirty="0" smtClean="0"/>
              <a:t> …….</a:t>
            </a:r>
            <a:r>
              <a:rPr lang="cs-CZ" sz="2800" dirty="0" err="1" smtClean="0"/>
              <a:t>five</a:t>
            </a:r>
            <a:r>
              <a:rPr lang="cs-CZ" sz="2800" dirty="0" smtClean="0"/>
              <a:t>, ………</a:t>
            </a:r>
            <a:r>
              <a:rPr lang="cs-CZ" sz="2800" dirty="0" err="1" smtClean="0"/>
              <a:t>Monday</a:t>
            </a:r>
            <a:r>
              <a:rPr lang="cs-CZ" sz="2800" dirty="0" smtClean="0"/>
              <a:t>……….</a:t>
            </a:r>
            <a:r>
              <a:rPr lang="cs-CZ" sz="2800" dirty="0" err="1" smtClean="0"/>
              <a:t>Summer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are proud …….</a:t>
            </a:r>
            <a:r>
              <a:rPr lang="cs-CZ" sz="2800" dirty="0" err="1" smtClean="0"/>
              <a:t>their</a:t>
            </a:r>
            <a:r>
              <a:rPr lang="cs-CZ" sz="2800" dirty="0" smtClean="0"/>
              <a:t> son. </a:t>
            </a:r>
          </a:p>
          <a:p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laugh</a:t>
            </a:r>
            <a:r>
              <a:rPr lang="cs-CZ" sz="2800" dirty="0" smtClean="0"/>
              <a:t> ……</a:t>
            </a:r>
            <a:r>
              <a:rPr lang="cs-CZ" sz="2800" dirty="0" err="1" smtClean="0"/>
              <a:t>him</a:t>
            </a:r>
            <a:r>
              <a:rPr lang="cs-CZ" sz="2800" dirty="0" smtClean="0"/>
              <a:t>!</a:t>
            </a:r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get</a:t>
            </a:r>
            <a:r>
              <a:rPr lang="cs-CZ" sz="2800" dirty="0" smtClean="0"/>
              <a:t>…………………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parents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? </a:t>
            </a:r>
          </a:p>
          <a:p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…….</a:t>
            </a:r>
            <a:r>
              <a:rPr lang="cs-CZ" sz="2800" dirty="0" err="1" smtClean="0"/>
              <a:t>me</a:t>
            </a:r>
            <a:r>
              <a:rPr lang="cs-CZ" sz="2800" dirty="0" smtClean="0"/>
              <a:t>? </a:t>
            </a:r>
          </a:p>
          <a:p>
            <a:r>
              <a:rPr lang="cs-CZ" sz="2800" dirty="0" smtClean="0"/>
              <a:t>No,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writen</a:t>
            </a:r>
            <a:r>
              <a:rPr lang="cs-CZ" sz="2800" dirty="0" smtClean="0"/>
              <a:t> ………..Shakespeare. </a:t>
            </a:r>
          </a:p>
          <a:p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?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………….</a:t>
            </a:r>
            <a:r>
              <a:rPr lang="cs-CZ" sz="2800" dirty="0" err="1" smtClean="0"/>
              <a:t>the</a:t>
            </a:r>
            <a:r>
              <a:rPr lang="cs-CZ" sz="2800" dirty="0" smtClean="0"/>
              <a:t> table? 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sitting</a:t>
            </a:r>
            <a:r>
              <a:rPr lang="cs-CZ" sz="2800" dirty="0" smtClean="0"/>
              <a:t> …………………..</a:t>
            </a:r>
            <a:r>
              <a:rPr lang="cs-CZ" sz="2800" dirty="0" err="1" smtClean="0"/>
              <a:t>the</a:t>
            </a:r>
            <a:r>
              <a:rPr lang="cs-CZ" sz="2800" dirty="0" smtClean="0"/>
              <a:t> table. </a:t>
            </a:r>
          </a:p>
          <a:p>
            <a:r>
              <a:rPr lang="cs-CZ" sz="2800" dirty="0" err="1" smtClean="0"/>
              <a:t>We´ve</a:t>
            </a:r>
            <a:r>
              <a:rPr lang="cs-CZ" sz="2800" dirty="0" smtClean="0"/>
              <a:t> </a:t>
            </a:r>
            <a:r>
              <a:rPr lang="cs-CZ" sz="2800" dirty="0" err="1" smtClean="0"/>
              <a:t>been</a:t>
            </a:r>
            <a:r>
              <a:rPr lang="cs-CZ" sz="2800" dirty="0" smtClean="0"/>
              <a:t> </a:t>
            </a:r>
            <a:r>
              <a:rPr lang="cs-CZ" sz="2800" dirty="0" err="1" smtClean="0"/>
              <a:t>learning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…………..last </a:t>
            </a:r>
            <a:r>
              <a:rPr lang="cs-CZ" sz="2800" dirty="0" err="1" smtClean="0"/>
              <a:t>year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Everything</a:t>
            </a:r>
            <a:r>
              <a:rPr lang="cs-CZ" sz="2800" dirty="0" smtClean="0"/>
              <a:t> </a:t>
            </a:r>
            <a:r>
              <a:rPr lang="cs-CZ" sz="2800" dirty="0" err="1" smtClean="0"/>
              <a:t>happened</a:t>
            </a:r>
            <a:r>
              <a:rPr lang="cs-CZ" sz="2800" dirty="0" smtClean="0"/>
              <a:t> …………………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war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33289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right</a:t>
            </a:r>
            <a:r>
              <a:rPr lang="cs-CZ" sz="3600" dirty="0" smtClean="0"/>
              <a:t> </a:t>
            </a:r>
            <a:r>
              <a:rPr lang="cs-CZ" sz="3600" dirty="0" err="1" smtClean="0"/>
              <a:t>preposition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He </a:t>
            </a:r>
            <a:r>
              <a:rPr lang="cs-CZ" sz="2800" dirty="0" err="1" smtClean="0"/>
              <a:t>came</a:t>
            </a:r>
            <a:r>
              <a:rPr lang="cs-CZ" sz="2800" dirty="0" smtClean="0"/>
              <a:t> </a:t>
            </a:r>
            <a:r>
              <a:rPr lang="cs-CZ" sz="2800" dirty="0" err="1" smtClean="0"/>
              <a:t>back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five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on</a:t>
            </a:r>
            <a:r>
              <a:rPr lang="cs-CZ" sz="2800" dirty="0" smtClean="0"/>
              <a:t> </a:t>
            </a:r>
            <a:r>
              <a:rPr lang="cs-CZ" sz="2800" dirty="0" err="1" smtClean="0"/>
              <a:t>Monday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in</a:t>
            </a:r>
            <a:r>
              <a:rPr lang="cs-CZ" sz="2800" dirty="0" smtClean="0"/>
              <a:t> </a:t>
            </a:r>
            <a:r>
              <a:rPr lang="cs-CZ" sz="2800" dirty="0" err="1" smtClean="0"/>
              <a:t>Summer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are proud </a:t>
            </a:r>
            <a:r>
              <a:rPr lang="cs-CZ" sz="2800" dirty="0" err="1" smtClean="0">
                <a:solidFill>
                  <a:srgbClr val="FF0000"/>
                </a:solidFill>
              </a:rPr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their</a:t>
            </a:r>
            <a:r>
              <a:rPr lang="cs-CZ" sz="2800" dirty="0" smtClean="0"/>
              <a:t> son. </a:t>
            </a:r>
          </a:p>
          <a:p>
            <a:r>
              <a:rPr lang="cs-CZ" sz="2800" dirty="0" err="1" smtClean="0"/>
              <a:t>Don´t</a:t>
            </a:r>
            <a:r>
              <a:rPr lang="cs-CZ" sz="2800" dirty="0" smtClean="0"/>
              <a:t> </a:t>
            </a:r>
            <a:r>
              <a:rPr lang="cs-CZ" sz="2800" dirty="0" err="1" smtClean="0"/>
              <a:t>laugh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him</a:t>
            </a:r>
            <a:r>
              <a:rPr lang="cs-CZ" sz="2800" dirty="0" smtClean="0"/>
              <a:t>!</a:t>
            </a:r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get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on </a:t>
            </a:r>
            <a:r>
              <a:rPr lang="cs-CZ" sz="2800" dirty="0" err="1" smtClean="0">
                <a:solidFill>
                  <a:srgbClr val="FF0000"/>
                </a:solidFill>
              </a:rPr>
              <a:t>with</a:t>
            </a:r>
            <a:r>
              <a:rPr lang="cs-CZ" sz="2800" dirty="0" smtClean="0">
                <a:solidFill>
                  <a:srgbClr val="FF0000"/>
                </a:solidFill>
              </a:rPr>
              <a:t>/ to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parents</a:t>
            </a:r>
            <a:r>
              <a:rPr lang="cs-CZ" sz="2800" dirty="0" smtClean="0"/>
              <a:t> </a:t>
            </a:r>
            <a:r>
              <a:rPr lang="cs-CZ" sz="2800" dirty="0" err="1" smtClean="0"/>
              <a:t>now</a:t>
            </a:r>
            <a:r>
              <a:rPr lang="cs-CZ" sz="2800" dirty="0" smtClean="0"/>
              <a:t>? </a:t>
            </a:r>
          </a:p>
          <a:p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? </a:t>
            </a:r>
          </a:p>
          <a:p>
            <a:r>
              <a:rPr lang="cs-CZ" sz="2800" dirty="0" smtClean="0"/>
              <a:t>No,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writen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by</a:t>
            </a:r>
            <a:r>
              <a:rPr lang="cs-CZ" sz="2800" dirty="0" smtClean="0"/>
              <a:t> Shakespeare. </a:t>
            </a:r>
          </a:p>
          <a:p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?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on/</a:t>
            </a:r>
            <a:r>
              <a:rPr lang="cs-CZ" sz="2800" dirty="0" err="1" smtClean="0">
                <a:solidFill>
                  <a:srgbClr val="FF0000"/>
                </a:solidFill>
              </a:rPr>
              <a:t>under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table? 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dirty="0" err="1" smtClean="0"/>
              <a:t>sitting</a:t>
            </a:r>
            <a:r>
              <a:rPr lang="cs-CZ" sz="2800" dirty="0" smtClean="0"/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around</a:t>
            </a:r>
            <a:r>
              <a:rPr lang="cs-CZ" sz="2800" dirty="0" smtClean="0">
                <a:solidFill>
                  <a:srgbClr val="FF0000"/>
                </a:solidFill>
              </a:rPr>
              <a:t>/</a:t>
            </a:r>
            <a:r>
              <a:rPr lang="cs-CZ" sz="2800" dirty="0" err="1" smtClean="0">
                <a:solidFill>
                  <a:srgbClr val="FF0000"/>
                </a:solidFill>
              </a:rPr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table. </a:t>
            </a:r>
          </a:p>
          <a:p>
            <a:r>
              <a:rPr lang="cs-CZ" sz="2800" dirty="0" err="1" smtClean="0"/>
              <a:t>We´ve</a:t>
            </a:r>
            <a:r>
              <a:rPr lang="cs-CZ" sz="2800" dirty="0" smtClean="0"/>
              <a:t> </a:t>
            </a:r>
            <a:r>
              <a:rPr lang="cs-CZ" sz="2800" dirty="0" err="1" smtClean="0"/>
              <a:t>been</a:t>
            </a:r>
            <a:r>
              <a:rPr lang="cs-CZ" sz="2800" dirty="0" smtClean="0"/>
              <a:t> </a:t>
            </a:r>
            <a:r>
              <a:rPr lang="cs-CZ" sz="2800" dirty="0" err="1" smtClean="0"/>
              <a:t>learning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since</a:t>
            </a:r>
            <a:r>
              <a:rPr lang="cs-CZ" sz="2800" dirty="0" smtClean="0">
                <a:solidFill>
                  <a:srgbClr val="FF0000"/>
                </a:solidFill>
              </a:rPr>
              <a:t>/</a:t>
            </a:r>
            <a:r>
              <a:rPr lang="cs-CZ" sz="2800" dirty="0" err="1" smtClean="0">
                <a:solidFill>
                  <a:srgbClr val="FF0000"/>
                </a:solidFill>
              </a:rPr>
              <a:t>for</a:t>
            </a:r>
            <a:r>
              <a:rPr lang="cs-CZ" sz="2800" dirty="0" smtClean="0"/>
              <a:t> last </a:t>
            </a:r>
            <a:r>
              <a:rPr lang="cs-CZ" sz="2800" dirty="0" err="1" smtClean="0"/>
              <a:t>year</a:t>
            </a:r>
            <a:r>
              <a:rPr lang="cs-CZ" sz="2800" dirty="0" smtClean="0"/>
              <a:t>. </a:t>
            </a:r>
          </a:p>
          <a:p>
            <a:r>
              <a:rPr lang="cs-CZ" sz="2800" dirty="0" err="1" smtClean="0"/>
              <a:t>Everything</a:t>
            </a:r>
            <a:r>
              <a:rPr lang="cs-CZ" sz="2800" dirty="0" smtClean="0"/>
              <a:t> </a:t>
            </a:r>
            <a:r>
              <a:rPr lang="cs-CZ" sz="2800" dirty="0" err="1" smtClean="0"/>
              <a:t>happened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during</a:t>
            </a:r>
            <a:r>
              <a:rPr lang="cs-CZ" sz="2800" dirty="0" smtClean="0">
                <a:solidFill>
                  <a:srgbClr val="FF0000"/>
                </a:solidFill>
              </a:rPr>
              <a:t>/</a:t>
            </a:r>
            <a:r>
              <a:rPr lang="cs-CZ" sz="2800" dirty="0" err="1" smtClean="0">
                <a:solidFill>
                  <a:srgbClr val="FF0000"/>
                </a:solidFill>
              </a:rPr>
              <a:t>before</a:t>
            </a:r>
            <a:r>
              <a:rPr lang="cs-CZ" sz="2800" dirty="0" smtClean="0">
                <a:solidFill>
                  <a:srgbClr val="FF0000"/>
                </a:solidFill>
              </a:rPr>
              <a:t>/</a:t>
            </a:r>
            <a:r>
              <a:rPr lang="cs-CZ" sz="2800" dirty="0" err="1" smtClean="0">
                <a:solidFill>
                  <a:srgbClr val="FF0000"/>
                </a:solidFill>
              </a:rPr>
              <a:t>after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war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75111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 in </a:t>
            </a:r>
            <a:r>
              <a:rPr lang="cs-CZ" sz="3600" dirty="0" err="1" smtClean="0"/>
              <a:t>English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4925495"/>
              </p:ext>
            </p:extLst>
          </p:nvPr>
        </p:nvGraphicFramePr>
        <p:xfrm>
          <a:off x="457200" y="1600200"/>
          <a:ext cx="8229600" cy="4925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98576"/>
                <a:gridCol w="6131024"/>
              </a:tblGrid>
              <a:tr h="4925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</a:t>
                      </a:r>
                      <a:r>
                        <a:rPr lang="cs-CZ" sz="2400" baseline="0" dirty="0" smtClean="0"/>
                        <a:t> has ben </a:t>
                      </a:r>
                      <a:r>
                        <a:rPr lang="cs-CZ" sz="2400" baseline="0" dirty="0" err="1" smtClean="0"/>
                        <a:t>looking</a:t>
                      </a:r>
                      <a:r>
                        <a:rPr lang="cs-CZ" sz="2400" baseline="0" dirty="0" smtClean="0"/>
                        <a:t> …………</a:t>
                      </a:r>
                      <a:r>
                        <a:rPr lang="cs-CZ" sz="2400" baseline="0" dirty="0" err="1" smtClean="0"/>
                        <a:t>some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job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Can</a:t>
                      </a:r>
                      <a:r>
                        <a:rPr lang="cs-CZ" sz="2400" dirty="0" smtClean="0"/>
                        <a:t> I </a:t>
                      </a:r>
                      <a:r>
                        <a:rPr lang="cs-CZ" sz="2400" dirty="0" err="1" smtClean="0"/>
                        <a:t>pay</a:t>
                      </a:r>
                      <a:r>
                        <a:rPr lang="cs-CZ" sz="2400" dirty="0" smtClean="0"/>
                        <a:t> ………</a:t>
                      </a:r>
                      <a:r>
                        <a:rPr lang="cs-CZ" sz="2400" dirty="0" err="1" smtClean="0"/>
                        <a:t>your</a:t>
                      </a:r>
                      <a:r>
                        <a:rPr lang="cs-CZ" sz="2400" dirty="0" smtClean="0"/>
                        <a:t> cup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of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coffee</a:t>
                      </a:r>
                      <a:r>
                        <a:rPr lang="cs-CZ" sz="2400" baseline="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I´ve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been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waiting</a:t>
                      </a:r>
                      <a:r>
                        <a:rPr lang="cs-CZ" sz="2400" dirty="0" smtClean="0"/>
                        <a:t> ………..very long </a:t>
                      </a:r>
                      <a:r>
                        <a:rPr lang="cs-CZ" sz="2400" dirty="0" err="1" smtClean="0"/>
                        <a:t>time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 </a:t>
                      </a:r>
                      <a:r>
                        <a:rPr lang="cs-CZ" sz="2400" dirty="0" err="1" smtClean="0"/>
                        <a:t>came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first</a:t>
                      </a:r>
                      <a:r>
                        <a:rPr lang="cs-CZ" sz="2400" dirty="0" smtClean="0"/>
                        <a:t>! </a:t>
                      </a:r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came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later</a:t>
                      </a:r>
                      <a:r>
                        <a:rPr lang="cs-CZ" sz="2400" dirty="0" smtClean="0"/>
                        <a:t>, ………</a:t>
                      </a:r>
                      <a:r>
                        <a:rPr lang="cs-CZ" sz="2400" dirty="0" err="1" smtClean="0"/>
                        <a:t>him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have</a:t>
                      </a:r>
                      <a:r>
                        <a:rPr lang="cs-CZ" sz="2400" dirty="0" smtClean="0"/>
                        <a:t> to </a:t>
                      </a:r>
                      <a:r>
                        <a:rPr lang="cs-CZ" sz="2400" dirty="0" err="1" smtClean="0"/>
                        <a:t>look</a:t>
                      </a:r>
                      <a:r>
                        <a:rPr lang="cs-CZ" sz="2400" baseline="0" dirty="0" smtClean="0"/>
                        <a:t> ……….</a:t>
                      </a:r>
                      <a:r>
                        <a:rPr lang="cs-CZ" sz="2400" baseline="0" dirty="0" err="1" smtClean="0"/>
                        <a:t>younger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siblings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happened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later</a:t>
                      </a:r>
                      <a:r>
                        <a:rPr lang="cs-CZ" sz="2400" dirty="0" smtClean="0"/>
                        <a:t>, ……….</a:t>
                      </a:r>
                      <a:r>
                        <a:rPr lang="cs-CZ" sz="2400" dirty="0" err="1" smtClean="0"/>
                        <a:t>six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Ithink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Look</a:t>
                      </a:r>
                      <a:r>
                        <a:rPr lang="cs-CZ" sz="2400" dirty="0" smtClean="0"/>
                        <a:t> ………</a:t>
                      </a:r>
                      <a:r>
                        <a:rPr lang="cs-CZ" sz="2400" dirty="0" err="1" smtClean="0"/>
                        <a:t>me</a:t>
                      </a:r>
                      <a:r>
                        <a:rPr lang="cs-CZ" sz="2400" dirty="0" smtClean="0"/>
                        <a:t> and </a:t>
                      </a:r>
                      <a:r>
                        <a:rPr lang="cs-CZ" sz="2400" dirty="0" err="1" smtClean="0"/>
                        <a:t>tell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me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what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Stay</a:t>
                      </a:r>
                      <a:r>
                        <a:rPr lang="cs-CZ" sz="2400" dirty="0" smtClean="0"/>
                        <a:t> …….</a:t>
                      </a:r>
                      <a:r>
                        <a:rPr lang="cs-CZ" sz="2400" dirty="0" err="1" smtClean="0"/>
                        <a:t>me</a:t>
                      </a:r>
                      <a:r>
                        <a:rPr lang="cs-CZ" sz="2400" dirty="0" smtClean="0"/>
                        <a:t>! </a:t>
                      </a:r>
                      <a:r>
                        <a:rPr lang="cs-CZ" sz="2400" dirty="0" err="1" smtClean="0"/>
                        <a:t>Don´t</a:t>
                      </a:r>
                      <a:r>
                        <a:rPr lang="cs-CZ" sz="2400" dirty="0" smtClean="0"/>
                        <a:t> go </a:t>
                      </a:r>
                      <a:r>
                        <a:rPr lang="cs-CZ" sz="2400" dirty="0" err="1" smtClean="0"/>
                        <a:t>away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book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written</a:t>
                      </a:r>
                      <a:r>
                        <a:rPr lang="cs-CZ" sz="2400" dirty="0" smtClean="0"/>
                        <a:t> ………….</a:t>
                      </a:r>
                      <a:r>
                        <a:rPr lang="cs-CZ" sz="2400" dirty="0" err="1" smtClean="0"/>
                        <a:t>E.A.Poe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Everything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will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finished</a:t>
                      </a:r>
                      <a:r>
                        <a:rPr lang="cs-CZ" sz="2400" dirty="0" smtClean="0"/>
                        <a:t> ………….</a:t>
                      </a:r>
                      <a:r>
                        <a:rPr lang="cs-CZ" sz="2400" dirty="0" err="1" smtClean="0"/>
                        <a:t>Monday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818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 in </a:t>
            </a:r>
            <a:r>
              <a:rPr lang="cs-CZ" sz="3600" dirty="0" err="1" smtClean="0"/>
              <a:t>English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0086660"/>
              </p:ext>
            </p:extLst>
          </p:nvPr>
        </p:nvGraphicFramePr>
        <p:xfrm>
          <a:off x="457200" y="1600200"/>
          <a:ext cx="8229600" cy="49251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98576"/>
                <a:gridCol w="6131024"/>
              </a:tblGrid>
              <a:tr h="4925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</a:t>
                      </a:r>
                      <a:r>
                        <a:rPr lang="cs-CZ" sz="2400" baseline="0" dirty="0" smtClean="0"/>
                        <a:t> has ben </a:t>
                      </a:r>
                      <a:r>
                        <a:rPr lang="cs-CZ" sz="2400" baseline="0" dirty="0" err="1" smtClean="0"/>
                        <a:t>looking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>
                          <a:solidFill>
                            <a:srgbClr val="FF0000"/>
                          </a:solidFill>
                        </a:rPr>
                        <a:t>for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some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job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for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Can</a:t>
                      </a:r>
                      <a:r>
                        <a:rPr lang="cs-CZ" sz="2400" dirty="0" smtClean="0"/>
                        <a:t> I </a:t>
                      </a:r>
                      <a:r>
                        <a:rPr lang="cs-CZ" sz="2400" dirty="0" err="1" smtClean="0"/>
                        <a:t>pay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for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your</a:t>
                      </a:r>
                      <a:r>
                        <a:rPr lang="cs-CZ" sz="2400" dirty="0" smtClean="0"/>
                        <a:t> cup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of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coffee</a:t>
                      </a:r>
                      <a:r>
                        <a:rPr lang="cs-CZ" sz="2400" baseline="0" dirty="0" smtClean="0"/>
                        <a:t>?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I´ve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been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waiting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for</a:t>
                      </a:r>
                      <a:r>
                        <a:rPr lang="cs-CZ" sz="2400" dirty="0" smtClean="0"/>
                        <a:t> very long </a:t>
                      </a:r>
                      <a:r>
                        <a:rPr lang="cs-CZ" sz="2400" dirty="0" err="1" smtClean="0"/>
                        <a:t>time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 </a:t>
                      </a:r>
                      <a:r>
                        <a:rPr lang="cs-CZ" sz="2400" dirty="0" err="1" smtClean="0"/>
                        <a:t>came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first</a:t>
                      </a:r>
                      <a:r>
                        <a:rPr lang="cs-CZ" sz="2400" dirty="0" smtClean="0"/>
                        <a:t>! </a:t>
                      </a:r>
                      <a:r>
                        <a:rPr lang="cs-CZ" sz="2400" dirty="0" err="1" smtClean="0"/>
                        <a:t>We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came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later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after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him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after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have</a:t>
                      </a:r>
                      <a:r>
                        <a:rPr lang="cs-CZ" sz="2400" dirty="0" smtClean="0"/>
                        <a:t> to </a:t>
                      </a:r>
                      <a:r>
                        <a:rPr lang="cs-CZ" sz="2400" dirty="0" err="1" smtClean="0"/>
                        <a:t>look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>
                          <a:solidFill>
                            <a:srgbClr val="FF0000"/>
                          </a:solidFill>
                        </a:rPr>
                        <a:t>after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younger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siblings</a:t>
                      </a:r>
                      <a:r>
                        <a:rPr lang="cs-CZ" sz="2400" baseline="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happened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later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at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six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Ithink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at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Look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at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err="1" smtClean="0"/>
                        <a:t>me</a:t>
                      </a:r>
                      <a:r>
                        <a:rPr lang="cs-CZ" sz="2400" dirty="0" smtClean="0"/>
                        <a:t> and </a:t>
                      </a:r>
                      <a:r>
                        <a:rPr lang="cs-CZ" sz="2400" dirty="0" err="1" smtClean="0"/>
                        <a:t>tell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me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what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Stay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by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me</a:t>
                      </a:r>
                      <a:r>
                        <a:rPr lang="cs-CZ" sz="2400" dirty="0" smtClean="0"/>
                        <a:t>! </a:t>
                      </a:r>
                      <a:r>
                        <a:rPr lang="cs-CZ" sz="2400" dirty="0" err="1" smtClean="0"/>
                        <a:t>Don´t</a:t>
                      </a:r>
                      <a:r>
                        <a:rPr lang="cs-CZ" sz="2400" dirty="0" smtClean="0"/>
                        <a:t> go </a:t>
                      </a:r>
                      <a:r>
                        <a:rPr lang="cs-CZ" sz="2400" dirty="0" err="1" smtClean="0"/>
                        <a:t>away</a:t>
                      </a:r>
                      <a:r>
                        <a:rPr lang="cs-CZ" sz="2400" dirty="0" smtClean="0"/>
                        <a:t>!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The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book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written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by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E.A.Poe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4925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Everything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will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finished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by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Monday</a:t>
                      </a:r>
                      <a:r>
                        <a:rPr lang="cs-CZ" sz="2400" dirty="0" smtClean="0"/>
                        <a:t>.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16745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Zdroje: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Prezentace a úlohy -  autor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263530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820</Words>
  <Application>Microsoft Office PowerPoint</Application>
  <PresentationFormat>Předvádění na obrazovce (4:3)</PresentationFormat>
  <Paragraphs>121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Prepositions</vt:lpstr>
      <vt:lpstr>They are words or combinations of words for:</vt:lpstr>
      <vt:lpstr>Prezentace aplikace PowerPoint</vt:lpstr>
      <vt:lpstr>Prepositions to express some cases:</vt:lpstr>
      <vt:lpstr>Prepoitions: a) simple   b) combined</vt:lpstr>
      <vt:lpstr>Verbs with the certain prepositions:</vt:lpstr>
      <vt:lpstr>Complete the right preposition:</vt:lpstr>
      <vt:lpstr>Complete the right preposition:</vt:lpstr>
      <vt:lpstr>What is it in English:</vt:lpstr>
      <vt:lpstr>What is it in English: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Prepositions</dc:title>
  <dc:creator>Jana Neradová</dc:creator>
  <cp:lastModifiedBy>Jana Neradová</cp:lastModifiedBy>
  <cp:revision>41</cp:revision>
  <dcterms:created xsi:type="dcterms:W3CDTF">2013-07-24T18:52:20Z</dcterms:created>
  <dcterms:modified xsi:type="dcterms:W3CDTF">2013-07-25T13:15:10Z</dcterms:modified>
</cp:coreProperties>
</file>