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5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pSp>
        <p:nvGrpSpPr>
          <p:cNvPr id="4" name="Group 4"/>
          <p:cNvGrpSpPr>
            <a:grpSpLocks noChangeAspect="1"/>
          </p:cNvGrpSpPr>
          <p:nvPr/>
        </p:nvGrpSpPr>
        <p:grpSpPr bwMode="auto">
          <a:xfrm>
            <a:off x="1229859" y="742262"/>
            <a:ext cx="6603187" cy="6449317"/>
            <a:chOff x="1126" y="332"/>
            <a:chExt cx="3991" cy="3898"/>
          </a:xfrm>
        </p:grpSpPr>
        <p:sp>
          <p:nvSpPr>
            <p:cNvPr id="5" name="Rectangle 5"/>
            <p:cNvSpPr>
              <a:spLocks noChangeArrowheads="1"/>
            </p:cNvSpPr>
            <p:nvPr/>
          </p:nvSpPr>
          <p:spPr bwMode="auto">
            <a:xfrm>
              <a:off x="1126" y="332"/>
              <a:ext cx="626" cy="16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dirty="0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6" name="Rectangle 6"/>
            <p:cNvSpPr>
              <a:spLocks noChangeArrowheads="1"/>
            </p:cNvSpPr>
            <p:nvPr/>
          </p:nvSpPr>
          <p:spPr bwMode="auto">
            <a:xfrm>
              <a:off x="1666" y="380"/>
              <a:ext cx="66" cy="13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100" smtClean="0">
                  <a:solidFill>
                    <a:srgbClr val="000000"/>
                  </a:solidFill>
                  <a:latin typeface="Times New Roman" pitchFamily="18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7" name="Rectangle 7"/>
            <p:cNvSpPr>
              <a:spLocks noChangeArrowheads="1"/>
            </p:cNvSpPr>
            <p:nvPr/>
          </p:nvSpPr>
          <p:spPr bwMode="auto">
            <a:xfrm>
              <a:off x="4647" y="1130"/>
              <a:ext cx="70" cy="1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000" smtClean="0">
                  <a:solidFill>
                    <a:srgbClr val="000000"/>
                  </a:solidFill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8" name="Rectangle 8"/>
            <p:cNvSpPr>
              <a:spLocks noChangeArrowheads="1"/>
            </p:cNvSpPr>
            <p:nvPr/>
          </p:nvSpPr>
          <p:spPr bwMode="auto">
            <a:xfrm>
              <a:off x="1239" y="1540"/>
              <a:ext cx="70" cy="1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000" smtClean="0">
                  <a:solidFill>
                    <a:srgbClr val="000000"/>
                  </a:solidFill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9" name="Rectangle 9"/>
            <p:cNvSpPr>
              <a:spLocks noChangeArrowheads="1"/>
            </p:cNvSpPr>
            <p:nvPr/>
          </p:nvSpPr>
          <p:spPr bwMode="auto">
            <a:xfrm>
              <a:off x="1239" y="1733"/>
              <a:ext cx="513" cy="2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700" b="1" smtClean="0">
                  <a:solidFill>
                    <a:srgbClr val="2C3036"/>
                  </a:solidFill>
                </a:rPr>
                <a:t>ŠKOLA: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0" name="Rectangle 10"/>
            <p:cNvSpPr>
              <a:spLocks noChangeArrowheads="1"/>
            </p:cNvSpPr>
            <p:nvPr/>
          </p:nvSpPr>
          <p:spPr bwMode="auto">
            <a:xfrm>
              <a:off x="1666" y="1781"/>
              <a:ext cx="66" cy="13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100" smtClean="0">
                  <a:solidFill>
                    <a:srgbClr val="000000"/>
                  </a:solidFill>
                  <a:latin typeface="Times New Roman" pitchFamily="18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1" name="Rectangle 11"/>
            <p:cNvSpPr>
              <a:spLocks noChangeArrowheads="1"/>
            </p:cNvSpPr>
            <p:nvPr/>
          </p:nvSpPr>
          <p:spPr bwMode="auto">
            <a:xfrm>
              <a:off x="1187" y="1905"/>
              <a:ext cx="930" cy="222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2" name="Rectangle 12"/>
            <p:cNvSpPr>
              <a:spLocks noChangeArrowheads="1"/>
            </p:cNvSpPr>
            <p:nvPr/>
          </p:nvSpPr>
          <p:spPr bwMode="auto">
            <a:xfrm>
              <a:off x="1187" y="2127"/>
              <a:ext cx="52" cy="129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3" name="Rectangle 13"/>
            <p:cNvSpPr>
              <a:spLocks noChangeArrowheads="1"/>
            </p:cNvSpPr>
            <p:nvPr/>
          </p:nvSpPr>
          <p:spPr bwMode="auto">
            <a:xfrm>
              <a:off x="2063" y="2127"/>
              <a:ext cx="54" cy="129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" name="Rectangle 14"/>
            <p:cNvSpPr>
              <a:spLocks noChangeArrowheads="1"/>
            </p:cNvSpPr>
            <p:nvPr/>
          </p:nvSpPr>
          <p:spPr bwMode="auto">
            <a:xfrm>
              <a:off x="1187" y="2256"/>
              <a:ext cx="930" cy="222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5" name="Rectangle 15"/>
            <p:cNvSpPr>
              <a:spLocks noChangeArrowheads="1"/>
            </p:cNvSpPr>
            <p:nvPr/>
          </p:nvSpPr>
          <p:spPr bwMode="auto">
            <a:xfrm>
              <a:off x="1239" y="2127"/>
              <a:ext cx="824" cy="129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6" name="Rectangle 16"/>
            <p:cNvSpPr>
              <a:spLocks noChangeArrowheads="1"/>
            </p:cNvSpPr>
            <p:nvPr/>
          </p:nvSpPr>
          <p:spPr bwMode="auto">
            <a:xfrm>
              <a:off x="1239" y="2127"/>
              <a:ext cx="419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b="1" smtClean="0">
                  <a:solidFill>
                    <a:srgbClr val="2C3036"/>
                  </a:solidFill>
                </a:rPr>
                <a:t>ŠKOLA: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7" name="Rectangle 17"/>
            <p:cNvSpPr>
              <a:spLocks noChangeArrowheads="1"/>
            </p:cNvSpPr>
            <p:nvPr/>
          </p:nvSpPr>
          <p:spPr bwMode="auto">
            <a:xfrm>
              <a:off x="1571" y="2132"/>
              <a:ext cx="85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smtClean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8" name="Rectangle 18"/>
            <p:cNvSpPr>
              <a:spLocks noChangeArrowheads="1"/>
            </p:cNvSpPr>
            <p:nvPr/>
          </p:nvSpPr>
          <p:spPr bwMode="auto">
            <a:xfrm>
              <a:off x="2124" y="1905"/>
              <a:ext cx="2987" cy="158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9" name="Rectangle 19"/>
            <p:cNvSpPr>
              <a:spLocks noChangeArrowheads="1"/>
            </p:cNvSpPr>
            <p:nvPr/>
          </p:nvSpPr>
          <p:spPr bwMode="auto">
            <a:xfrm>
              <a:off x="2124" y="2063"/>
              <a:ext cx="54" cy="257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0" name="Rectangle 20"/>
            <p:cNvSpPr>
              <a:spLocks noChangeArrowheads="1"/>
            </p:cNvSpPr>
            <p:nvPr/>
          </p:nvSpPr>
          <p:spPr bwMode="auto">
            <a:xfrm>
              <a:off x="5057" y="2063"/>
              <a:ext cx="54" cy="257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" name="Rectangle 21"/>
            <p:cNvSpPr>
              <a:spLocks noChangeArrowheads="1"/>
            </p:cNvSpPr>
            <p:nvPr/>
          </p:nvSpPr>
          <p:spPr bwMode="auto">
            <a:xfrm>
              <a:off x="2124" y="2320"/>
              <a:ext cx="2987" cy="158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2" name="Rectangle 22"/>
            <p:cNvSpPr>
              <a:spLocks noChangeArrowheads="1"/>
            </p:cNvSpPr>
            <p:nvPr/>
          </p:nvSpPr>
          <p:spPr bwMode="auto">
            <a:xfrm>
              <a:off x="2178" y="2063"/>
              <a:ext cx="2879" cy="129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3" name="Rectangle 23"/>
            <p:cNvSpPr>
              <a:spLocks noChangeArrowheads="1"/>
            </p:cNvSpPr>
            <p:nvPr/>
          </p:nvSpPr>
          <p:spPr bwMode="auto">
            <a:xfrm>
              <a:off x="2178" y="2063"/>
              <a:ext cx="2714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b="1" smtClean="0">
                  <a:solidFill>
                    <a:srgbClr val="2C3036"/>
                  </a:solidFill>
                </a:rPr>
                <a:t>Gymnázium, Chomutov, Mostecká 3000, příspěvková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24" name="Rectangle 24"/>
            <p:cNvSpPr>
              <a:spLocks noChangeArrowheads="1"/>
            </p:cNvSpPr>
            <p:nvPr/>
          </p:nvSpPr>
          <p:spPr bwMode="auto">
            <a:xfrm>
              <a:off x="2178" y="2192"/>
              <a:ext cx="2879" cy="128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5" name="Rectangle 25"/>
            <p:cNvSpPr>
              <a:spLocks noChangeArrowheads="1"/>
            </p:cNvSpPr>
            <p:nvPr/>
          </p:nvSpPr>
          <p:spPr bwMode="auto">
            <a:xfrm>
              <a:off x="2178" y="2191"/>
              <a:ext cx="593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b="1" smtClean="0">
                  <a:solidFill>
                    <a:srgbClr val="2C3036"/>
                  </a:solidFill>
                </a:rPr>
                <a:t>organizace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26" name="Rectangle 26"/>
            <p:cNvSpPr>
              <a:spLocks noChangeArrowheads="1"/>
            </p:cNvSpPr>
            <p:nvPr/>
          </p:nvSpPr>
          <p:spPr bwMode="auto">
            <a:xfrm>
              <a:off x="2673" y="2196"/>
              <a:ext cx="85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smtClean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27" name="Rectangle 27"/>
            <p:cNvSpPr>
              <a:spLocks noChangeArrowheads="1"/>
            </p:cNvSpPr>
            <p:nvPr/>
          </p:nvSpPr>
          <p:spPr bwMode="auto">
            <a:xfrm>
              <a:off x="1178" y="1898"/>
              <a:ext cx="8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8" name="Rectangle 28"/>
            <p:cNvSpPr>
              <a:spLocks noChangeArrowheads="1"/>
            </p:cNvSpPr>
            <p:nvPr/>
          </p:nvSpPr>
          <p:spPr bwMode="auto">
            <a:xfrm>
              <a:off x="1178" y="1898"/>
              <a:ext cx="8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9" name="Rectangle 29"/>
            <p:cNvSpPr>
              <a:spLocks noChangeArrowheads="1"/>
            </p:cNvSpPr>
            <p:nvPr/>
          </p:nvSpPr>
          <p:spPr bwMode="auto">
            <a:xfrm>
              <a:off x="1186" y="1898"/>
              <a:ext cx="931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30" name="Rectangle 30"/>
            <p:cNvSpPr>
              <a:spLocks noChangeArrowheads="1"/>
            </p:cNvSpPr>
            <p:nvPr/>
          </p:nvSpPr>
          <p:spPr bwMode="auto">
            <a:xfrm>
              <a:off x="1186" y="1905"/>
              <a:ext cx="931" cy="27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31" name="Rectangle 31"/>
            <p:cNvSpPr>
              <a:spLocks noChangeArrowheads="1"/>
            </p:cNvSpPr>
            <p:nvPr/>
          </p:nvSpPr>
          <p:spPr bwMode="auto">
            <a:xfrm>
              <a:off x="2117" y="1905"/>
              <a:ext cx="7" cy="2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32" name="Rectangle 32"/>
            <p:cNvSpPr>
              <a:spLocks noChangeArrowheads="1"/>
            </p:cNvSpPr>
            <p:nvPr/>
          </p:nvSpPr>
          <p:spPr bwMode="auto">
            <a:xfrm>
              <a:off x="2117" y="1898"/>
              <a:ext cx="7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33" name="Rectangle 33"/>
            <p:cNvSpPr>
              <a:spLocks noChangeArrowheads="1"/>
            </p:cNvSpPr>
            <p:nvPr/>
          </p:nvSpPr>
          <p:spPr bwMode="auto">
            <a:xfrm>
              <a:off x="2124" y="1898"/>
              <a:ext cx="2986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34" name="Rectangle 34"/>
            <p:cNvSpPr>
              <a:spLocks noChangeArrowheads="1"/>
            </p:cNvSpPr>
            <p:nvPr/>
          </p:nvSpPr>
          <p:spPr bwMode="auto">
            <a:xfrm>
              <a:off x="2124" y="1905"/>
              <a:ext cx="2986" cy="27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35" name="Rectangle 35"/>
            <p:cNvSpPr>
              <a:spLocks noChangeArrowheads="1"/>
            </p:cNvSpPr>
            <p:nvPr/>
          </p:nvSpPr>
          <p:spPr bwMode="auto">
            <a:xfrm>
              <a:off x="5110" y="1898"/>
              <a:ext cx="7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36" name="Rectangle 36"/>
            <p:cNvSpPr>
              <a:spLocks noChangeArrowheads="1"/>
            </p:cNvSpPr>
            <p:nvPr/>
          </p:nvSpPr>
          <p:spPr bwMode="auto">
            <a:xfrm>
              <a:off x="5110" y="1898"/>
              <a:ext cx="7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37" name="Rectangle 37"/>
            <p:cNvSpPr>
              <a:spLocks noChangeArrowheads="1"/>
            </p:cNvSpPr>
            <p:nvPr/>
          </p:nvSpPr>
          <p:spPr bwMode="auto">
            <a:xfrm>
              <a:off x="1182" y="2451"/>
              <a:ext cx="939" cy="27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38" name="Rectangle 38"/>
            <p:cNvSpPr>
              <a:spLocks noChangeArrowheads="1"/>
            </p:cNvSpPr>
            <p:nvPr/>
          </p:nvSpPr>
          <p:spPr bwMode="auto">
            <a:xfrm>
              <a:off x="1178" y="1932"/>
              <a:ext cx="8" cy="546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39" name="Rectangle 39"/>
            <p:cNvSpPr>
              <a:spLocks noChangeArrowheads="1"/>
            </p:cNvSpPr>
            <p:nvPr/>
          </p:nvSpPr>
          <p:spPr bwMode="auto">
            <a:xfrm>
              <a:off x="2121" y="2451"/>
              <a:ext cx="2993" cy="27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0" name="Rectangle 40"/>
            <p:cNvSpPr>
              <a:spLocks noChangeArrowheads="1"/>
            </p:cNvSpPr>
            <p:nvPr/>
          </p:nvSpPr>
          <p:spPr bwMode="auto">
            <a:xfrm>
              <a:off x="2117" y="1932"/>
              <a:ext cx="7" cy="546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1" name="Rectangle 41"/>
            <p:cNvSpPr>
              <a:spLocks noChangeArrowheads="1"/>
            </p:cNvSpPr>
            <p:nvPr/>
          </p:nvSpPr>
          <p:spPr bwMode="auto">
            <a:xfrm>
              <a:off x="5110" y="1932"/>
              <a:ext cx="7" cy="546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2" name="Rectangle 42"/>
            <p:cNvSpPr>
              <a:spLocks noChangeArrowheads="1"/>
            </p:cNvSpPr>
            <p:nvPr/>
          </p:nvSpPr>
          <p:spPr bwMode="auto">
            <a:xfrm>
              <a:off x="1187" y="2501"/>
              <a:ext cx="930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" name="Rectangle 43"/>
            <p:cNvSpPr>
              <a:spLocks noChangeArrowheads="1"/>
            </p:cNvSpPr>
            <p:nvPr/>
          </p:nvSpPr>
          <p:spPr bwMode="auto">
            <a:xfrm>
              <a:off x="1187" y="2528"/>
              <a:ext cx="52" cy="128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4" name="Rectangle 44"/>
            <p:cNvSpPr>
              <a:spLocks noChangeArrowheads="1"/>
            </p:cNvSpPr>
            <p:nvPr/>
          </p:nvSpPr>
          <p:spPr bwMode="auto">
            <a:xfrm>
              <a:off x="2063" y="2528"/>
              <a:ext cx="54" cy="128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5" name="Rectangle 45"/>
            <p:cNvSpPr>
              <a:spLocks noChangeArrowheads="1"/>
            </p:cNvSpPr>
            <p:nvPr/>
          </p:nvSpPr>
          <p:spPr bwMode="auto">
            <a:xfrm>
              <a:off x="1187" y="2656"/>
              <a:ext cx="930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6" name="Rectangle 46"/>
            <p:cNvSpPr>
              <a:spLocks noChangeArrowheads="1"/>
            </p:cNvSpPr>
            <p:nvPr/>
          </p:nvSpPr>
          <p:spPr bwMode="auto">
            <a:xfrm>
              <a:off x="1239" y="2528"/>
              <a:ext cx="824" cy="128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7" name="Rectangle 47"/>
            <p:cNvSpPr>
              <a:spLocks noChangeArrowheads="1"/>
            </p:cNvSpPr>
            <p:nvPr/>
          </p:nvSpPr>
          <p:spPr bwMode="auto">
            <a:xfrm>
              <a:off x="1239" y="2527"/>
              <a:ext cx="452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b="1" smtClean="0">
                  <a:solidFill>
                    <a:srgbClr val="2C3036"/>
                  </a:solidFill>
                </a:rPr>
                <a:t>AUTOR: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48" name="Rectangle 48"/>
            <p:cNvSpPr>
              <a:spLocks noChangeArrowheads="1"/>
            </p:cNvSpPr>
            <p:nvPr/>
          </p:nvSpPr>
          <p:spPr bwMode="auto">
            <a:xfrm>
              <a:off x="1600" y="2532"/>
              <a:ext cx="85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smtClean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49" name="Rectangle 49"/>
            <p:cNvSpPr>
              <a:spLocks noChangeArrowheads="1"/>
            </p:cNvSpPr>
            <p:nvPr/>
          </p:nvSpPr>
          <p:spPr bwMode="auto">
            <a:xfrm>
              <a:off x="2124" y="2501"/>
              <a:ext cx="2987" cy="30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0" name="Rectangle 50"/>
            <p:cNvSpPr>
              <a:spLocks noChangeArrowheads="1"/>
            </p:cNvSpPr>
            <p:nvPr/>
          </p:nvSpPr>
          <p:spPr bwMode="auto">
            <a:xfrm>
              <a:off x="2124" y="2531"/>
              <a:ext cx="54" cy="121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" name="Rectangle 51"/>
            <p:cNvSpPr>
              <a:spLocks noChangeArrowheads="1"/>
            </p:cNvSpPr>
            <p:nvPr/>
          </p:nvSpPr>
          <p:spPr bwMode="auto">
            <a:xfrm>
              <a:off x="5057" y="2531"/>
              <a:ext cx="54" cy="121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2" name="Rectangle 52"/>
            <p:cNvSpPr>
              <a:spLocks noChangeArrowheads="1"/>
            </p:cNvSpPr>
            <p:nvPr/>
          </p:nvSpPr>
          <p:spPr bwMode="auto">
            <a:xfrm>
              <a:off x="2124" y="2652"/>
              <a:ext cx="2987" cy="31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3" name="Rectangle 53"/>
            <p:cNvSpPr>
              <a:spLocks noChangeArrowheads="1"/>
            </p:cNvSpPr>
            <p:nvPr/>
          </p:nvSpPr>
          <p:spPr bwMode="auto">
            <a:xfrm>
              <a:off x="2178" y="2531"/>
              <a:ext cx="2879" cy="121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4" name="Rectangle 54"/>
            <p:cNvSpPr>
              <a:spLocks noChangeArrowheads="1"/>
            </p:cNvSpPr>
            <p:nvPr/>
          </p:nvSpPr>
          <p:spPr bwMode="auto">
            <a:xfrm>
              <a:off x="2178" y="2533"/>
              <a:ext cx="946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dirty="0" smtClean="0">
                  <a:solidFill>
                    <a:srgbClr val="000000"/>
                  </a:solidFill>
                  <a:latin typeface="Arial" pitchFamily="34" charset="0"/>
                </a:rPr>
                <a:t>Radka Fuchsová</a:t>
              </a:r>
              <a:endParaRPr lang="cs-CZ" dirty="0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55" name="Rectangle 55"/>
            <p:cNvSpPr>
              <a:spLocks noChangeArrowheads="1"/>
            </p:cNvSpPr>
            <p:nvPr/>
          </p:nvSpPr>
          <p:spPr bwMode="auto">
            <a:xfrm>
              <a:off x="3019" y="2533"/>
              <a:ext cx="85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smtClean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56" name="Rectangle 56"/>
            <p:cNvSpPr>
              <a:spLocks noChangeArrowheads="1"/>
            </p:cNvSpPr>
            <p:nvPr/>
          </p:nvSpPr>
          <p:spPr bwMode="auto">
            <a:xfrm>
              <a:off x="1178" y="2478"/>
              <a:ext cx="8" cy="5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7" name="Rectangle 57"/>
            <p:cNvSpPr>
              <a:spLocks noChangeArrowheads="1"/>
            </p:cNvSpPr>
            <p:nvPr/>
          </p:nvSpPr>
          <p:spPr bwMode="auto">
            <a:xfrm>
              <a:off x="1186" y="2478"/>
              <a:ext cx="931" cy="2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8" name="Rectangle 58"/>
            <p:cNvSpPr>
              <a:spLocks noChangeArrowheads="1"/>
            </p:cNvSpPr>
            <p:nvPr/>
          </p:nvSpPr>
          <p:spPr bwMode="auto">
            <a:xfrm>
              <a:off x="1186" y="2501"/>
              <a:ext cx="931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9" name="Rectangle 59"/>
            <p:cNvSpPr>
              <a:spLocks noChangeArrowheads="1"/>
            </p:cNvSpPr>
            <p:nvPr/>
          </p:nvSpPr>
          <p:spPr bwMode="auto">
            <a:xfrm>
              <a:off x="2124" y="2501"/>
              <a:ext cx="17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60" name="Rectangle 60"/>
            <p:cNvSpPr>
              <a:spLocks noChangeArrowheads="1"/>
            </p:cNvSpPr>
            <p:nvPr/>
          </p:nvSpPr>
          <p:spPr bwMode="auto">
            <a:xfrm>
              <a:off x="2117" y="2501"/>
              <a:ext cx="7" cy="2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61" name="Rectangle 61"/>
            <p:cNvSpPr>
              <a:spLocks noChangeArrowheads="1"/>
            </p:cNvSpPr>
            <p:nvPr/>
          </p:nvSpPr>
          <p:spPr bwMode="auto">
            <a:xfrm>
              <a:off x="2117" y="2478"/>
              <a:ext cx="24" cy="2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62" name="Rectangle 62"/>
            <p:cNvSpPr>
              <a:spLocks noChangeArrowheads="1"/>
            </p:cNvSpPr>
            <p:nvPr/>
          </p:nvSpPr>
          <p:spPr bwMode="auto">
            <a:xfrm>
              <a:off x="2141" y="2478"/>
              <a:ext cx="2969" cy="2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63" name="Rectangle 63"/>
            <p:cNvSpPr>
              <a:spLocks noChangeArrowheads="1"/>
            </p:cNvSpPr>
            <p:nvPr/>
          </p:nvSpPr>
          <p:spPr bwMode="auto">
            <a:xfrm>
              <a:off x="2141" y="2501"/>
              <a:ext cx="2969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64" name="Rectangle 64"/>
            <p:cNvSpPr>
              <a:spLocks noChangeArrowheads="1"/>
            </p:cNvSpPr>
            <p:nvPr/>
          </p:nvSpPr>
          <p:spPr bwMode="auto">
            <a:xfrm>
              <a:off x="5110" y="2478"/>
              <a:ext cx="7" cy="5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65" name="Rectangle 65"/>
            <p:cNvSpPr>
              <a:spLocks noChangeArrowheads="1"/>
            </p:cNvSpPr>
            <p:nvPr/>
          </p:nvSpPr>
          <p:spPr bwMode="auto">
            <a:xfrm>
              <a:off x="1182" y="2656"/>
              <a:ext cx="939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66" name="Rectangle 66"/>
            <p:cNvSpPr>
              <a:spLocks noChangeArrowheads="1"/>
            </p:cNvSpPr>
            <p:nvPr/>
          </p:nvSpPr>
          <p:spPr bwMode="auto">
            <a:xfrm>
              <a:off x="1178" y="2528"/>
              <a:ext cx="8" cy="155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67" name="Rectangle 67"/>
            <p:cNvSpPr>
              <a:spLocks noChangeArrowheads="1"/>
            </p:cNvSpPr>
            <p:nvPr/>
          </p:nvSpPr>
          <p:spPr bwMode="auto">
            <a:xfrm>
              <a:off x="2121" y="2656"/>
              <a:ext cx="2993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68" name="Rectangle 68"/>
            <p:cNvSpPr>
              <a:spLocks noChangeArrowheads="1"/>
            </p:cNvSpPr>
            <p:nvPr/>
          </p:nvSpPr>
          <p:spPr bwMode="auto">
            <a:xfrm>
              <a:off x="2117" y="2528"/>
              <a:ext cx="7" cy="155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69" name="Rectangle 69"/>
            <p:cNvSpPr>
              <a:spLocks noChangeArrowheads="1"/>
            </p:cNvSpPr>
            <p:nvPr/>
          </p:nvSpPr>
          <p:spPr bwMode="auto">
            <a:xfrm>
              <a:off x="5110" y="2528"/>
              <a:ext cx="7" cy="155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70" name="Rectangle 70"/>
            <p:cNvSpPr>
              <a:spLocks noChangeArrowheads="1"/>
            </p:cNvSpPr>
            <p:nvPr/>
          </p:nvSpPr>
          <p:spPr bwMode="auto">
            <a:xfrm>
              <a:off x="1187" y="2690"/>
              <a:ext cx="930" cy="50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71" name="Rectangle 71"/>
            <p:cNvSpPr>
              <a:spLocks noChangeArrowheads="1"/>
            </p:cNvSpPr>
            <p:nvPr/>
          </p:nvSpPr>
          <p:spPr bwMode="auto">
            <a:xfrm>
              <a:off x="1187" y="2740"/>
              <a:ext cx="52" cy="128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72" name="Rectangle 72"/>
            <p:cNvSpPr>
              <a:spLocks noChangeArrowheads="1"/>
            </p:cNvSpPr>
            <p:nvPr/>
          </p:nvSpPr>
          <p:spPr bwMode="auto">
            <a:xfrm>
              <a:off x="2063" y="2740"/>
              <a:ext cx="54" cy="128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73" name="Rectangle 73"/>
            <p:cNvSpPr>
              <a:spLocks noChangeArrowheads="1"/>
            </p:cNvSpPr>
            <p:nvPr/>
          </p:nvSpPr>
          <p:spPr bwMode="auto">
            <a:xfrm>
              <a:off x="1187" y="2868"/>
              <a:ext cx="930" cy="49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74" name="Rectangle 74"/>
            <p:cNvSpPr>
              <a:spLocks noChangeArrowheads="1"/>
            </p:cNvSpPr>
            <p:nvPr/>
          </p:nvSpPr>
          <p:spPr bwMode="auto">
            <a:xfrm>
              <a:off x="1239" y="2740"/>
              <a:ext cx="824" cy="128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75" name="Rectangle 75"/>
            <p:cNvSpPr>
              <a:spLocks noChangeArrowheads="1"/>
            </p:cNvSpPr>
            <p:nvPr/>
          </p:nvSpPr>
          <p:spPr bwMode="auto">
            <a:xfrm>
              <a:off x="1239" y="2739"/>
              <a:ext cx="431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b="1" smtClean="0">
                  <a:solidFill>
                    <a:srgbClr val="2C3036"/>
                  </a:solidFill>
                </a:rPr>
                <a:t>NÁZEV: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76" name="Rectangle 76"/>
            <p:cNvSpPr>
              <a:spLocks noChangeArrowheads="1"/>
            </p:cNvSpPr>
            <p:nvPr/>
          </p:nvSpPr>
          <p:spPr bwMode="auto">
            <a:xfrm>
              <a:off x="1583" y="2744"/>
              <a:ext cx="85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smtClean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77" name="Rectangle 77"/>
            <p:cNvSpPr>
              <a:spLocks noChangeArrowheads="1"/>
            </p:cNvSpPr>
            <p:nvPr/>
          </p:nvSpPr>
          <p:spPr bwMode="auto">
            <a:xfrm>
              <a:off x="2124" y="2690"/>
              <a:ext cx="2987" cy="50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78" name="Rectangle 78"/>
            <p:cNvSpPr>
              <a:spLocks noChangeArrowheads="1"/>
            </p:cNvSpPr>
            <p:nvPr/>
          </p:nvSpPr>
          <p:spPr bwMode="auto">
            <a:xfrm>
              <a:off x="2124" y="2740"/>
              <a:ext cx="54" cy="128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79" name="Rectangle 79"/>
            <p:cNvSpPr>
              <a:spLocks noChangeArrowheads="1"/>
            </p:cNvSpPr>
            <p:nvPr/>
          </p:nvSpPr>
          <p:spPr bwMode="auto">
            <a:xfrm>
              <a:off x="5057" y="2740"/>
              <a:ext cx="54" cy="128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80" name="Rectangle 80"/>
            <p:cNvSpPr>
              <a:spLocks noChangeArrowheads="1"/>
            </p:cNvSpPr>
            <p:nvPr/>
          </p:nvSpPr>
          <p:spPr bwMode="auto">
            <a:xfrm>
              <a:off x="2124" y="2868"/>
              <a:ext cx="2987" cy="49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81" name="Rectangle 81"/>
            <p:cNvSpPr>
              <a:spLocks noChangeArrowheads="1"/>
            </p:cNvSpPr>
            <p:nvPr/>
          </p:nvSpPr>
          <p:spPr bwMode="auto">
            <a:xfrm>
              <a:off x="2178" y="2765"/>
              <a:ext cx="2879" cy="128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>
                <a:solidFill>
                  <a:prstClr val="black"/>
                </a:solidFill>
              </a:endParaRPr>
            </a:p>
          </p:txBody>
        </p:sp>
        <p:sp>
          <p:nvSpPr>
            <p:cNvPr id="82" name="Rectangle 82"/>
            <p:cNvSpPr>
              <a:spLocks noChangeArrowheads="1"/>
            </p:cNvSpPr>
            <p:nvPr/>
          </p:nvSpPr>
          <p:spPr bwMode="auto">
            <a:xfrm>
              <a:off x="2178" y="2739"/>
              <a:ext cx="1810" cy="1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b="1" dirty="0" smtClean="0">
                  <a:solidFill>
                    <a:srgbClr val="2C3036"/>
                  </a:solidFill>
                </a:rPr>
                <a:t>VY_32_INOVACE_03A7_Phrasal </a:t>
              </a:r>
              <a:r>
                <a:rPr lang="cs-CZ" sz="1300" b="1" dirty="0" err="1" smtClean="0">
                  <a:solidFill>
                    <a:srgbClr val="2C3036"/>
                  </a:solidFill>
                </a:rPr>
                <a:t>verbs</a:t>
              </a:r>
              <a:r>
                <a:rPr lang="cs-CZ" sz="1300" b="1" dirty="0" smtClean="0">
                  <a:solidFill>
                    <a:srgbClr val="2C3036"/>
                  </a:solidFill>
                </a:rPr>
                <a:t> -basic</a:t>
              </a:r>
              <a:endParaRPr lang="cs-CZ" dirty="0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83" name="Rectangle 83"/>
            <p:cNvSpPr>
              <a:spLocks noChangeArrowheads="1"/>
            </p:cNvSpPr>
            <p:nvPr/>
          </p:nvSpPr>
          <p:spPr bwMode="auto">
            <a:xfrm>
              <a:off x="3519" y="2744"/>
              <a:ext cx="85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smtClean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84" name="Rectangle 84"/>
            <p:cNvSpPr>
              <a:spLocks noChangeArrowheads="1"/>
            </p:cNvSpPr>
            <p:nvPr/>
          </p:nvSpPr>
          <p:spPr bwMode="auto">
            <a:xfrm>
              <a:off x="1178" y="2683"/>
              <a:ext cx="8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85" name="Rectangle 85"/>
            <p:cNvSpPr>
              <a:spLocks noChangeArrowheads="1"/>
            </p:cNvSpPr>
            <p:nvPr/>
          </p:nvSpPr>
          <p:spPr bwMode="auto">
            <a:xfrm>
              <a:off x="1186" y="2683"/>
              <a:ext cx="931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86" name="Rectangle 86"/>
            <p:cNvSpPr>
              <a:spLocks noChangeArrowheads="1"/>
            </p:cNvSpPr>
            <p:nvPr/>
          </p:nvSpPr>
          <p:spPr bwMode="auto">
            <a:xfrm>
              <a:off x="1186" y="2690"/>
              <a:ext cx="931" cy="27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87" name="Rectangle 87"/>
            <p:cNvSpPr>
              <a:spLocks noChangeArrowheads="1"/>
            </p:cNvSpPr>
            <p:nvPr/>
          </p:nvSpPr>
          <p:spPr bwMode="auto">
            <a:xfrm>
              <a:off x="2117" y="2683"/>
              <a:ext cx="7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88" name="Rectangle 88"/>
            <p:cNvSpPr>
              <a:spLocks noChangeArrowheads="1"/>
            </p:cNvSpPr>
            <p:nvPr/>
          </p:nvSpPr>
          <p:spPr bwMode="auto">
            <a:xfrm>
              <a:off x="2124" y="2683"/>
              <a:ext cx="2986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89" name="Rectangle 89"/>
            <p:cNvSpPr>
              <a:spLocks noChangeArrowheads="1"/>
            </p:cNvSpPr>
            <p:nvPr/>
          </p:nvSpPr>
          <p:spPr bwMode="auto">
            <a:xfrm>
              <a:off x="2124" y="2690"/>
              <a:ext cx="2986" cy="27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90" name="Rectangle 90"/>
            <p:cNvSpPr>
              <a:spLocks noChangeArrowheads="1"/>
            </p:cNvSpPr>
            <p:nvPr/>
          </p:nvSpPr>
          <p:spPr bwMode="auto">
            <a:xfrm>
              <a:off x="5110" y="2683"/>
              <a:ext cx="7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91" name="Rectangle 91"/>
            <p:cNvSpPr>
              <a:spLocks noChangeArrowheads="1"/>
            </p:cNvSpPr>
            <p:nvPr/>
          </p:nvSpPr>
          <p:spPr bwMode="auto">
            <a:xfrm>
              <a:off x="1182" y="2890"/>
              <a:ext cx="939" cy="27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92" name="Rectangle 92"/>
            <p:cNvSpPr>
              <a:spLocks noChangeArrowheads="1"/>
            </p:cNvSpPr>
            <p:nvPr/>
          </p:nvSpPr>
          <p:spPr bwMode="auto">
            <a:xfrm>
              <a:off x="1178" y="2717"/>
              <a:ext cx="8" cy="20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93" name="Rectangle 93"/>
            <p:cNvSpPr>
              <a:spLocks noChangeArrowheads="1"/>
            </p:cNvSpPr>
            <p:nvPr/>
          </p:nvSpPr>
          <p:spPr bwMode="auto">
            <a:xfrm>
              <a:off x="2121" y="2890"/>
              <a:ext cx="2993" cy="27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94" name="Rectangle 94"/>
            <p:cNvSpPr>
              <a:spLocks noChangeArrowheads="1"/>
            </p:cNvSpPr>
            <p:nvPr/>
          </p:nvSpPr>
          <p:spPr bwMode="auto">
            <a:xfrm>
              <a:off x="2117" y="2717"/>
              <a:ext cx="7" cy="20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95" name="Rectangle 95"/>
            <p:cNvSpPr>
              <a:spLocks noChangeArrowheads="1"/>
            </p:cNvSpPr>
            <p:nvPr/>
          </p:nvSpPr>
          <p:spPr bwMode="auto">
            <a:xfrm>
              <a:off x="5110" y="2717"/>
              <a:ext cx="7" cy="20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96" name="Rectangle 96"/>
            <p:cNvSpPr>
              <a:spLocks noChangeArrowheads="1"/>
            </p:cNvSpPr>
            <p:nvPr/>
          </p:nvSpPr>
          <p:spPr bwMode="auto">
            <a:xfrm>
              <a:off x="1187" y="2925"/>
              <a:ext cx="930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97" name="Rectangle 97"/>
            <p:cNvSpPr>
              <a:spLocks noChangeArrowheads="1"/>
            </p:cNvSpPr>
            <p:nvPr/>
          </p:nvSpPr>
          <p:spPr bwMode="auto">
            <a:xfrm>
              <a:off x="1187" y="2952"/>
              <a:ext cx="52" cy="129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98" name="Rectangle 98"/>
            <p:cNvSpPr>
              <a:spLocks noChangeArrowheads="1"/>
            </p:cNvSpPr>
            <p:nvPr/>
          </p:nvSpPr>
          <p:spPr bwMode="auto">
            <a:xfrm>
              <a:off x="2063" y="2952"/>
              <a:ext cx="54" cy="129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99" name="Rectangle 99"/>
            <p:cNvSpPr>
              <a:spLocks noChangeArrowheads="1"/>
            </p:cNvSpPr>
            <p:nvPr/>
          </p:nvSpPr>
          <p:spPr bwMode="auto">
            <a:xfrm>
              <a:off x="1187" y="3081"/>
              <a:ext cx="930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00" name="Rectangle 100"/>
            <p:cNvSpPr>
              <a:spLocks noChangeArrowheads="1"/>
            </p:cNvSpPr>
            <p:nvPr/>
          </p:nvSpPr>
          <p:spPr bwMode="auto">
            <a:xfrm>
              <a:off x="1239" y="2952"/>
              <a:ext cx="824" cy="129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01" name="Rectangle 101"/>
            <p:cNvSpPr>
              <a:spLocks noChangeArrowheads="1"/>
            </p:cNvSpPr>
            <p:nvPr/>
          </p:nvSpPr>
          <p:spPr bwMode="auto">
            <a:xfrm>
              <a:off x="1239" y="2952"/>
              <a:ext cx="390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b="1" smtClean="0">
                  <a:solidFill>
                    <a:srgbClr val="2C3036"/>
                  </a:solidFill>
                </a:rPr>
                <a:t>TEMA: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02" name="Rectangle 102"/>
            <p:cNvSpPr>
              <a:spLocks noChangeArrowheads="1"/>
            </p:cNvSpPr>
            <p:nvPr/>
          </p:nvSpPr>
          <p:spPr bwMode="auto">
            <a:xfrm>
              <a:off x="1547" y="2957"/>
              <a:ext cx="85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smtClean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03" name="Rectangle 103"/>
            <p:cNvSpPr>
              <a:spLocks noChangeArrowheads="1"/>
            </p:cNvSpPr>
            <p:nvPr/>
          </p:nvSpPr>
          <p:spPr bwMode="auto">
            <a:xfrm>
              <a:off x="2124" y="2925"/>
              <a:ext cx="2987" cy="31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04" name="Rectangle 104"/>
            <p:cNvSpPr>
              <a:spLocks noChangeArrowheads="1"/>
            </p:cNvSpPr>
            <p:nvPr/>
          </p:nvSpPr>
          <p:spPr bwMode="auto">
            <a:xfrm>
              <a:off x="2124" y="2956"/>
              <a:ext cx="54" cy="121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05" name="Rectangle 105"/>
            <p:cNvSpPr>
              <a:spLocks noChangeArrowheads="1"/>
            </p:cNvSpPr>
            <p:nvPr/>
          </p:nvSpPr>
          <p:spPr bwMode="auto">
            <a:xfrm>
              <a:off x="5057" y="2956"/>
              <a:ext cx="54" cy="121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06" name="Rectangle 106"/>
            <p:cNvSpPr>
              <a:spLocks noChangeArrowheads="1"/>
            </p:cNvSpPr>
            <p:nvPr/>
          </p:nvSpPr>
          <p:spPr bwMode="auto">
            <a:xfrm>
              <a:off x="2079" y="2897"/>
              <a:ext cx="2987" cy="272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r>
                <a:rPr lang="cs-CZ" dirty="0" smtClean="0">
                  <a:solidFill>
                    <a:prstClr val="black"/>
                  </a:solidFill>
                </a:rPr>
                <a:t>Gramatika – A1, A2</a:t>
              </a:r>
              <a:endParaRPr lang="cs-CZ" dirty="0">
                <a:solidFill>
                  <a:prstClr val="black"/>
                </a:solidFill>
              </a:endParaRPr>
            </a:p>
          </p:txBody>
        </p:sp>
        <p:sp>
          <p:nvSpPr>
            <p:cNvPr id="107" name="Rectangle 109"/>
            <p:cNvSpPr>
              <a:spLocks noChangeArrowheads="1"/>
            </p:cNvSpPr>
            <p:nvPr/>
          </p:nvSpPr>
          <p:spPr bwMode="auto">
            <a:xfrm>
              <a:off x="3262" y="2958"/>
              <a:ext cx="0" cy="16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dirty="0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08" name="Rectangle 112"/>
            <p:cNvSpPr>
              <a:spLocks noChangeArrowheads="1"/>
            </p:cNvSpPr>
            <p:nvPr/>
          </p:nvSpPr>
          <p:spPr bwMode="auto">
            <a:xfrm>
              <a:off x="3511" y="2958"/>
              <a:ext cx="85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dirty="0" smtClean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cs-CZ" dirty="0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09" name="Rectangle 113"/>
            <p:cNvSpPr>
              <a:spLocks noChangeArrowheads="1"/>
            </p:cNvSpPr>
            <p:nvPr/>
          </p:nvSpPr>
          <p:spPr bwMode="auto">
            <a:xfrm>
              <a:off x="1178" y="2917"/>
              <a:ext cx="8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0" name="Rectangle 114"/>
            <p:cNvSpPr>
              <a:spLocks noChangeArrowheads="1"/>
            </p:cNvSpPr>
            <p:nvPr/>
          </p:nvSpPr>
          <p:spPr bwMode="auto">
            <a:xfrm>
              <a:off x="1186" y="2917"/>
              <a:ext cx="931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1" name="Rectangle 115"/>
            <p:cNvSpPr>
              <a:spLocks noChangeArrowheads="1"/>
            </p:cNvSpPr>
            <p:nvPr/>
          </p:nvSpPr>
          <p:spPr bwMode="auto">
            <a:xfrm>
              <a:off x="1186" y="2924"/>
              <a:ext cx="931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2" name="Rectangle 116"/>
            <p:cNvSpPr>
              <a:spLocks noChangeArrowheads="1"/>
            </p:cNvSpPr>
            <p:nvPr/>
          </p:nvSpPr>
          <p:spPr bwMode="auto">
            <a:xfrm>
              <a:off x="2117" y="2917"/>
              <a:ext cx="7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3" name="Rectangle 117"/>
            <p:cNvSpPr>
              <a:spLocks noChangeArrowheads="1"/>
            </p:cNvSpPr>
            <p:nvPr/>
          </p:nvSpPr>
          <p:spPr bwMode="auto">
            <a:xfrm>
              <a:off x="2124" y="2917"/>
              <a:ext cx="2986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4" name="Rectangle 118"/>
            <p:cNvSpPr>
              <a:spLocks noChangeArrowheads="1"/>
            </p:cNvSpPr>
            <p:nvPr/>
          </p:nvSpPr>
          <p:spPr bwMode="auto">
            <a:xfrm>
              <a:off x="2124" y="2924"/>
              <a:ext cx="2986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5" name="Rectangle 119"/>
            <p:cNvSpPr>
              <a:spLocks noChangeArrowheads="1"/>
            </p:cNvSpPr>
            <p:nvPr/>
          </p:nvSpPr>
          <p:spPr bwMode="auto">
            <a:xfrm>
              <a:off x="5110" y="2917"/>
              <a:ext cx="7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6" name="Rectangle 120"/>
            <p:cNvSpPr>
              <a:spLocks noChangeArrowheads="1"/>
            </p:cNvSpPr>
            <p:nvPr/>
          </p:nvSpPr>
          <p:spPr bwMode="auto">
            <a:xfrm>
              <a:off x="1182" y="3081"/>
              <a:ext cx="939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7" name="Rectangle 121"/>
            <p:cNvSpPr>
              <a:spLocks noChangeArrowheads="1"/>
            </p:cNvSpPr>
            <p:nvPr/>
          </p:nvSpPr>
          <p:spPr bwMode="auto">
            <a:xfrm>
              <a:off x="1178" y="2951"/>
              <a:ext cx="8" cy="15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8" name="Rectangle 122"/>
            <p:cNvSpPr>
              <a:spLocks noChangeArrowheads="1"/>
            </p:cNvSpPr>
            <p:nvPr/>
          </p:nvSpPr>
          <p:spPr bwMode="auto">
            <a:xfrm>
              <a:off x="2121" y="3081"/>
              <a:ext cx="2993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9" name="Rectangle 123"/>
            <p:cNvSpPr>
              <a:spLocks noChangeArrowheads="1"/>
            </p:cNvSpPr>
            <p:nvPr/>
          </p:nvSpPr>
          <p:spPr bwMode="auto">
            <a:xfrm>
              <a:off x="2117" y="2951"/>
              <a:ext cx="7" cy="15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20" name="Rectangle 124"/>
            <p:cNvSpPr>
              <a:spLocks noChangeArrowheads="1"/>
            </p:cNvSpPr>
            <p:nvPr/>
          </p:nvSpPr>
          <p:spPr bwMode="auto">
            <a:xfrm>
              <a:off x="5110" y="2951"/>
              <a:ext cx="7" cy="15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21" name="Rectangle 125"/>
            <p:cNvSpPr>
              <a:spLocks noChangeArrowheads="1"/>
            </p:cNvSpPr>
            <p:nvPr/>
          </p:nvSpPr>
          <p:spPr bwMode="auto">
            <a:xfrm>
              <a:off x="1187" y="3115"/>
              <a:ext cx="930" cy="49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22" name="Rectangle 126"/>
            <p:cNvSpPr>
              <a:spLocks noChangeArrowheads="1"/>
            </p:cNvSpPr>
            <p:nvPr/>
          </p:nvSpPr>
          <p:spPr bwMode="auto">
            <a:xfrm>
              <a:off x="1187" y="3164"/>
              <a:ext cx="52" cy="129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23" name="Rectangle 127"/>
            <p:cNvSpPr>
              <a:spLocks noChangeArrowheads="1"/>
            </p:cNvSpPr>
            <p:nvPr/>
          </p:nvSpPr>
          <p:spPr bwMode="auto">
            <a:xfrm>
              <a:off x="2063" y="3164"/>
              <a:ext cx="54" cy="129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24" name="Rectangle 128"/>
            <p:cNvSpPr>
              <a:spLocks noChangeArrowheads="1"/>
            </p:cNvSpPr>
            <p:nvPr/>
          </p:nvSpPr>
          <p:spPr bwMode="auto">
            <a:xfrm>
              <a:off x="1187" y="3293"/>
              <a:ext cx="930" cy="49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25" name="Rectangle 129"/>
            <p:cNvSpPr>
              <a:spLocks noChangeArrowheads="1"/>
            </p:cNvSpPr>
            <p:nvPr/>
          </p:nvSpPr>
          <p:spPr bwMode="auto">
            <a:xfrm>
              <a:off x="1239" y="3164"/>
              <a:ext cx="824" cy="129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26" name="Rectangle 130"/>
            <p:cNvSpPr>
              <a:spLocks noChangeArrowheads="1"/>
            </p:cNvSpPr>
            <p:nvPr/>
          </p:nvSpPr>
          <p:spPr bwMode="auto">
            <a:xfrm>
              <a:off x="1239" y="3163"/>
              <a:ext cx="914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b="1" smtClean="0">
                  <a:solidFill>
                    <a:srgbClr val="2C3036"/>
                  </a:solidFill>
                </a:rPr>
                <a:t>ČÍSLO PROJEKTU: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27" name="Rectangle 131"/>
            <p:cNvSpPr>
              <a:spLocks noChangeArrowheads="1"/>
            </p:cNvSpPr>
            <p:nvPr/>
          </p:nvSpPr>
          <p:spPr bwMode="auto">
            <a:xfrm>
              <a:off x="2036" y="3168"/>
              <a:ext cx="85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smtClean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28" name="Rectangle 132"/>
            <p:cNvSpPr>
              <a:spLocks noChangeArrowheads="1"/>
            </p:cNvSpPr>
            <p:nvPr/>
          </p:nvSpPr>
          <p:spPr bwMode="auto">
            <a:xfrm>
              <a:off x="2124" y="3115"/>
              <a:ext cx="2987" cy="49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29" name="Rectangle 133"/>
            <p:cNvSpPr>
              <a:spLocks noChangeArrowheads="1"/>
            </p:cNvSpPr>
            <p:nvPr/>
          </p:nvSpPr>
          <p:spPr bwMode="auto">
            <a:xfrm>
              <a:off x="2124" y="3164"/>
              <a:ext cx="54" cy="129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30" name="Rectangle 134"/>
            <p:cNvSpPr>
              <a:spLocks noChangeArrowheads="1"/>
            </p:cNvSpPr>
            <p:nvPr/>
          </p:nvSpPr>
          <p:spPr bwMode="auto">
            <a:xfrm>
              <a:off x="5057" y="3164"/>
              <a:ext cx="54" cy="129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31" name="Rectangle 135"/>
            <p:cNvSpPr>
              <a:spLocks noChangeArrowheads="1"/>
            </p:cNvSpPr>
            <p:nvPr/>
          </p:nvSpPr>
          <p:spPr bwMode="auto">
            <a:xfrm>
              <a:off x="2124" y="3293"/>
              <a:ext cx="2987" cy="49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32" name="Rectangle 136"/>
            <p:cNvSpPr>
              <a:spLocks noChangeArrowheads="1"/>
            </p:cNvSpPr>
            <p:nvPr/>
          </p:nvSpPr>
          <p:spPr bwMode="auto">
            <a:xfrm>
              <a:off x="2178" y="3164"/>
              <a:ext cx="2879" cy="129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33" name="Rectangle 137"/>
            <p:cNvSpPr>
              <a:spLocks noChangeArrowheads="1"/>
            </p:cNvSpPr>
            <p:nvPr/>
          </p:nvSpPr>
          <p:spPr bwMode="auto">
            <a:xfrm>
              <a:off x="2178" y="3163"/>
              <a:ext cx="1226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b="1" dirty="0" smtClean="0">
                  <a:solidFill>
                    <a:srgbClr val="2C3036"/>
                  </a:solidFill>
                </a:rPr>
                <a:t>CZ.1.07/1.5.00/34.0816</a:t>
              </a:r>
              <a:endParaRPr lang="cs-CZ" dirty="0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34" name="Rectangle 138"/>
            <p:cNvSpPr>
              <a:spLocks noChangeArrowheads="1"/>
            </p:cNvSpPr>
            <p:nvPr/>
          </p:nvSpPr>
          <p:spPr bwMode="auto">
            <a:xfrm>
              <a:off x="3274" y="3168"/>
              <a:ext cx="85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smtClean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35" name="Rectangle 139"/>
            <p:cNvSpPr>
              <a:spLocks noChangeArrowheads="1"/>
            </p:cNvSpPr>
            <p:nvPr/>
          </p:nvSpPr>
          <p:spPr bwMode="auto">
            <a:xfrm>
              <a:off x="1178" y="3108"/>
              <a:ext cx="8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36" name="Rectangle 140"/>
            <p:cNvSpPr>
              <a:spLocks noChangeArrowheads="1"/>
            </p:cNvSpPr>
            <p:nvPr/>
          </p:nvSpPr>
          <p:spPr bwMode="auto">
            <a:xfrm>
              <a:off x="1186" y="3108"/>
              <a:ext cx="931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37" name="Rectangle 141"/>
            <p:cNvSpPr>
              <a:spLocks noChangeArrowheads="1"/>
            </p:cNvSpPr>
            <p:nvPr/>
          </p:nvSpPr>
          <p:spPr bwMode="auto">
            <a:xfrm>
              <a:off x="1186" y="3115"/>
              <a:ext cx="931" cy="27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38" name="Rectangle 142"/>
            <p:cNvSpPr>
              <a:spLocks noChangeArrowheads="1"/>
            </p:cNvSpPr>
            <p:nvPr/>
          </p:nvSpPr>
          <p:spPr bwMode="auto">
            <a:xfrm>
              <a:off x="2117" y="3108"/>
              <a:ext cx="7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39" name="Rectangle 143"/>
            <p:cNvSpPr>
              <a:spLocks noChangeArrowheads="1"/>
            </p:cNvSpPr>
            <p:nvPr/>
          </p:nvSpPr>
          <p:spPr bwMode="auto">
            <a:xfrm>
              <a:off x="2124" y="3108"/>
              <a:ext cx="2986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0" name="Rectangle 144"/>
            <p:cNvSpPr>
              <a:spLocks noChangeArrowheads="1"/>
            </p:cNvSpPr>
            <p:nvPr/>
          </p:nvSpPr>
          <p:spPr bwMode="auto">
            <a:xfrm>
              <a:off x="2124" y="3115"/>
              <a:ext cx="2986" cy="27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1" name="Rectangle 145"/>
            <p:cNvSpPr>
              <a:spLocks noChangeArrowheads="1"/>
            </p:cNvSpPr>
            <p:nvPr/>
          </p:nvSpPr>
          <p:spPr bwMode="auto">
            <a:xfrm>
              <a:off x="5110" y="3108"/>
              <a:ext cx="7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2" name="Rectangle 146"/>
            <p:cNvSpPr>
              <a:spLocks noChangeArrowheads="1"/>
            </p:cNvSpPr>
            <p:nvPr/>
          </p:nvSpPr>
          <p:spPr bwMode="auto">
            <a:xfrm>
              <a:off x="1182" y="3315"/>
              <a:ext cx="939" cy="27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3" name="Rectangle 147"/>
            <p:cNvSpPr>
              <a:spLocks noChangeArrowheads="1"/>
            </p:cNvSpPr>
            <p:nvPr/>
          </p:nvSpPr>
          <p:spPr bwMode="auto">
            <a:xfrm>
              <a:off x="1178" y="3142"/>
              <a:ext cx="8" cy="20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4" name="Rectangle 148"/>
            <p:cNvSpPr>
              <a:spLocks noChangeArrowheads="1"/>
            </p:cNvSpPr>
            <p:nvPr/>
          </p:nvSpPr>
          <p:spPr bwMode="auto">
            <a:xfrm>
              <a:off x="2121" y="3315"/>
              <a:ext cx="2993" cy="27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5" name="Rectangle 149"/>
            <p:cNvSpPr>
              <a:spLocks noChangeArrowheads="1"/>
            </p:cNvSpPr>
            <p:nvPr/>
          </p:nvSpPr>
          <p:spPr bwMode="auto">
            <a:xfrm>
              <a:off x="2117" y="3142"/>
              <a:ext cx="7" cy="20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6" name="Rectangle 150"/>
            <p:cNvSpPr>
              <a:spLocks noChangeArrowheads="1"/>
            </p:cNvSpPr>
            <p:nvPr/>
          </p:nvSpPr>
          <p:spPr bwMode="auto">
            <a:xfrm>
              <a:off x="5110" y="3142"/>
              <a:ext cx="7" cy="20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7" name="Rectangle 151"/>
            <p:cNvSpPr>
              <a:spLocks noChangeArrowheads="1"/>
            </p:cNvSpPr>
            <p:nvPr/>
          </p:nvSpPr>
          <p:spPr bwMode="auto">
            <a:xfrm>
              <a:off x="1187" y="3349"/>
              <a:ext cx="930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8" name="Rectangle 152"/>
            <p:cNvSpPr>
              <a:spLocks noChangeArrowheads="1"/>
            </p:cNvSpPr>
            <p:nvPr/>
          </p:nvSpPr>
          <p:spPr bwMode="auto">
            <a:xfrm>
              <a:off x="1187" y="3376"/>
              <a:ext cx="52" cy="129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9" name="Rectangle 153"/>
            <p:cNvSpPr>
              <a:spLocks noChangeArrowheads="1"/>
            </p:cNvSpPr>
            <p:nvPr/>
          </p:nvSpPr>
          <p:spPr bwMode="auto">
            <a:xfrm>
              <a:off x="2063" y="3376"/>
              <a:ext cx="54" cy="129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50" name="Rectangle 154"/>
            <p:cNvSpPr>
              <a:spLocks noChangeArrowheads="1"/>
            </p:cNvSpPr>
            <p:nvPr/>
          </p:nvSpPr>
          <p:spPr bwMode="auto">
            <a:xfrm>
              <a:off x="1187" y="3505"/>
              <a:ext cx="930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51" name="Rectangle 155"/>
            <p:cNvSpPr>
              <a:spLocks noChangeArrowheads="1"/>
            </p:cNvSpPr>
            <p:nvPr/>
          </p:nvSpPr>
          <p:spPr bwMode="auto">
            <a:xfrm>
              <a:off x="1239" y="3376"/>
              <a:ext cx="824" cy="129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52" name="Rectangle 156"/>
            <p:cNvSpPr>
              <a:spLocks noChangeArrowheads="1"/>
            </p:cNvSpPr>
            <p:nvPr/>
          </p:nvSpPr>
          <p:spPr bwMode="auto">
            <a:xfrm>
              <a:off x="1239" y="3375"/>
              <a:ext cx="917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b="1" smtClean="0">
                  <a:solidFill>
                    <a:srgbClr val="2C3036"/>
                  </a:solidFill>
                </a:rPr>
                <a:t>DATUM TVORBY: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53" name="Rectangle 157"/>
            <p:cNvSpPr>
              <a:spLocks noChangeArrowheads="1"/>
            </p:cNvSpPr>
            <p:nvPr/>
          </p:nvSpPr>
          <p:spPr bwMode="auto">
            <a:xfrm>
              <a:off x="2017" y="3380"/>
              <a:ext cx="85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smtClean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54" name="Rectangle 158"/>
            <p:cNvSpPr>
              <a:spLocks noChangeArrowheads="1"/>
            </p:cNvSpPr>
            <p:nvPr/>
          </p:nvSpPr>
          <p:spPr bwMode="auto">
            <a:xfrm>
              <a:off x="2124" y="3349"/>
              <a:ext cx="2987" cy="32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55" name="Rectangle 159"/>
            <p:cNvSpPr>
              <a:spLocks noChangeArrowheads="1"/>
            </p:cNvSpPr>
            <p:nvPr/>
          </p:nvSpPr>
          <p:spPr bwMode="auto">
            <a:xfrm>
              <a:off x="2124" y="3381"/>
              <a:ext cx="54" cy="121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56" name="Rectangle 160"/>
            <p:cNvSpPr>
              <a:spLocks noChangeArrowheads="1"/>
            </p:cNvSpPr>
            <p:nvPr/>
          </p:nvSpPr>
          <p:spPr bwMode="auto">
            <a:xfrm>
              <a:off x="5057" y="3381"/>
              <a:ext cx="54" cy="121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57" name="Rectangle 161"/>
            <p:cNvSpPr>
              <a:spLocks noChangeArrowheads="1"/>
            </p:cNvSpPr>
            <p:nvPr/>
          </p:nvSpPr>
          <p:spPr bwMode="auto">
            <a:xfrm>
              <a:off x="2124" y="3502"/>
              <a:ext cx="2987" cy="30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58" name="Rectangle 162"/>
            <p:cNvSpPr>
              <a:spLocks noChangeArrowheads="1"/>
            </p:cNvSpPr>
            <p:nvPr/>
          </p:nvSpPr>
          <p:spPr bwMode="auto">
            <a:xfrm>
              <a:off x="2178" y="3381"/>
              <a:ext cx="2879" cy="121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59" name="Rectangle 163"/>
            <p:cNvSpPr>
              <a:spLocks noChangeArrowheads="1"/>
            </p:cNvSpPr>
            <p:nvPr/>
          </p:nvSpPr>
          <p:spPr bwMode="auto">
            <a:xfrm>
              <a:off x="2178" y="3382"/>
              <a:ext cx="478" cy="1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dirty="0" smtClean="0">
                  <a:solidFill>
                    <a:srgbClr val="000000"/>
                  </a:solidFill>
                  <a:latin typeface="Arial" pitchFamily="34" charset="0"/>
                </a:rPr>
                <a:t>28.7. 2013</a:t>
              </a:r>
              <a:endParaRPr lang="cs-CZ" dirty="0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60" name="Rectangle 164"/>
            <p:cNvSpPr>
              <a:spLocks noChangeArrowheads="1"/>
            </p:cNvSpPr>
            <p:nvPr/>
          </p:nvSpPr>
          <p:spPr bwMode="auto">
            <a:xfrm>
              <a:off x="2707" y="3382"/>
              <a:ext cx="85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smtClean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61" name="Rectangle 165"/>
            <p:cNvSpPr>
              <a:spLocks noChangeArrowheads="1"/>
            </p:cNvSpPr>
            <p:nvPr/>
          </p:nvSpPr>
          <p:spPr bwMode="auto">
            <a:xfrm>
              <a:off x="1178" y="3342"/>
              <a:ext cx="8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62" name="Rectangle 166"/>
            <p:cNvSpPr>
              <a:spLocks noChangeArrowheads="1"/>
            </p:cNvSpPr>
            <p:nvPr/>
          </p:nvSpPr>
          <p:spPr bwMode="auto">
            <a:xfrm>
              <a:off x="1186" y="3342"/>
              <a:ext cx="931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63" name="Rectangle 167"/>
            <p:cNvSpPr>
              <a:spLocks noChangeArrowheads="1"/>
            </p:cNvSpPr>
            <p:nvPr/>
          </p:nvSpPr>
          <p:spPr bwMode="auto">
            <a:xfrm>
              <a:off x="1186" y="3349"/>
              <a:ext cx="931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64" name="Rectangle 168"/>
            <p:cNvSpPr>
              <a:spLocks noChangeArrowheads="1"/>
            </p:cNvSpPr>
            <p:nvPr/>
          </p:nvSpPr>
          <p:spPr bwMode="auto">
            <a:xfrm>
              <a:off x="2117" y="3342"/>
              <a:ext cx="7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65" name="Rectangle 169"/>
            <p:cNvSpPr>
              <a:spLocks noChangeArrowheads="1"/>
            </p:cNvSpPr>
            <p:nvPr/>
          </p:nvSpPr>
          <p:spPr bwMode="auto">
            <a:xfrm>
              <a:off x="2124" y="3342"/>
              <a:ext cx="2986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66" name="Rectangle 170"/>
            <p:cNvSpPr>
              <a:spLocks noChangeArrowheads="1"/>
            </p:cNvSpPr>
            <p:nvPr/>
          </p:nvSpPr>
          <p:spPr bwMode="auto">
            <a:xfrm>
              <a:off x="2124" y="3349"/>
              <a:ext cx="2986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67" name="Rectangle 171"/>
            <p:cNvSpPr>
              <a:spLocks noChangeArrowheads="1"/>
            </p:cNvSpPr>
            <p:nvPr/>
          </p:nvSpPr>
          <p:spPr bwMode="auto">
            <a:xfrm>
              <a:off x="5110" y="3342"/>
              <a:ext cx="7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68" name="Rectangle 172"/>
            <p:cNvSpPr>
              <a:spLocks noChangeArrowheads="1"/>
            </p:cNvSpPr>
            <p:nvPr/>
          </p:nvSpPr>
          <p:spPr bwMode="auto">
            <a:xfrm>
              <a:off x="1182" y="3505"/>
              <a:ext cx="939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69" name="Rectangle 173"/>
            <p:cNvSpPr>
              <a:spLocks noChangeArrowheads="1"/>
            </p:cNvSpPr>
            <p:nvPr/>
          </p:nvSpPr>
          <p:spPr bwMode="auto">
            <a:xfrm>
              <a:off x="1178" y="3376"/>
              <a:ext cx="8" cy="156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70" name="Rectangle 174"/>
            <p:cNvSpPr>
              <a:spLocks noChangeArrowheads="1"/>
            </p:cNvSpPr>
            <p:nvPr/>
          </p:nvSpPr>
          <p:spPr bwMode="auto">
            <a:xfrm>
              <a:off x="1178" y="3532"/>
              <a:ext cx="8" cy="8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71" name="Rectangle 175"/>
            <p:cNvSpPr>
              <a:spLocks noChangeArrowheads="1"/>
            </p:cNvSpPr>
            <p:nvPr/>
          </p:nvSpPr>
          <p:spPr bwMode="auto">
            <a:xfrm>
              <a:off x="1178" y="3532"/>
              <a:ext cx="8" cy="8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72" name="Rectangle 176"/>
            <p:cNvSpPr>
              <a:spLocks noChangeArrowheads="1"/>
            </p:cNvSpPr>
            <p:nvPr/>
          </p:nvSpPr>
          <p:spPr bwMode="auto">
            <a:xfrm>
              <a:off x="1186" y="3532"/>
              <a:ext cx="931" cy="8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73" name="Rectangle 177"/>
            <p:cNvSpPr>
              <a:spLocks noChangeArrowheads="1"/>
            </p:cNvSpPr>
            <p:nvPr/>
          </p:nvSpPr>
          <p:spPr bwMode="auto">
            <a:xfrm>
              <a:off x="2121" y="3505"/>
              <a:ext cx="2993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74" name="Rectangle 178"/>
            <p:cNvSpPr>
              <a:spLocks noChangeArrowheads="1"/>
            </p:cNvSpPr>
            <p:nvPr/>
          </p:nvSpPr>
          <p:spPr bwMode="auto">
            <a:xfrm>
              <a:off x="2117" y="3376"/>
              <a:ext cx="7" cy="156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75" name="Rectangle 179"/>
            <p:cNvSpPr>
              <a:spLocks noChangeArrowheads="1"/>
            </p:cNvSpPr>
            <p:nvPr/>
          </p:nvSpPr>
          <p:spPr bwMode="auto">
            <a:xfrm>
              <a:off x="2117" y="3532"/>
              <a:ext cx="7" cy="8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76" name="Rectangle 180"/>
            <p:cNvSpPr>
              <a:spLocks noChangeArrowheads="1"/>
            </p:cNvSpPr>
            <p:nvPr/>
          </p:nvSpPr>
          <p:spPr bwMode="auto">
            <a:xfrm>
              <a:off x="2124" y="3532"/>
              <a:ext cx="2986" cy="8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77" name="Rectangle 181"/>
            <p:cNvSpPr>
              <a:spLocks noChangeArrowheads="1"/>
            </p:cNvSpPr>
            <p:nvPr/>
          </p:nvSpPr>
          <p:spPr bwMode="auto">
            <a:xfrm>
              <a:off x="5110" y="3376"/>
              <a:ext cx="7" cy="156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78" name="Rectangle 182"/>
            <p:cNvSpPr>
              <a:spLocks noChangeArrowheads="1"/>
            </p:cNvSpPr>
            <p:nvPr/>
          </p:nvSpPr>
          <p:spPr bwMode="auto">
            <a:xfrm>
              <a:off x="5110" y="3532"/>
              <a:ext cx="7" cy="8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79" name="Rectangle 183"/>
            <p:cNvSpPr>
              <a:spLocks noChangeArrowheads="1"/>
            </p:cNvSpPr>
            <p:nvPr/>
          </p:nvSpPr>
          <p:spPr bwMode="auto">
            <a:xfrm>
              <a:off x="5110" y="3532"/>
              <a:ext cx="7" cy="8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80" name="Rectangle 184"/>
            <p:cNvSpPr>
              <a:spLocks noChangeArrowheads="1"/>
            </p:cNvSpPr>
            <p:nvPr/>
          </p:nvSpPr>
          <p:spPr bwMode="auto">
            <a:xfrm>
              <a:off x="1239" y="3538"/>
              <a:ext cx="70" cy="1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000" smtClean="0">
                  <a:solidFill>
                    <a:srgbClr val="000000"/>
                  </a:solidFill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81" name="Rectangle 186"/>
            <p:cNvSpPr>
              <a:spLocks noChangeArrowheads="1"/>
            </p:cNvSpPr>
            <p:nvPr/>
          </p:nvSpPr>
          <p:spPr bwMode="auto">
            <a:xfrm>
              <a:off x="3281" y="4062"/>
              <a:ext cx="90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b="1" smtClean="0">
                  <a:solidFill>
                    <a:srgbClr val="000000"/>
                  </a:solidFill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pic>
          <p:nvPicPr>
            <p:cNvPr id="182" name="Picture 187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41" y="575"/>
              <a:ext cx="3406" cy="6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033662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Anotace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2000" dirty="0">
                <a:solidFill>
                  <a:prstClr val="black"/>
                </a:solidFill>
              </a:rPr>
              <a:t>DUM  na téma </a:t>
            </a:r>
            <a:r>
              <a:rPr lang="cs-CZ" sz="2000" dirty="0" smtClean="0">
                <a:solidFill>
                  <a:prstClr val="black"/>
                </a:solidFill>
              </a:rPr>
              <a:t>„</a:t>
            </a:r>
            <a:r>
              <a:rPr lang="cs-CZ" sz="2000" dirty="0" err="1" smtClean="0">
                <a:solidFill>
                  <a:prstClr val="black"/>
                </a:solidFill>
              </a:rPr>
              <a:t>Phrasal</a:t>
            </a:r>
            <a:r>
              <a:rPr lang="cs-CZ" sz="2000" dirty="0" smtClean="0">
                <a:solidFill>
                  <a:prstClr val="black"/>
                </a:solidFill>
              </a:rPr>
              <a:t> </a:t>
            </a:r>
            <a:r>
              <a:rPr lang="cs-CZ" sz="2000" dirty="0" err="1">
                <a:solidFill>
                  <a:prstClr val="black"/>
                </a:solidFill>
              </a:rPr>
              <a:t>verbs</a:t>
            </a:r>
            <a:r>
              <a:rPr lang="cs-CZ" sz="2000" dirty="0">
                <a:solidFill>
                  <a:prstClr val="black"/>
                </a:solidFill>
              </a:rPr>
              <a:t> - basic“  má za cíl seznámit žáky </a:t>
            </a:r>
            <a:r>
              <a:rPr lang="cs-CZ" sz="2000" dirty="0" smtClean="0">
                <a:solidFill>
                  <a:prstClr val="black"/>
                </a:solidFill>
              </a:rPr>
              <a:t>s nejpoužívanějšími </a:t>
            </a:r>
            <a:r>
              <a:rPr lang="cs-CZ" sz="2000" dirty="0">
                <a:solidFill>
                  <a:prstClr val="black"/>
                </a:solidFill>
              </a:rPr>
              <a:t>anglickými </a:t>
            </a:r>
            <a:r>
              <a:rPr lang="cs-CZ" sz="2000" dirty="0" smtClean="0">
                <a:solidFill>
                  <a:prstClr val="black"/>
                </a:solidFill>
              </a:rPr>
              <a:t>frázovými </a:t>
            </a:r>
            <a:r>
              <a:rPr lang="cs-CZ" sz="2000" dirty="0">
                <a:solidFill>
                  <a:prstClr val="black"/>
                </a:solidFill>
              </a:rPr>
              <a:t>slovesy a jejich použitím ve větách a zároveň tuto látku procvičit. </a:t>
            </a:r>
            <a:r>
              <a:rPr lang="cs-CZ" sz="2000" dirty="0" smtClean="0">
                <a:solidFill>
                  <a:prstClr val="black"/>
                </a:solidFill>
              </a:rPr>
              <a:t>V první části prezentace se žáci formou hlasitého čtení, popř. výkladu učitele seznámí ze základními pravidly tvoření, používání a s rozdělením frázových sloves na „</a:t>
            </a:r>
            <a:r>
              <a:rPr lang="cs-CZ" sz="2000" dirty="0" err="1" smtClean="0">
                <a:solidFill>
                  <a:prstClr val="black"/>
                </a:solidFill>
              </a:rPr>
              <a:t>literal</a:t>
            </a:r>
            <a:r>
              <a:rPr lang="cs-CZ" sz="2000" dirty="0" smtClean="0">
                <a:solidFill>
                  <a:prstClr val="black"/>
                </a:solidFill>
              </a:rPr>
              <a:t> </a:t>
            </a:r>
            <a:r>
              <a:rPr lang="cs-CZ" sz="2000" dirty="0" err="1" smtClean="0">
                <a:solidFill>
                  <a:prstClr val="black"/>
                </a:solidFill>
              </a:rPr>
              <a:t>phrasal</a:t>
            </a:r>
            <a:r>
              <a:rPr lang="cs-CZ" sz="2000" dirty="0" smtClean="0">
                <a:solidFill>
                  <a:prstClr val="black"/>
                </a:solidFill>
              </a:rPr>
              <a:t> </a:t>
            </a:r>
            <a:r>
              <a:rPr lang="cs-CZ" sz="2000" dirty="0" err="1" smtClean="0">
                <a:solidFill>
                  <a:prstClr val="black"/>
                </a:solidFill>
              </a:rPr>
              <a:t>verbs</a:t>
            </a:r>
            <a:r>
              <a:rPr lang="cs-CZ" sz="2000" dirty="0" smtClean="0">
                <a:solidFill>
                  <a:prstClr val="black"/>
                </a:solidFill>
              </a:rPr>
              <a:t>“ a „</a:t>
            </a:r>
            <a:r>
              <a:rPr lang="cs-CZ" sz="2000" dirty="0" err="1" smtClean="0">
                <a:solidFill>
                  <a:prstClr val="black"/>
                </a:solidFill>
              </a:rPr>
              <a:t>idioms</a:t>
            </a:r>
            <a:r>
              <a:rPr lang="cs-CZ" sz="2000" dirty="0" smtClean="0">
                <a:solidFill>
                  <a:prstClr val="black"/>
                </a:solidFill>
              </a:rPr>
              <a:t>“. Následuje procvičování, první dvě cvičení formou doplňování do vět, třetí cvičení formou zakroužkování správné možnosti. Žáci, popř. učitel využívají digitální pero. Součástí prezentace je i správné řešení. DUM </a:t>
            </a:r>
            <a:r>
              <a:rPr lang="cs-CZ" sz="2000" dirty="0">
                <a:solidFill>
                  <a:prstClr val="black"/>
                </a:solidFill>
              </a:rPr>
              <a:t>je určen žákům 1.-2. ročníku čtyřletého, popř. víceletého gymnázia, úroveň </a:t>
            </a:r>
            <a:r>
              <a:rPr lang="cs-CZ" sz="2000" dirty="0" err="1">
                <a:solidFill>
                  <a:prstClr val="black"/>
                </a:solidFill>
              </a:rPr>
              <a:t>Elementary</a:t>
            </a:r>
            <a:r>
              <a:rPr lang="cs-CZ" sz="2000" dirty="0">
                <a:solidFill>
                  <a:prstClr val="black"/>
                </a:solidFill>
              </a:rPr>
              <a:t> / </a:t>
            </a:r>
            <a:r>
              <a:rPr lang="cs-CZ" sz="2000" dirty="0" err="1">
                <a:solidFill>
                  <a:prstClr val="black"/>
                </a:solidFill>
              </a:rPr>
              <a:t>Preintermediate</a:t>
            </a:r>
            <a:r>
              <a:rPr lang="cs-CZ" sz="2000" dirty="0">
                <a:solidFill>
                  <a:prstClr val="black"/>
                </a:solidFill>
              </a:rPr>
              <a:t>.</a:t>
            </a:r>
          </a:p>
          <a:p>
            <a:pPr lvl="0"/>
            <a:endParaRPr lang="cs-CZ" sz="2000" dirty="0">
              <a:solidFill>
                <a:prstClr val="black"/>
              </a:solidFill>
            </a:endParaRPr>
          </a:p>
          <a:p>
            <a:pPr lvl="0"/>
            <a:r>
              <a:rPr lang="cs-CZ" sz="2000" b="1" dirty="0">
                <a:solidFill>
                  <a:prstClr val="black"/>
                </a:solidFill>
              </a:rPr>
              <a:t>Materiál je určen k interaktivní výuce.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2420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594522"/>
          </a:xfrm>
        </p:spPr>
        <p:txBody>
          <a:bodyPr>
            <a:norm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sz="48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PHRASAL VERBS - BASIC</a:t>
            </a:r>
            <a:endParaRPr lang="cs-CZ" sz="48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62010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5">
                    <a:lumMod val="75000"/>
                  </a:schemeClr>
                </a:solidFill>
              </a:rPr>
              <a:t>Basic </a:t>
            </a:r>
            <a:r>
              <a:rPr lang="cs-CZ" sz="4000" b="1" dirty="0" err="1" smtClean="0">
                <a:solidFill>
                  <a:schemeClr val="accent5">
                    <a:lumMod val="75000"/>
                  </a:schemeClr>
                </a:solidFill>
              </a:rPr>
              <a:t>rules</a:t>
            </a:r>
            <a:r>
              <a:rPr lang="cs-CZ" sz="4000" b="1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4000" b="1" dirty="0" err="1" smtClean="0">
                <a:solidFill>
                  <a:schemeClr val="accent5">
                    <a:lumMod val="75000"/>
                  </a:schemeClr>
                </a:solidFill>
              </a:rPr>
              <a:t>of</a:t>
            </a:r>
            <a:r>
              <a:rPr lang="cs-CZ" sz="4000" b="1" dirty="0" smtClean="0">
                <a:solidFill>
                  <a:schemeClr val="accent5">
                    <a:lumMod val="75000"/>
                  </a:schemeClr>
                </a:solidFill>
              </a:rPr>
              <a:t> use</a:t>
            </a:r>
            <a:endParaRPr lang="cs-CZ" sz="40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/>
          </a:bodyPr>
          <a:lstStyle/>
          <a:p>
            <a:r>
              <a:rPr lang="cs-CZ" b="1" dirty="0" err="1"/>
              <a:t>p</a:t>
            </a:r>
            <a:r>
              <a:rPr lang="cs-CZ" b="1" dirty="0" err="1" smtClean="0"/>
              <a:t>hrasal</a:t>
            </a:r>
            <a:r>
              <a:rPr lang="cs-CZ" b="1" dirty="0" smtClean="0"/>
              <a:t> verb </a:t>
            </a:r>
            <a:r>
              <a:rPr lang="cs-CZ" dirty="0" err="1" smtClean="0"/>
              <a:t>usually</a:t>
            </a:r>
            <a:r>
              <a:rPr lang="cs-CZ" dirty="0" smtClean="0"/>
              <a:t> </a:t>
            </a:r>
            <a:r>
              <a:rPr lang="cs-CZ" dirty="0" err="1" smtClean="0"/>
              <a:t>consists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more </a:t>
            </a:r>
            <a:r>
              <a:rPr lang="cs-CZ" dirty="0" err="1" smtClean="0"/>
              <a:t>words</a:t>
            </a:r>
            <a:r>
              <a:rPr lang="cs-CZ" dirty="0" smtClean="0"/>
              <a:t> – </a:t>
            </a:r>
            <a:r>
              <a:rPr lang="cs-CZ" b="1" dirty="0" smtClean="0"/>
              <a:t>a verb + </a:t>
            </a:r>
            <a:r>
              <a:rPr lang="cs-CZ" b="1" dirty="0" err="1" smtClean="0"/>
              <a:t>an</a:t>
            </a:r>
            <a:r>
              <a:rPr lang="cs-CZ" b="1" dirty="0" smtClean="0"/>
              <a:t> </a:t>
            </a:r>
            <a:r>
              <a:rPr lang="cs-CZ" b="1" dirty="0" err="1" smtClean="0"/>
              <a:t>adverb</a:t>
            </a:r>
            <a:r>
              <a:rPr lang="cs-CZ" b="1" dirty="0" smtClean="0"/>
              <a:t> / a </a:t>
            </a:r>
            <a:r>
              <a:rPr lang="cs-CZ" b="1" dirty="0" err="1" smtClean="0"/>
              <a:t>preposition</a:t>
            </a:r>
            <a:endParaRPr lang="cs-CZ" b="1" dirty="0" smtClean="0"/>
          </a:p>
          <a:p>
            <a:endParaRPr lang="cs-CZ" b="1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dirty="0" err="1" smtClean="0"/>
              <a:t>e.g</a:t>
            </a:r>
            <a:r>
              <a:rPr lang="cs-CZ" dirty="0" smtClean="0"/>
              <a:t>. run </a:t>
            </a:r>
            <a:r>
              <a:rPr lang="cs-CZ" dirty="0" err="1" smtClean="0"/>
              <a:t>away</a:t>
            </a:r>
            <a:r>
              <a:rPr lang="cs-CZ" dirty="0" smtClean="0"/>
              <a:t>, </a:t>
            </a:r>
            <a:r>
              <a:rPr lang="cs-CZ" dirty="0" err="1" smtClean="0"/>
              <a:t>get</a:t>
            </a:r>
            <a:r>
              <a:rPr lang="cs-CZ" dirty="0" smtClean="0"/>
              <a:t> up, </a:t>
            </a:r>
            <a:r>
              <a:rPr lang="cs-CZ" dirty="0" err="1" smtClean="0"/>
              <a:t>take</a:t>
            </a:r>
            <a:r>
              <a:rPr lang="cs-CZ" dirty="0" smtClean="0"/>
              <a:t> </a:t>
            </a:r>
            <a:r>
              <a:rPr lang="cs-CZ" dirty="0" err="1" smtClean="0"/>
              <a:t>off</a:t>
            </a:r>
            <a:r>
              <a:rPr lang="cs-CZ" dirty="0" smtClean="0"/>
              <a:t>, go on, </a:t>
            </a:r>
            <a:r>
              <a:rPr lang="cs-CZ" dirty="0" err="1" smtClean="0"/>
              <a:t>pick</a:t>
            </a:r>
            <a:r>
              <a:rPr lang="cs-CZ" dirty="0" smtClean="0"/>
              <a:t> up,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</a:t>
            </a:r>
            <a:r>
              <a:rPr lang="cs-CZ" dirty="0" err="1" smtClean="0"/>
              <a:t>look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, </a:t>
            </a:r>
            <a:r>
              <a:rPr lang="cs-CZ" dirty="0" err="1" smtClean="0"/>
              <a:t>fill</a:t>
            </a:r>
            <a:r>
              <a:rPr lang="cs-CZ" dirty="0" smtClean="0"/>
              <a:t> in, </a:t>
            </a:r>
            <a:r>
              <a:rPr lang="cs-CZ" dirty="0" err="1" smtClean="0"/>
              <a:t>turn</a:t>
            </a:r>
            <a:r>
              <a:rPr lang="cs-CZ" dirty="0" smtClean="0"/>
              <a:t> </a:t>
            </a:r>
            <a:r>
              <a:rPr lang="cs-CZ" dirty="0" err="1" smtClean="0"/>
              <a:t>down</a:t>
            </a:r>
            <a:r>
              <a:rPr lang="cs-CZ" dirty="0" smtClean="0"/>
              <a:t>, </a:t>
            </a:r>
            <a:r>
              <a:rPr lang="cs-CZ" dirty="0" err="1" smtClean="0"/>
              <a:t>break</a:t>
            </a:r>
            <a:r>
              <a:rPr lang="cs-CZ" dirty="0" smtClean="0"/>
              <a:t> </a:t>
            </a:r>
            <a:r>
              <a:rPr lang="cs-CZ" dirty="0" err="1" smtClean="0"/>
              <a:t>through</a:t>
            </a:r>
            <a:r>
              <a:rPr lang="cs-CZ" dirty="0" smtClean="0"/>
              <a:t>, </a:t>
            </a:r>
          </a:p>
          <a:p>
            <a:pPr marL="0" indent="0">
              <a:buNone/>
            </a:pPr>
            <a:r>
              <a:rPr lang="cs-CZ" dirty="0" smtClean="0"/>
              <a:t>             </a:t>
            </a:r>
            <a:r>
              <a:rPr lang="cs-CZ" dirty="0" err="1" smtClean="0"/>
              <a:t>look</a:t>
            </a:r>
            <a:r>
              <a:rPr lang="cs-CZ" dirty="0" smtClean="0"/>
              <a:t> forward to, </a:t>
            </a:r>
            <a:r>
              <a:rPr lang="cs-CZ" dirty="0" err="1" smtClean="0"/>
              <a:t>put</a:t>
            </a:r>
            <a:r>
              <a:rPr lang="cs-CZ" dirty="0" smtClean="0"/>
              <a:t> up </a:t>
            </a:r>
            <a:r>
              <a:rPr lang="cs-CZ" dirty="0" err="1" smtClean="0"/>
              <a:t>with</a:t>
            </a:r>
            <a:r>
              <a:rPr lang="cs-CZ" dirty="0" smtClean="0"/>
              <a:t>, </a:t>
            </a:r>
            <a:r>
              <a:rPr lang="cs-CZ" dirty="0" err="1" smtClean="0"/>
              <a:t>get</a:t>
            </a:r>
            <a:r>
              <a:rPr lang="cs-CZ" dirty="0" smtClean="0"/>
              <a:t> on </a:t>
            </a:r>
            <a:r>
              <a:rPr lang="cs-CZ" dirty="0" err="1" smtClean="0"/>
              <a:t>with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</a:t>
            </a:r>
            <a:r>
              <a:rPr lang="cs-CZ" dirty="0" err="1" smtClean="0"/>
              <a:t>fall</a:t>
            </a:r>
            <a:r>
              <a:rPr lang="cs-CZ" dirty="0" smtClean="0"/>
              <a:t> </a:t>
            </a:r>
            <a:r>
              <a:rPr lang="cs-CZ" dirty="0" err="1" smtClean="0"/>
              <a:t>out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etc</a:t>
            </a:r>
            <a:r>
              <a:rPr lang="cs-CZ" dirty="0" smtClean="0"/>
              <a:t>.  </a:t>
            </a:r>
          </a:p>
        </p:txBody>
      </p:sp>
    </p:spTree>
    <p:extLst>
      <p:ext uri="{BB962C8B-B14F-4D97-AF65-F5344CB8AC3E}">
        <p14:creationId xmlns:p14="http://schemas.microsoft.com/office/powerpoint/2010/main" val="2906459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/>
          <a:lstStyle/>
          <a:p>
            <a:r>
              <a:rPr lang="cs-CZ" dirty="0" err="1"/>
              <a:t>some</a:t>
            </a:r>
            <a:r>
              <a:rPr lang="cs-CZ" dirty="0"/>
              <a:t> </a:t>
            </a:r>
            <a:r>
              <a:rPr lang="cs-CZ" dirty="0" err="1"/>
              <a:t>phrasal</a:t>
            </a:r>
            <a:r>
              <a:rPr lang="cs-CZ" dirty="0"/>
              <a:t> </a:t>
            </a:r>
            <a:r>
              <a:rPr lang="cs-CZ" dirty="0" err="1"/>
              <a:t>verbs</a:t>
            </a:r>
            <a:r>
              <a:rPr lang="cs-CZ" dirty="0"/>
              <a:t> are </a:t>
            </a:r>
            <a:r>
              <a:rPr lang="cs-CZ" dirty="0" err="1"/>
              <a:t>commonly</a:t>
            </a:r>
            <a:r>
              <a:rPr lang="cs-CZ" dirty="0"/>
              <a:t> </a:t>
            </a:r>
            <a:r>
              <a:rPr lang="cs-CZ" dirty="0" err="1"/>
              <a:t>used</a:t>
            </a:r>
            <a:r>
              <a:rPr lang="cs-CZ" dirty="0"/>
              <a:t> </a:t>
            </a:r>
            <a:r>
              <a:rPr lang="cs-CZ" dirty="0" err="1"/>
              <a:t>with</a:t>
            </a:r>
            <a:r>
              <a:rPr lang="cs-CZ" dirty="0"/>
              <a:t> </a:t>
            </a:r>
            <a:r>
              <a:rPr lang="cs-CZ" dirty="0" err="1"/>
              <a:t>an</a:t>
            </a:r>
            <a:r>
              <a:rPr lang="cs-CZ" dirty="0"/>
              <a:t> </a:t>
            </a:r>
            <a:r>
              <a:rPr lang="cs-CZ" b="1" dirty="0" err="1"/>
              <a:t>object</a:t>
            </a:r>
            <a:r>
              <a:rPr lang="cs-CZ" dirty="0"/>
              <a:t>, </a:t>
            </a:r>
            <a:r>
              <a:rPr lang="cs-CZ" dirty="0" err="1"/>
              <a:t>then</a:t>
            </a:r>
            <a:r>
              <a:rPr lang="cs-CZ" dirty="0"/>
              <a:t> </a:t>
            </a:r>
            <a:r>
              <a:rPr lang="cs-CZ" dirty="0" err="1"/>
              <a:t>there</a:t>
            </a:r>
            <a:r>
              <a:rPr lang="cs-CZ" dirty="0"/>
              <a:t> are </a:t>
            </a:r>
            <a:r>
              <a:rPr lang="cs-CZ" b="1" dirty="0" err="1"/>
              <a:t>two</a:t>
            </a:r>
            <a:r>
              <a:rPr lang="cs-CZ" b="1" dirty="0"/>
              <a:t> </a:t>
            </a:r>
            <a:r>
              <a:rPr lang="cs-CZ" b="1" dirty="0" err="1"/>
              <a:t>possible</a:t>
            </a:r>
            <a:r>
              <a:rPr lang="cs-CZ" b="1" dirty="0"/>
              <a:t> </a:t>
            </a:r>
            <a:r>
              <a:rPr lang="cs-CZ" b="1" dirty="0" err="1"/>
              <a:t>positions</a:t>
            </a:r>
            <a:endParaRPr lang="cs-CZ" b="1" dirty="0"/>
          </a:p>
          <a:p>
            <a:pPr marL="0" indent="0">
              <a:buNone/>
            </a:pPr>
            <a:r>
              <a:rPr lang="cs-CZ" dirty="0"/>
              <a:t>    </a:t>
            </a:r>
            <a:r>
              <a:rPr lang="cs-CZ" dirty="0" err="1"/>
              <a:t>e.g</a:t>
            </a:r>
            <a:r>
              <a:rPr lang="cs-CZ" dirty="0"/>
              <a:t>. </a:t>
            </a:r>
            <a:r>
              <a:rPr lang="cs-CZ" dirty="0" err="1"/>
              <a:t>Don´t</a:t>
            </a:r>
            <a:r>
              <a:rPr lang="cs-CZ" dirty="0"/>
              <a:t> </a:t>
            </a:r>
            <a:r>
              <a:rPr lang="cs-CZ" b="1" dirty="0" err="1">
                <a:solidFill>
                  <a:schemeClr val="accent6">
                    <a:lumMod val="75000"/>
                  </a:schemeClr>
                </a:solidFill>
              </a:rPr>
              <a:t>throw</a:t>
            </a: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accent6">
                    <a:lumMod val="75000"/>
                  </a:schemeClr>
                </a:solidFill>
              </a:rPr>
              <a:t>away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magazine</a:t>
            </a:r>
            <a:r>
              <a:rPr lang="cs-CZ" dirty="0"/>
              <a:t>. </a:t>
            </a:r>
          </a:p>
          <a:p>
            <a:pPr marL="0" indent="0">
              <a:buNone/>
            </a:pPr>
            <a:r>
              <a:rPr lang="cs-CZ" dirty="0"/>
              <a:t>          </a:t>
            </a:r>
            <a:r>
              <a:rPr lang="cs-CZ" dirty="0" err="1"/>
              <a:t>or</a:t>
            </a:r>
            <a:r>
              <a:rPr lang="cs-CZ" dirty="0"/>
              <a:t> </a:t>
            </a:r>
            <a:r>
              <a:rPr lang="cs-CZ" dirty="0" err="1"/>
              <a:t>Don´t</a:t>
            </a:r>
            <a:r>
              <a:rPr lang="cs-CZ" dirty="0"/>
              <a:t> </a:t>
            </a:r>
            <a:r>
              <a:rPr lang="cs-CZ" b="1" dirty="0" err="1">
                <a:solidFill>
                  <a:schemeClr val="accent6">
                    <a:lumMod val="75000"/>
                  </a:schemeClr>
                </a:solidFill>
              </a:rPr>
              <a:t>throw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magazine</a:t>
            </a:r>
            <a:r>
              <a:rPr lang="cs-CZ" dirty="0"/>
              <a:t> </a:t>
            </a:r>
            <a:r>
              <a:rPr lang="cs-CZ" b="1" dirty="0" err="1">
                <a:solidFill>
                  <a:schemeClr val="accent6">
                    <a:lumMod val="75000"/>
                  </a:schemeClr>
                </a:solidFill>
              </a:rPr>
              <a:t>away</a:t>
            </a:r>
            <a:r>
              <a:rPr lang="cs-CZ" b="1" dirty="0"/>
              <a:t>.</a:t>
            </a:r>
          </a:p>
          <a:p>
            <a:pPr marL="0" indent="0">
              <a:buNone/>
            </a:pPr>
            <a:r>
              <a:rPr lang="cs-CZ" dirty="0"/>
              <a:t>          but </a:t>
            </a:r>
            <a:r>
              <a:rPr lang="cs-CZ" dirty="0" err="1"/>
              <a:t>if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object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a </a:t>
            </a:r>
            <a:r>
              <a:rPr lang="cs-CZ" b="1" dirty="0" err="1" smtClean="0"/>
              <a:t>pronoun</a:t>
            </a:r>
            <a:r>
              <a:rPr lang="cs-CZ" dirty="0" smtClean="0"/>
              <a:t> (</a:t>
            </a:r>
            <a:r>
              <a:rPr lang="cs-CZ" dirty="0" err="1" smtClean="0"/>
              <a:t>me</a:t>
            </a:r>
            <a:r>
              <a:rPr lang="cs-CZ" dirty="0" smtClean="0"/>
              <a:t>, </a:t>
            </a:r>
            <a:r>
              <a:rPr lang="cs-CZ" dirty="0" err="1" smtClean="0"/>
              <a:t>it</a:t>
            </a:r>
            <a:r>
              <a:rPr lang="cs-CZ" dirty="0" smtClean="0"/>
              <a:t>, her,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</a:t>
            </a:r>
            <a:r>
              <a:rPr lang="cs-CZ" dirty="0" err="1" smtClean="0"/>
              <a:t>them</a:t>
            </a:r>
            <a:r>
              <a:rPr lang="cs-CZ" dirty="0" smtClean="0"/>
              <a:t>…), 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only</a:t>
            </a:r>
            <a:r>
              <a:rPr lang="cs-CZ" dirty="0" smtClean="0"/>
              <a:t> </a:t>
            </a:r>
            <a:r>
              <a:rPr lang="cs-CZ" b="1" dirty="0" err="1" smtClean="0"/>
              <a:t>one</a:t>
            </a:r>
            <a:r>
              <a:rPr lang="cs-CZ" b="1" dirty="0" smtClean="0"/>
              <a:t> </a:t>
            </a:r>
            <a:r>
              <a:rPr lang="cs-CZ" b="1" dirty="0" err="1" smtClean="0"/>
              <a:t>position</a:t>
            </a:r>
            <a:r>
              <a:rPr lang="cs-CZ" dirty="0" smtClean="0"/>
              <a:t>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</a:t>
            </a:r>
            <a:r>
              <a:rPr lang="cs-CZ" dirty="0" err="1" smtClean="0"/>
              <a:t>possible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</a:t>
            </a:r>
            <a:r>
              <a:rPr lang="cs-CZ" dirty="0" err="1" smtClean="0"/>
              <a:t>Don´t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throw</a:t>
            </a:r>
            <a:r>
              <a:rPr lang="cs-CZ" b="1" dirty="0" smtClean="0"/>
              <a:t> </a:t>
            </a:r>
            <a:r>
              <a:rPr lang="cs-CZ" b="1" dirty="0" err="1" smtClean="0"/>
              <a:t>it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away</a:t>
            </a:r>
            <a:r>
              <a:rPr lang="cs-CZ" dirty="0" smtClean="0"/>
              <a:t>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225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/>
          <a:lstStyle/>
          <a:p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prefer</a:t>
            </a:r>
            <a:r>
              <a:rPr lang="cs-CZ" dirty="0" smtClean="0"/>
              <a:t> </a:t>
            </a:r>
            <a:r>
              <a:rPr lang="cs-CZ" dirty="0" err="1" smtClean="0"/>
              <a:t>using</a:t>
            </a:r>
            <a:r>
              <a:rPr lang="cs-CZ" dirty="0" smtClean="0"/>
              <a:t> </a:t>
            </a:r>
            <a:r>
              <a:rPr lang="cs-CZ" b="1" dirty="0" err="1" smtClean="0"/>
              <a:t>phrasal</a:t>
            </a:r>
            <a:r>
              <a:rPr lang="cs-CZ" b="1" dirty="0" smtClean="0"/>
              <a:t> </a:t>
            </a:r>
            <a:r>
              <a:rPr lang="cs-CZ" b="1" dirty="0" err="1" smtClean="0"/>
              <a:t>verbs</a:t>
            </a:r>
            <a:r>
              <a:rPr lang="cs-CZ" dirty="0" smtClean="0"/>
              <a:t> in </a:t>
            </a:r>
            <a:r>
              <a:rPr lang="cs-CZ" b="1" dirty="0" err="1" smtClean="0"/>
              <a:t>informal</a:t>
            </a:r>
            <a:r>
              <a:rPr lang="cs-CZ" dirty="0" smtClean="0"/>
              <a:t> and </a:t>
            </a:r>
            <a:r>
              <a:rPr lang="cs-CZ" b="1" dirty="0" err="1" smtClean="0"/>
              <a:t>spoken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 </a:t>
            </a:r>
            <a:r>
              <a:rPr lang="cs-CZ" dirty="0" err="1" smtClean="0"/>
              <a:t>instead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b="1" dirty="0" err="1" smtClean="0"/>
              <a:t>one-word</a:t>
            </a:r>
            <a:r>
              <a:rPr lang="cs-CZ" b="1" dirty="0" smtClean="0"/>
              <a:t> </a:t>
            </a:r>
            <a:r>
              <a:rPr lang="cs-CZ" b="1" dirty="0" err="1" smtClean="0"/>
              <a:t>verbs</a:t>
            </a:r>
            <a:r>
              <a:rPr lang="cs-CZ" dirty="0" smtClean="0"/>
              <a:t>, </a:t>
            </a:r>
            <a:r>
              <a:rPr lang="cs-CZ" dirty="0" err="1" smtClean="0"/>
              <a:t>which</a:t>
            </a:r>
            <a:r>
              <a:rPr lang="cs-CZ" dirty="0" smtClean="0"/>
              <a:t> are </a:t>
            </a:r>
            <a:r>
              <a:rPr lang="cs-CZ" dirty="0" err="1" smtClean="0"/>
              <a:t>used</a:t>
            </a:r>
            <a:r>
              <a:rPr lang="cs-CZ" dirty="0" smtClean="0"/>
              <a:t> more in </a:t>
            </a:r>
            <a:r>
              <a:rPr lang="cs-CZ" b="1" dirty="0" err="1" smtClean="0"/>
              <a:t>formal</a:t>
            </a:r>
            <a:r>
              <a:rPr lang="cs-CZ" dirty="0" smtClean="0"/>
              <a:t> </a:t>
            </a:r>
            <a:r>
              <a:rPr lang="cs-CZ" dirty="0" err="1" smtClean="0"/>
              <a:t>language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err="1" smtClean="0"/>
              <a:t>e.g</a:t>
            </a:r>
            <a:r>
              <a:rPr lang="cs-CZ" dirty="0" smtClean="0"/>
              <a:t>. </a:t>
            </a:r>
            <a:r>
              <a:rPr lang="cs-CZ" dirty="0"/>
              <a:t>t</a:t>
            </a:r>
            <a:r>
              <a:rPr lang="cs-CZ" dirty="0" smtClean="0"/>
              <a:t>o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get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back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smtClean="0"/>
              <a:t>– to return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to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get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by </a:t>
            </a:r>
            <a:r>
              <a:rPr lang="cs-CZ" dirty="0" smtClean="0"/>
              <a:t>– to </a:t>
            </a:r>
            <a:r>
              <a:rPr lang="cs-CZ" dirty="0" err="1" smtClean="0"/>
              <a:t>manage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to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cut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down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on </a:t>
            </a:r>
            <a:r>
              <a:rPr lang="cs-CZ" dirty="0" smtClean="0"/>
              <a:t>– to </a:t>
            </a:r>
            <a:r>
              <a:rPr lang="cs-CZ" dirty="0" err="1" smtClean="0"/>
              <a:t>reduce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to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break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down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smtClean="0"/>
              <a:t>– to stop </a:t>
            </a:r>
            <a:r>
              <a:rPr lang="cs-CZ" dirty="0" err="1" smtClean="0"/>
              <a:t>working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to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give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up </a:t>
            </a:r>
            <a:r>
              <a:rPr lang="cs-CZ" dirty="0" smtClean="0"/>
              <a:t>– to stop </a:t>
            </a:r>
            <a:r>
              <a:rPr lang="cs-CZ" dirty="0" err="1" smtClean="0"/>
              <a:t>doing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to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put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off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smtClean="0"/>
              <a:t>– to </a:t>
            </a:r>
            <a:r>
              <a:rPr lang="cs-CZ" dirty="0" err="1" smtClean="0"/>
              <a:t>postpone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9542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err="1" smtClean="0">
                <a:solidFill>
                  <a:schemeClr val="accent5">
                    <a:lumMod val="75000"/>
                  </a:schemeClr>
                </a:solidFill>
              </a:rPr>
              <a:t>Literal</a:t>
            </a:r>
            <a:r>
              <a:rPr lang="cs-CZ" sz="3600" b="1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chemeClr val="accent5">
                    <a:lumMod val="75000"/>
                  </a:schemeClr>
                </a:solidFill>
              </a:rPr>
              <a:t>phrasal</a:t>
            </a:r>
            <a:r>
              <a:rPr lang="cs-CZ" sz="3600" b="1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chemeClr val="accent5">
                    <a:lumMod val="75000"/>
                  </a:schemeClr>
                </a:solidFill>
              </a:rPr>
              <a:t>verbs</a:t>
            </a:r>
            <a:endParaRPr lang="cs-CZ" sz="36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Take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off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shoes</a:t>
            </a:r>
            <a:r>
              <a:rPr lang="cs-CZ" dirty="0" smtClean="0"/>
              <a:t>, </a:t>
            </a:r>
            <a:r>
              <a:rPr lang="cs-CZ" dirty="0" err="1" smtClean="0"/>
              <a:t>please</a:t>
            </a:r>
            <a:r>
              <a:rPr lang="cs-CZ" dirty="0" smtClean="0"/>
              <a:t>.</a:t>
            </a:r>
          </a:p>
          <a:p>
            <a:r>
              <a:rPr lang="cs-CZ" dirty="0" smtClean="0"/>
              <a:t> </a:t>
            </a:r>
            <a:r>
              <a:rPr lang="cs-CZ" dirty="0" err="1" smtClean="0"/>
              <a:t>Come</a:t>
            </a:r>
            <a:r>
              <a:rPr lang="cs-CZ" dirty="0" smtClean="0"/>
              <a:t> </a:t>
            </a:r>
            <a:r>
              <a:rPr lang="cs-CZ" dirty="0" smtClean="0"/>
              <a:t>and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sit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down</a:t>
            </a:r>
            <a:r>
              <a:rPr lang="cs-CZ" dirty="0" smtClean="0"/>
              <a:t>. </a:t>
            </a:r>
          </a:p>
          <a:p>
            <a:r>
              <a:rPr lang="cs-CZ" dirty="0" smtClean="0"/>
              <a:t> </a:t>
            </a:r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feel</a:t>
            </a:r>
            <a:r>
              <a:rPr lang="cs-CZ" dirty="0" smtClean="0"/>
              <a:t> </a:t>
            </a:r>
            <a:r>
              <a:rPr lang="cs-CZ" dirty="0" err="1" smtClean="0"/>
              <a:t>well</a:t>
            </a:r>
            <a:r>
              <a:rPr lang="cs-CZ" dirty="0" smtClean="0"/>
              <a:t>,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should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lie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down</a:t>
            </a:r>
            <a:r>
              <a:rPr lang="cs-CZ" dirty="0" smtClean="0"/>
              <a:t>.</a:t>
            </a:r>
          </a:p>
          <a:p>
            <a:r>
              <a:rPr lang="cs-CZ" dirty="0" smtClean="0"/>
              <a:t> </a:t>
            </a:r>
            <a:r>
              <a:rPr lang="cs-CZ" dirty="0" err="1" smtClean="0"/>
              <a:t>Could</a:t>
            </a:r>
            <a:r>
              <a:rPr lang="cs-CZ" dirty="0" smtClean="0"/>
              <a:t> </a:t>
            </a:r>
            <a:r>
              <a:rPr lang="cs-CZ" dirty="0" smtClean="0"/>
              <a:t>I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try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jeans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on</a:t>
            </a:r>
            <a:r>
              <a:rPr lang="cs-CZ" dirty="0" smtClean="0"/>
              <a:t>?</a:t>
            </a:r>
          </a:p>
          <a:p>
            <a:r>
              <a:rPr lang="cs-CZ" dirty="0" smtClean="0"/>
              <a:t> I </a:t>
            </a:r>
            <a:r>
              <a:rPr lang="cs-CZ" dirty="0" err="1" smtClean="0"/>
              <a:t>must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put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on </a:t>
            </a:r>
            <a:r>
              <a:rPr lang="cs-CZ" dirty="0" err="1" smtClean="0"/>
              <a:t>something</a:t>
            </a:r>
            <a:r>
              <a:rPr lang="cs-CZ" dirty="0" smtClean="0"/>
              <a:t> </a:t>
            </a:r>
            <a:r>
              <a:rPr lang="cs-CZ" dirty="0" err="1" smtClean="0"/>
              <a:t>warm</a:t>
            </a:r>
            <a:r>
              <a:rPr lang="cs-CZ" dirty="0" smtClean="0"/>
              <a:t>.</a:t>
            </a:r>
          </a:p>
          <a:p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fell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off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smtClean="0"/>
              <a:t>her bike and hurt her leg.</a:t>
            </a:r>
          </a:p>
          <a:p>
            <a:r>
              <a:rPr lang="cs-CZ" b="1" dirty="0"/>
              <a:t>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Look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at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picture</a:t>
            </a:r>
            <a:r>
              <a:rPr lang="cs-CZ" dirty="0" smtClean="0"/>
              <a:t>! </a:t>
            </a:r>
            <a:r>
              <a:rPr lang="cs-CZ" dirty="0" err="1" smtClean="0"/>
              <a:t>Isn´t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beautiful</a:t>
            </a:r>
            <a:r>
              <a:rPr lang="cs-CZ" dirty="0" smtClean="0"/>
              <a:t>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7523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err="1" smtClean="0">
                <a:solidFill>
                  <a:schemeClr val="accent5">
                    <a:lumMod val="75000"/>
                  </a:schemeClr>
                </a:solidFill>
              </a:rPr>
              <a:t>Idiomatic</a:t>
            </a:r>
            <a:r>
              <a:rPr lang="cs-CZ" sz="3600" b="1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chemeClr val="accent5">
                    <a:lumMod val="75000"/>
                  </a:schemeClr>
                </a:solidFill>
              </a:rPr>
              <a:t>phrasal</a:t>
            </a:r>
            <a:r>
              <a:rPr lang="cs-CZ" sz="3600" b="1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chemeClr val="accent5">
                    <a:lumMod val="75000"/>
                  </a:schemeClr>
                </a:solidFill>
              </a:rPr>
              <a:t>verbs</a:t>
            </a:r>
            <a:endParaRPr lang="cs-CZ" sz="36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err="1" smtClean="0"/>
              <a:t>The</a:t>
            </a:r>
            <a:r>
              <a:rPr lang="cs-CZ" dirty="0" smtClean="0"/>
              <a:t> plane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took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off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smtClean="0"/>
              <a:t>ten </a:t>
            </a:r>
            <a:r>
              <a:rPr lang="cs-CZ" dirty="0" err="1" smtClean="0"/>
              <a:t>minutes</a:t>
            </a:r>
            <a:r>
              <a:rPr lang="cs-CZ" dirty="0" smtClean="0"/>
              <a:t> ago. (= </a:t>
            </a:r>
            <a:r>
              <a:rPr lang="cs-CZ" dirty="0" err="1" smtClean="0"/>
              <a:t>leave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ground</a:t>
            </a:r>
            <a:r>
              <a:rPr lang="cs-CZ" dirty="0" smtClean="0"/>
              <a:t>)</a:t>
            </a:r>
          </a:p>
          <a:p>
            <a:r>
              <a:rPr lang="cs-CZ" dirty="0" err="1" smtClean="0"/>
              <a:t>Could</a:t>
            </a:r>
            <a:r>
              <a:rPr lang="cs-CZ" dirty="0" smtClean="0"/>
              <a:t>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put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off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 smtClean="0"/>
              <a:t>the</a:t>
            </a:r>
            <a:r>
              <a:rPr lang="cs-CZ" dirty="0" smtClean="0"/>
              <a:t> meeting </a:t>
            </a:r>
            <a:r>
              <a:rPr lang="cs-CZ" dirty="0" err="1" smtClean="0"/>
              <a:t>till</a:t>
            </a:r>
            <a:r>
              <a:rPr lang="cs-CZ" dirty="0" smtClean="0"/>
              <a:t> </a:t>
            </a:r>
            <a:r>
              <a:rPr lang="cs-CZ" dirty="0" err="1" smtClean="0"/>
              <a:t>tomorrow</a:t>
            </a:r>
            <a:r>
              <a:rPr lang="cs-CZ" dirty="0" smtClean="0"/>
              <a:t>?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(= </a:t>
            </a:r>
            <a:r>
              <a:rPr lang="cs-CZ" dirty="0" err="1" smtClean="0"/>
              <a:t>postpone</a:t>
            </a:r>
            <a:r>
              <a:rPr lang="cs-CZ" dirty="0" smtClean="0"/>
              <a:t>)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asked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 to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look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after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 smtClean="0"/>
              <a:t>their</a:t>
            </a:r>
            <a:r>
              <a:rPr lang="cs-CZ" dirty="0" smtClean="0"/>
              <a:t> </a:t>
            </a:r>
            <a:r>
              <a:rPr lang="cs-CZ" dirty="0" err="1" smtClean="0"/>
              <a:t>cat</a:t>
            </a:r>
            <a:r>
              <a:rPr lang="cs-CZ" dirty="0" smtClean="0"/>
              <a:t>. (= </a:t>
            </a:r>
            <a:r>
              <a:rPr lang="cs-CZ" dirty="0" err="1" smtClean="0"/>
              <a:t>take</a:t>
            </a:r>
            <a:r>
              <a:rPr lang="cs-CZ" dirty="0" smtClean="0"/>
              <a:t> care </a:t>
            </a:r>
            <a:r>
              <a:rPr lang="cs-CZ" dirty="0" err="1" smtClean="0"/>
              <a:t>of</a:t>
            </a:r>
            <a:r>
              <a:rPr lang="cs-CZ" dirty="0" smtClean="0"/>
              <a:t>)</a:t>
            </a:r>
          </a:p>
          <a:p>
            <a:r>
              <a:rPr lang="cs-CZ" dirty="0" err="1" smtClean="0"/>
              <a:t>How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get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on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with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mother</a:t>
            </a:r>
            <a:r>
              <a:rPr lang="cs-CZ" dirty="0" smtClean="0"/>
              <a:t>?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( = </a:t>
            </a:r>
            <a:r>
              <a:rPr lang="cs-CZ" dirty="0" err="1" smtClean="0"/>
              <a:t>understand</a:t>
            </a:r>
            <a:r>
              <a:rPr lang="cs-CZ" dirty="0" smtClean="0"/>
              <a:t> </a:t>
            </a:r>
            <a:r>
              <a:rPr lang="cs-CZ" dirty="0" err="1" smtClean="0"/>
              <a:t>each</a:t>
            </a:r>
            <a:r>
              <a:rPr lang="cs-CZ" dirty="0" smtClean="0"/>
              <a:t> </a:t>
            </a:r>
            <a:r>
              <a:rPr lang="cs-CZ" dirty="0" err="1" smtClean="0"/>
              <a:t>other</a:t>
            </a:r>
            <a:r>
              <a:rPr lang="cs-CZ" dirty="0" smtClean="0"/>
              <a:t>)</a:t>
            </a:r>
          </a:p>
          <a:p>
            <a:r>
              <a:rPr lang="cs-CZ" dirty="0" err="1" smtClean="0"/>
              <a:t>We´ve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run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out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of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 smtClean="0"/>
              <a:t>bread</a:t>
            </a:r>
            <a:r>
              <a:rPr lang="cs-CZ" dirty="0" smtClean="0"/>
              <a:t>. (= 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not </a:t>
            </a:r>
            <a:r>
              <a:rPr lang="cs-CZ" dirty="0" err="1" smtClean="0"/>
              <a:t>any</a:t>
            </a:r>
            <a:r>
              <a:rPr lang="cs-CZ" dirty="0" smtClean="0"/>
              <a:t> more) 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really</a:t>
            </a:r>
            <a:r>
              <a:rPr lang="cs-CZ" dirty="0" smtClean="0"/>
              <a:t> </a:t>
            </a:r>
            <a:r>
              <a:rPr lang="cs-CZ" dirty="0" err="1" smtClean="0"/>
              <a:t>can´t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put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up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with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noise</a:t>
            </a:r>
            <a:r>
              <a:rPr lang="cs-CZ" dirty="0" smtClean="0"/>
              <a:t>! (= </a:t>
            </a:r>
            <a:r>
              <a:rPr lang="cs-CZ" dirty="0" err="1" smtClean="0"/>
              <a:t>tolerate</a:t>
            </a:r>
            <a:r>
              <a:rPr lang="cs-CZ" dirty="0" smtClean="0"/>
              <a:t>)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079789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err="1" smtClean="0">
                <a:solidFill>
                  <a:schemeClr val="accent2">
                    <a:lumMod val="75000"/>
                  </a:schemeClr>
                </a:solidFill>
              </a:rPr>
              <a:t>Practice</a:t>
            </a:r>
            <a:endParaRPr lang="cs-CZ" sz="4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040560"/>
          </a:xfrm>
        </p:spPr>
        <p:txBody>
          <a:bodyPr>
            <a:normAutofit fontScale="25000" lnSpcReduction="20000"/>
          </a:bodyPr>
          <a:lstStyle/>
          <a:p>
            <a:pPr marL="457200" indent="-457200">
              <a:buAutoNum type="arabicPeriod"/>
            </a:pPr>
            <a:r>
              <a:rPr lang="cs-CZ" sz="9600" dirty="0" err="1" smtClean="0">
                <a:solidFill>
                  <a:schemeClr val="accent2">
                    <a:lumMod val="75000"/>
                  </a:schemeClr>
                </a:solidFill>
              </a:rPr>
              <a:t>Complete</a:t>
            </a:r>
            <a:r>
              <a:rPr lang="cs-CZ" sz="96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9600" dirty="0" err="1" smtClean="0">
                <a:solidFill>
                  <a:schemeClr val="accent2">
                    <a:lumMod val="75000"/>
                  </a:schemeClr>
                </a:solidFill>
              </a:rPr>
              <a:t>the</a:t>
            </a:r>
            <a:r>
              <a:rPr lang="cs-CZ" sz="96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9600" dirty="0" err="1" smtClean="0">
                <a:solidFill>
                  <a:schemeClr val="accent2">
                    <a:lumMod val="75000"/>
                  </a:schemeClr>
                </a:solidFill>
              </a:rPr>
              <a:t>sentences</a:t>
            </a:r>
            <a:r>
              <a:rPr lang="cs-CZ" sz="96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9600" dirty="0" err="1" smtClean="0">
                <a:solidFill>
                  <a:schemeClr val="accent2">
                    <a:lumMod val="75000"/>
                  </a:schemeClr>
                </a:solidFill>
              </a:rPr>
              <a:t>with</a:t>
            </a:r>
            <a:r>
              <a:rPr lang="cs-CZ" sz="96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9600" dirty="0" err="1" smtClean="0">
                <a:solidFill>
                  <a:schemeClr val="accent2">
                    <a:lumMod val="75000"/>
                  </a:schemeClr>
                </a:solidFill>
              </a:rPr>
              <a:t>the</a:t>
            </a:r>
            <a:r>
              <a:rPr lang="cs-CZ" sz="96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9600" dirty="0" err="1" smtClean="0">
                <a:solidFill>
                  <a:schemeClr val="accent2">
                    <a:lumMod val="75000"/>
                  </a:schemeClr>
                </a:solidFill>
              </a:rPr>
              <a:t>correct</a:t>
            </a:r>
            <a:r>
              <a:rPr lang="cs-CZ" sz="96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9600" dirty="0" err="1" smtClean="0">
                <a:solidFill>
                  <a:schemeClr val="accent2">
                    <a:lumMod val="75000"/>
                  </a:schemeClr>
                </a:solidFill>
              </a:rPr>
              <a:t>prepositions</a:t>
            </a:r>
            <a:r>
              <a:rPr lang="cs-CZ" sz="9600" dirty="0" smtClean="0">
                <a:solidFill>
                  <a:schemeClr val="accent2">
                    <a:lumMod val="75000"/>
                  </a:schemeClr>
                </a:solidFill>
              </a:rPr>
              <a:t>:</a:t>
            </a:r>
          </a:p>
          <a:p>
            <a:pPr marL="0" indent="0">
              <a:buNone/>
            </a:pPr>
            <a:endParaRPr lang="cs-CZ" sz="9600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5100" dirty="0" smtClean="0">
                <a:solidFill>
                  <a:schemeClr val="accent2">
                    <a:lumMod val="75000"/>
                  </a:schemeClr>
                </a:solidFill>
              </a:rPr>
              <a:t>           </a:t>
            </a:r>
            <a:r>
              <a:rPr lang="cs-CZ" sz="9600" dirty="0" smtClean="0">
                <a:solidFill>
                  <a:schemeClr val="accent5">
                    <a:lumMod val="75000"/>
                  </a:schemeClr>
                </a:solidFill>
              </a:rPr>
              <a:t>on</a:t>
            </a:r>
            <a:r>
              <a:rPr lang="cs-CZ" sz="9600" dirty="0" smtClean="0">
                <a:solidFill>
                  <a:schemeClr val="accent2">
                    <a:lumMod val="75000"/>
                  </a:schemeClr>
                </a:solidFill>
              </a:rPr>
              <a:t>    </a:t>
            </a:r>
            <a:r>
              <a:rPr lang="cs-CZ" sz="9600" dirty="0" smtClean="0">
                <a:solidFill>
                  <a:schemeClr val="accent5">
                    <a:lumMod val="75000"/>
                  </a:schemeClr>
                </a:solidFill>
              </a:rPr>
              <a:t>up   </a:t>
            </a:r>
            <a:r>
              <a:rPr lang="cs-CZ" sz="9600" dirty="0" err="1" smtClean="0">
                <a:solidFill>
                  <a:schemeClr val="accent5">
                    <a:lumMod val="75000"/>
                  </a:schemeClr>
                </a:solidFill>
              </a:rPr>
              <a:t>down</a:t>
            </a:r>
            <a:r>
              <a:rPr lang="cs-CZ" sz="9600" dirty="0" smtClean="0">
                <a:solidFill>
                  <a:schemeClr val="accent2">
                    <a:lumMod val="75000"/>
                  </a:schemeClr>
                </a:solidFill>
              </a:rPr>
              <a:t>   </a:t>
            </a:r>
            <a:r>
              <a:rPr lang="cs-CZ" sz="9600" dirty="0" smtClean="0">
                <a:solidFill>
                  <a:schemeClr val="accent5">
                    <a:lumMod val="75000"/>
                  </a:schemeClr>
                </a:solidFill>
              </a:rPr>
              <a:t>in</a:t>
            </a:r>
            <a:r>
              <a:rPr lang="cs-CZ" sz="9600" dirty="0" smtClean="0">
                <a:solidFill>
                  <a:schemeClr val="accent2">
                    <a:lumMod val="75000"/>
                  </a:schemeClr>
                </a:solidFill>
              </a:rPr>
              <a:t>   </a:t>
            </a:r>
            <a:r>
              <a:rPr lang="cs-CZ" sz="9600" dirty="0" err="1" smtClean="0">
                <a:solidFill>
                  <a:schemeClr val="accent5">
                    <a:lumMod val="75000"/>
                  </a:schemeClr>
                </a:solidFill>
              </a:rPr>
              <a:t>back</a:t>
            </a:r>
            <a:r>
              <a:rPr lang="cs-CZ" sz="9600" dirty="0" smtClean="0">
                <a:solidFill>
                  <a:schemeClr val="accent5">
                    <a:lumMod val="75000"/>
                  </a:schemeClr>
                </a:solidFill>
              </a:rPr>
              <a:t>   </a:t>
            </a:r>
            <a:r>
              <a:rPr lang="cs-CZ" sz="9600" dirty="0" err="1" smtClean="0">
                <a:solidFill>
                  <a:schemeClr val="accent5">
                    <a:lumMod val="75000"/>
                  </a:schemeClr>
                </a:solidFill>
              </a:rPr>
              <a:t>off</a:t>
            </a:r>
            <a:r>
              <a:rPr lang="cs-CZ" sz="9600" dirty="0" smtClean="0">
                <a:solidFill>
                  <a:schemeClr val="accent5">
                    <a:lumMod val="75000"/>
                  </a:schemeClr>
                </a:solidFill>
              </a:rPr>
              <a:t>   </a:t>
            </a:r>
            <a:r>
              <a:rPr lang="cs-CZ" sz="9600" dirty="0" err="1" smtClean="0">
                <a:solidFill>
                  <a:schemeClr val="accent5">
                    <a:lumMod val="75000"/>
                  </a:schemeClr>
                </a:solidFill>
              </a:rPr>
              <a:t>round</a:t>
            </a:r>
            <a:r>
              <a:rPr lang="cs-CZ" sz="9600" dirty="0" smtClean="0">
                <a:solidFill>
                  <a:schemeClr val="accent5">
                    <a:lumMod val="75000"/>
                  </a:schemeClr>
                </a:solidFill>
              </a:rPr>
              <a:t>   </a:t>
            </a:r>
            <a:r>
              <a:rPr lang="cs-CZ" sz="9600" dirty="0" err="1" smtClean="0">
                <a:solidFill>
                  <a:schemeClr val="accent5">
                    <a:lumMod val="75000"/>
                  </a:schemeClr>
                </a:solidFill>
              </a:rPr>
              <a:t>out</a:t>
            </a:r>
            <a:endParaRPr lang="cs-CZ" sz="9600" dirty="0" smtClean="0">
              <a:solidFill>
                <a:schemeClr val="accent5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9600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457200" indent="-457200">
              <a:buAutoNum type="arabicPeriod"/>
            </a:pP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When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are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you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coming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______ to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the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Czech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republic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?</a:t>
            </a:r>
          </a:p>
          <a:p>
            <a:pPr marL="457200" indent="-457200">
              <a:buAutoNum type="arabicPeriod"/>
            </a:pP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I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like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the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T-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shirt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Can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I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try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it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_____ ?</a:t>
            </a:r>
          </a:p>
          <a:p>
            <a:pPr marL="457200" indent="-457200">
              <a:buAutoNum type="arabicPeriod"/>
            </a:pP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Turn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______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the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TV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if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you´re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not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watching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it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</a:p>
          <a:p>
            <a:pPr marL="457200" indent="-457200">
              <a:buAutoNum type="arabicPeriod"/>
            </a:pP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Sit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______ and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fill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_____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this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form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,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please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</a:p>
          <a:p>
            <a:pPr marL="457200" indent="-457200">
              <a:buAutoNum type="arabicPeriod"/>
            </a:pP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Our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car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broke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______ on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the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way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back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</a:p>
          <a:p>
            <a:pPr marL="457200" indent="-457200">
              <a:buAutoNum type="arabicPeriod"/>
            </a:pP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The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bus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was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full, so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we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couldn´t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get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______ .</a:t>
            </a:r>
          </a:p>
          <a:p>
            <a:pPr marL="457200" indent="-457200">
              <a:buAutoNum type="arabicPeriod"/>
            </a:pP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She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turned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_______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when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she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heard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her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name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</a:p>
          <a:p>
            <a:pPr marL="457200" indent="-457200">
              <a:buAutoNum type="arabicPeriod"/>
            </a:pP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What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time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did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you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wake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______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this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morning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?</a:t>
            </a:r>
          </a:p>
          <a:p>
            <a:pPr marL="457200" indent="-457200">
              <a:buAutoNum type="arabicPeriod"/>
            </a:pP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If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the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TV set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is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broken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,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take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it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______ to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the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shop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</a:p>
          <a:p>
            <a:pPr marL="457200" indent="-457200">
              <a:buAutoNum type="arabicPeriod"/>
            </a:pP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Look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_______ !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He´s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going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to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fall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______ ! </a:t>
            </a:r>
          </a:p>
          <a:p>
            <a:pPr marL="457200" indent="-457200">
              <a:buAutoNum type="arabicPeriod"/>
            </a:pPr>
            <a:endParaRPr lang="cs-CZ" sz="9600" dirty="0"/>
          </a:p>
          <a:p>
            <a:pPr marL="457200" indent="-457200">
              <a:buAutoNum type="arabicPeriod"/>
            </a:pPr>
            <a:endParaRPr lang="cs-CZ" sz="96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457200" indent="-457200">
              <a:buAutoNum type="arabicPeriod"/>
            </a:pPr>
            <a:endParaRPr lang="cs-CZ" sz="24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457200" indent="-457200">
              <a:buAutoNum type="arabicPeriod"/>
            </a:pPr>
            <a:endParaRPr lang="cs-CZ" sz="24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457200" indent="-457200">
              <a:buAutoNum type="arabicPeriod"/>
            </a:pPr>
            <a:endParaRPr lang="cs-CZ" sz="24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  </a:t>
            </a:r>
            <a:endParaRPr lang="cs-CZ" sz="2400" dirty="0" smtClean="0">
              <a:solidFill>
                <a:schemeClr val="accent5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9877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err="1" smtClean="0">
                <a:solidFill>
                  <a:schemeClr val="accent2">
                    <a:lumMod val="75000"/>
                  </a:schemeClr>
                </a:solidFill>
              </a:rPr>
              <a:t>Key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: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lvl="0" indent="-457200">
              <a:buFont typeface="Arial" pitchFamily="34" charset="0"/>
              <a:buAutoNum type="arabicPeriod"/>
            </a:pP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When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are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you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coming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</a:t>
            </a:r>
            <a:r>
              <a:rPr lang="cs-CZ" sz="2400" b="1" dirty="0" err="1" smtClean="0">
                <a:solidFill>
                  <a:schemeClr val="accent5">
                    <a:lumMod val="75000"/>
                  </a:schemeClr>
                </a:solidFill>
              </a:rPr>
              <a:t>back</a:t>
            </a:r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2400" dirty="0" smtClean="0">
                <a:solidFill>
                  <a:prstClr val="black">
                    <a:lumMod val="95000"/>
                    <a:lumOff val="5000"/>
                  </a:prstClr>
                </a:solidFill>
              </a:rPr>
              <a:t>to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the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Czech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republic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?</a:t>
            </a:r>
          </a:p>
          <a:p>
            <a:pPr marL="457200" lvl="0" indent="-457200">
              <a:buFont typeface="Arial" pitchFamily="34" charset="0"/>
              <a:buAutoNum type="arabicPeriod"/>
            </a:pP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I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like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the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T-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shirt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.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Can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I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try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it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</a:t>
            </a:r>
            <a:r>
              <a:rPr lang="cs-CZ" sz="2400" dirty="0" smtClean="0">
                <a:solidFill>
                  <a:prstClr val="black">
                    <a:lumMod val="95000"/>
                    <a:lumOff val="5000"/>
                  </a:prstClr>
                </a:solidFill>
              </a:rPr>
              <a:t> </a:t>
            </a:r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on</a:t>
            </a:r>
            <a:r>
              <a:rPr lang="cs-CZ" sz="2400" dirty="0" smtClean="0">
                <a:solidFill>
                  <a:prstClr val="black">
                    <a:lumMod val="95000"/>
                    <a:lumOff val="5000"/>
                  </a:prstClr>
                </a:solidFill>
              </a:rPr>
              <a:t>?</a:t>
            </a:r>
            <a:endParaRPr lang="cs-CZ" sz="24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457200" lvl="0" indent="-457200">
              <a:buFont typeface="Arial" pitchFamily="34" charset="0"/>
              <a:buAutoNum type="arabicPeriod"/>
            </a:pP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Turn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</a:t>
            </a:r>
            <a:r>
              <a:rPr lang="cs-CZ" sz="2400" b="1" dirty="0" err="1" smtClean="0">
                <a:solidFill>
                  <a:schemeClr val="accent5">
                    <a:lumMod val="75000"/>
                  </a:schemeClr>
                </a:solidFill>
              </a:rPr>
              <a:t>off</a:t>
            </a:r>
            <a:r>
              <a:rPr lang="cs-CZ" sz="2400" dirty="0" smtClean="0">
                <a:solidFill>
                  <a:prstClr val="black">
                    <a:lumMod val="95000"/>
                    <a:lumOff val="5000"/>
                  </a:prstClr>
                </a:solidFill>
              </a:rPr>
              <a:t>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the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TV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if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you´re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not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watching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it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.</a:t>
            </a:r>
          </a:p>
          <a:p>
            <a:pPr marL="457200" lvl="0" indent="-457200">
              <a:buFont typeface="Arial" pitchFamily="34" charset="0"/>
              <a:buAutoNum type="arabicPeriod"/>
            </a:pP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Sit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</a:t>
            </a:r>
            <a:r>
              <a:rPr lang="cs-CZ" sz="2400" b="1" dirty="0" err="1" smtClean="0">
                <a:solidFill>
                  <a:schemeClr val="accent5">
                    <a:lumMod val="75000"/>
                  </a:schemeClr>
                </a:solidFill>
              </a:rPr>
              <a:t>down</a:t>
            </a:r>
            <a:r>
              <a:rPr lang="cs-CZ" sz="2400" dirty="0" smtClean="0">
                <a:solidFill>
                  <a:prstClr val="black">
                    <a:lumMod val="95000"/>
                    <a:lumOff val="5000"/>
                  </a:prstClr>
                </a:solidFill>
              </a:rPr>
              <a:t> 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and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fill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</a:t>
            </a:r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in</a:t>
            </a:r>
            <a:r>
              <a:rPr lang="cs-CZ" sz="2400" dirty="0" smtClean="0">
                <a:solidFill>
                  <a:prstClr val="black">
                    <a:lumMod val="95000"/>
                    <a:lumOff val="5000"/>
                  </a:prstClr>
                </a:solidFill>
              </a:rPr>
              <a:t>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this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form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,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please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.</a:t>
            </a:r>
          </a:p>
          <a:p>
            <a:pPr marL="457200" lvl="0" indent="-457200">
              <a:buFont typeface="Arial" pitchFamily="34" charset="0"/>
              <a:buAutoNum type="arabicPeriod"/>
            </a:pP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Our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car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broke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</a:t>
            </a:r>
            <a:r>
              <a:rPr lang="cs-CZ" sz="2400" b="1" dirty="0" err="1" smtClean="0">
                <a:solidFill>
                  <a:schemeClr val="accent5">
                    <a:lumMod val="75000"/>
                  </a:schemeClr>
                </a:solidFill>
              </a:rPr>
              <a:t>down</a:t>
            </a:r>
            <a:r>
              <a:rPr lang="cs-CZ" sz="2400" dirty="0" smtClean="0">
                <a:solidFill>
                  <a:prstClr val="black">
                    <a:lumMod val="95000"/>
                    <a:lumOff val="5000"/>
                  </a:prstClr>
                </a:solidFill>
              </a:rPr>
              <a:t> 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on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the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way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back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.</a:t>
            </a:r>
          </a:p>
          <a:p>
            <a:pPr marL="457200" lvl="0" indent="-457200">
              <a:buFont typeface="Arial" pitchFamily="34" charset="0"/>
              <a:buAutoNum type="arabicPeriod"/>
            </a:pP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The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bus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was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full, so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we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couldn´t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</a:t>
            </a:r>
            <a:r>
              <a:rPr lang="cs-CZ" sz="2400" dirty="0" err="1" smtClean="0">
                <a:solidFill>
                  <a:prstClr val="black">
                    <a:lumMod val="95000"/>
                    <a:lumOff val="5000"/>
                  </a:prstClr>
                </a:solidFill>
              </a:rPr>
              <a:t>get</a:t>
            </a:r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 on</a:t>
            </a:r>
            <a:r>
              <a:rPr lang="cs-CZ" sz="2400" dirty="0" smtClean="0">
                <a:solidFill>
                  <a:prstClr val="black">
                    <a:lumMod val="95000"/>
                    <a:lumOff val="5000"/>
                  </a:prstClr>
                </a:solidFill>
              </a:rPr>
              <a:t> 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.</a:t>
            </a:r>
          </a:p>
          <a:p>
            <a:pPr marL="457200" lvl="0" indent="-457200">
              <a:buFont typeface="Arial" pitchFamily="34" charset="0"/>
              <a:buAutoNum type="arabicPeriod"/>
            </a:pP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She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turned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</a:t>
            </a:r>
            <a:r>
              <a:rPr lang="cs-CZ" sz="2400" b="1" dirty="0" err="1" smtClean="0">
                <a:solidFill>
                  <a:schemeClr val="accent5">
                    <a:lumMod val="75000"/>
                  </a:schemeClr>
                </a:solidFill>
              </a:rPr>
              <a:t>round</a:t>
            </a:r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prstClr val="black">
                    <a:lumMod val="95000"/>
                    <a:lumOff val="5000"/>
                  </a:prstClr>
                </a:solidFill>
              </a:rPr>
              <a:t>when</a:t>
            </a:r>
            <a:r>
              <a:rPr lang="cs-CZ" sz="2400" dirty="0" smtClean="0">
                <a:solidFill>
                  <a:prstClr val="black">
                    <a:lumMod val="95000"/>
                    <a:lumOff val="5000"/>
                  </a:prstClr>
                </a:solidFill>
              </a:rPr>
              <a:t>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she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heard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her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name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.</a:t>
            </a:r>
          </a:p>
          <a:p>
            <a:pPr marL="457200" lvl="0" indent="-457200">
              <a:buFont typeface="Arial" pitchFamily="34" charset="0"/>
              <a:buAutoNum type="arabicPeriod"/>
            </a:pP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What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time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did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you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wake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</a:t>
            </a:r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up</a:t>
            </a:r>
            <a:r>
              <a:rPr lang="cs-CZ" sz="2400" dirty="0" smtClean="0">
                <a:solidFill>
                  <a:prstClr val="black">
                    <a:lumMod val="95000"/>
                    <a:lumOff val="5000"/>
                  </a:prstClr>
                </a:solidFill>
              </a:rPr>
              <a:t>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this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morning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?</a:t>
            </a:r>
          </a:p>
          <a:p>
            <a:pPr marL="457200" lvl="0" indent="-457200">
              <a:buFont typeface="Arial" pitchFamily="34" charset="0"/>
              <a:buAutoNum type="arabicPeriod"/>
            </a:pP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If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the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TV set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is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broken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,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take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it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</a:t>
            </a:r>
            <a:r>
              <a:rPr lang="cs-CZ" sz="2400" b="1" dirty="0" err="1" smtClean="0">
                <a:solidFill>
                  <a:schemeClr val="accent5">
                    <a:lumMod val="75000"/>
                  </a:schemeClr>
                </a:solidFill>
              </a:rPr>
              <a:t>back</a:t>
            </a:r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2400" dirty="0" smtClean="0">
                <a:solidFill>
                  <a:prstClr val="black">
                    <a:lumMod val="95000"/>
                    <a:lumOff val="5000"/>
                  </a:prstClr>
                </a:solidFill>
              </a:rPr>
              <a:t>to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the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shop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.</a:t>
            </a:r>
          </a:p>
          <a:p>
            <a:pPr marL="457200" lvl="0" indent="-457200">
              <a:buFont typeface="Arial" pitchFamily="34" charset="0"/>
              <a:buAutoNum type="arabicPeriod"/>
            </a:pP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Look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</a:t>
            </a:r>
            <a:r>
              <a:rPr lang="cs-CZ" sz="2400" b="1" dirty="0" err="1" smtClean="0">
                <a:solidFill>
                  <a:schemeClr val="accent5">
                    <a:lumMod val="75000"/>
                  </a:schemeClr>
                </a:solidFill>
              </a:rPr>
              <a:t>out</a:t>
            </a:r>
            <a:r>
              <a:rPr lang="cs-CZ" sz="2400" dirty="0" smtClean="0">
                <a:solidFill>
                  <a:prstClr val="black">
                    <a:lumMod val="95000"/>
                    <a:lumOff val="5000"/>
                  </a:prstClr>
                </a:solidFill>
              </a:rPr>
              <a:t>!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He´s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going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to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fall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</a:t>
            </a:r>
            <a:r>
              <a:rPr lang="cs-CZ" sz="2400" b="1" dirty="0" err="1" smtClean="0">
                <a:solidFill>
                  <a:schemeClr val="accent5">
                    <a:lumMod val="75000"/>
                  </a:schemeClr>
                </a:solidFill>
              </a:rPr>
              <a:t>down</a:t>
            </a:r>
            <a:r>
              <a:rPr lang="cs-CZ" sz="2400" dirty="0" smtClean="0">
                <a:solidFill>
                  <a:prstClr val="black">
                    <a:lumMod val="95000"/>
                    <a:lumOff val="5000"/>
                  </a:prstClr>
                </a:solidFill>
              </a:rPr>
              <a:t>! </a:t>
            </a:r>
            <a:endParaRPr lang="cs-CZ" sz="24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3384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229600" cy="5760640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2400" dirty="0">
                <a:solidFill>
                  <a:srgbClr val="C0504D">
                    <a:lumMod val="75000"/>
                  </a:srgbClr>
                </a:solidFill>
              </a:rPr>
              <a:t>2. </a:t>
            </a:r>
            <a:r>
              <a:rPr lang="cs-CZ" sz="2400" b="1" dirty="0" err="1">
                <a:solidFill>
                  <a:srgbClr val="C0504D">
                    <a:lumMod val="75000"/>
                  </a:srgbClr>
                </a:solidFill>
              </a:rPr>
              <a:t>Complete</a:t>
            </a:r>
            <a:r>
              <a:rPr lang="cs-CZ" sz="2400" b="1" dirty="0">
                <a:solidFill>
                  <a:srgbClr val="C0504D">
                    <a:lumMod val="75000"/>
                  </a:srgbClr>
                </a:solidFill>
              </a:rPr>
              <a:t> </a:t>
            </a:r>
            <a:r>
              <a:rPr lang="cs-CZ" sz="2400" b="1" dirty="0" err="1">
                <a:solidFill>
                  <a:srgbClr val="C0504D">
                    <a:lumMod val="75000"/>
                  </a:srgbClr>
                </a:solidFill>
              </a:rPr>
              <a:t>the</a:t>
            </a:r>
            <a:r>
              <a:rPr lang="cs-CZ" sz="2400" b="1" dirty="0">
                <a:solidFill>
                  <a:srgbClr val="C0504D">
                    <a:lumMod val="75000"/>
                  </a:srgbClr>
                </a:solidFill>
              </a:rPr>
              <a:t> </a:t>
            </a:r>
            <a:r>
              <a:rPr lang="cs-CZ" sz="2400" b="1" dirty="0" err="1">
                <a:solidFill>
                  <a:srgbClr val="C0504D">
                    <a:lumMod val="75000"/>
                  </a:srgbClr>
                </a:solidFill>
              </a:rPr>
              <a:t>sentences</a:t>
            </a:r>
            <a:r>
              <a:rPr lang="cs-CZ" sz="2400" b="1" dirty="0">
                <a:solidFill>
                  <a:srgbClr val="C0504D">
                    <a:lumMod val="75000"/>
                  </a:srgbClr>
                </a:solidFill>
              </a:rPr>
              <a:t> </a:t>
            </a:r>
            <a:r>
              <a:rPr lang="cs-CZ" sz="2400" b="1" dirty="0" err="1">
                <a:solidFill>
                  <a:srgbClr val="C0504D">
                    <a:lumMod val="75000"/>
                  </a:srgbClr>
                </a:solidFill>
              </a:rPr>
              <a:t>with</a:t>
            </a:r>
            <a:r>
              <a:rPr lang="cs-CZ" sz="2400" b="1" dirty="0">
                <a:solidFill>
                  <a:srgbClr val="C0504D">
                    <a:lumMod val="75000"/>
                  </a:srgbClr>
                </a:solidFill>
              </a:rPr>
              <a:t> </a:t>
            </a:r>
            <a:r>
              <a:rPr lang="cs-CZ" sz="2400" b="1" dirty="0" err="1">
                <a:solidFill>
                  <a:srgbClr val="C0504D">
                    <a:lumMod val="75000"/>
                  </a:srgbClr>
                </a:solidFill>
              </a:rPr>
              <a:t>one</a:t>
            </a:r>
            <a:r>
              <a:rPr lang="cs-CZ" sz="2400" b="1" dirty="0">
                <a:solidFill>
                  <a:srgbClr val="C0504D">
                    <a:lumMod val="75000"/>
                  </a:srgbClr>
                </a:solidFill>
              </a:rPr>
              <a:t> </a:t>
            </a:r>
            <a:r>
              <a:rPr lang="cs-CZ" sz="2400" b="1" dirty="0" err="1">
                <a:solidFill>
                  <a:srgbClr val="C0504D">
                    <a:lumMod val="75000"/>
                  </a:srgbClr>
                </a:solidFill>
              </a:rPr>
              <a:t>of</a:t>
            </a:r>
            <a:r>
              <a:rPr lang="cs-CZ" sz="2400" b="1" dirty="0">
                <a:solidFill>
                  <a:srgbClr val="C0504D">
                    <a:lumMod val="75000"/>
                  </a:srgbClr>
                </a:solidFill>
              </a:rPr>
              <a:t> </a:t>
            </a:r>
            <a:r>
              <a:rPr lang="cs-CZ" sz="2400" b="1" dirty="0" err="1">
                <a:solidFill>
                  <a:srgbClr val="C0504D">
                    <a:lumMod val="75000"/>
                  </a:srgbClr>
                </a:solidFill>
              </a:rPr>
              <a:t>the</a:t>
            </a:r>
            <a:r>
              <a:rPr lang="cs-CZ" sz="2400" b="1" dirty="0">
                <a:solidFill>
                  <a:srgbClr val="C0504D">
                    <a:lumMod val="75000"/>
                  </a:srgbClr>
                </a:solidFill>
              </a:rPr>
              <a:t> </a:t>
            </a:r>
            <a:r>
              <a:rPr lang="cs-CZ" sz="2400" b="1" dirty="0" err="1">
                <a:solidFill>
                  <a:srgbClr val="C0504D">
                    <a:lumMod val="75000"/>
                  </a:srgbClr>
                </a:solidFill>
              </a:rPr>
              <a:t>idiomatic</a:t>
            </a:r>
            <a:r>
              <a:rPr lang="cs-CZ" sz="2400" b="1" dirty="0">
                <a:solidFill>
                  <a:srgbClr val="C0504D">
                    <a:lumMod val="75000"/>
                  </a:srgbClr>
                </a:solidFill>
              </a:rPr>
              <a:t> </a:t>
            </a:r>
            <a:r>
              <a:rPr lang="cs-CZ" sz="2400" b="1" dirty="0" err="1">
                <a:solidFill>
                  <a:srgbClr val="C0504D">
                    <a:lumMod val="75000"/>
                  </a:srgbClr>
                </a:solidFill>
              </a:rPr>
              <a:t>phrasal</a:t>
            </a:r>
            <a:r>
              <a:rPr lang="cs-CZ" sz="2400" b="1" dirty="0">
                <a:solidFill>
                  <a:srgbClr val="C0504D">
                    <a:lumMod val="75000"/>
                  </a:srgbClr>
                </a:solidFill>
              </a:rPr>
              <a:t> </a:t>
            </a:r>
            <a:r>
              <a:rPr lang="cs-CZ" sz="2400" b="1" dirty="0" smtClean="0">
                <a:solidFill>
                  <a:srgbClr val="C0504D">
                    <a:lumMod val="75000"/>
                  </a:srgbClr>
                </a:solidFill>
              </a:rPr>
              <a:t> </a:t>
            </a:r>
          </a:p>
          <a:p>
            <a:pPr marL="0" lvl="0" indent="0">
              <a:buNone/>
            </a:pPr>
            <a:r>
              <a:rPr lang="cs-CZ" sz="2400" b="1" dirty="0">
                <a:solidFill>
                  <a:srgbClr val="C0504D">
                    <a:lumMod val="75000"/>
                  </a:srgbClr>
                </a:solidFill>
              </a:rPr>
              <a:t> </a:t>
            </a:r>
            <a:r>
              <a:rPr lang="cs-CZ" sz="2400" b="1" dirty="0" smtClean="0">
                <a:solidFill>
                  <a:srgbClr val="C0504D">
                    <a:lumMod val="75000"/>
                  </a:srgbClr>
                </a:solidFill>
              </a:rPr>
              <a:t>  </a:t>
            </a:r>
            <a:r>
              <a:rPr lang="cs-CZ" sz="2400" b="1" dirty="0" err="1" smtClean="0">
                <a:solidFill>
                  <a:srgbClr val="C0504D">
                    <a:lumMod val="75000"/>
                  </a:srgbClr>
                </a:solidFill>
              </a:rPr>
              <a:t>verbs</a:t>
            </a:r>
            <a:r>
              <a:rPr lang="cs-CZ" sz="2400" b="1" dirty="0" smtClean="0">
                <a:solidFill>
                  <a:srgbClr val="C0504D">
                    <a:lumMod val="75000"/>
                  </a:srgbClr>
                </a:solidFill>
              </a:rPr>
              <a:t> in </a:t>
            </a:r>
            <a:r>
              <a:rPr lang="cs-CZ" sz="2400" b="1" dirty="0" err="1" smtClean="0">
                <a:solidFill>
                  <a:srgbClr val="C0504D">
                    <a:lumMod val="75000"/>
                  </a:srgbClr>
                </a:solidFill>
              </a:rPr>
              <a:t>the</a:t>
            </a:r>
            <a:r>
              <a:rPr lang="cs-CZ" sz="2400" b="1" dirty="0" smtClean="0">
                <a:solidFill>
                  <a:srgbClr val="C0504D">
                    <a:lumMod val="75000"/>
                  </a:srgbClr>
                </a:solidFill>
              </a:rPr>
              <a:t> </a:t>
            </a:r>
            <a:r>
              <a:rPr lang="cs-CZ" sz="2400" b="1" dirty="0" err="1" smtClean="0">
                <a:solidFill>
                  <a:srgbClr val="C0504D">
                    <a:lumMod val="75000"/>
                  </a:srgbClr>
                </a:solidFill>
              </a:rPr>
              <a:t>correct</a:t>
            </a:r>
            <a:r>
              <a:rPr lang="cs-CZ" sz="2400" b="1" dirty="0" smtClean="0">
                <a:solidFill>
                  <a:srgbClr val="C0504D">
                    <a:lumMod val="75000"/>
                  </a:srgbClr>
                </a:solidFill>
              </a:rPr>
              <a:t> </a:t>
            </a:r>
            <a:r>
              <a:rPr lang="cs-CZ" sz="2400" b="1" dirty="0" err="1" smtClean="0">
                <a:solidFill>
                  <a:srgbClr val="C0504D">
                    <a:lumMod val="75000"/>
                  </a:srgbClr>
                </a:solidFill>
              </a:rPr>
              <a:t>form</a:t>
            </a:r>
            <a:r>
              <a:rPr lang="cs-CZ" sz="2400" b="1" dirty="0" smtClean="0">
                <a:solidFill>
                  <a:srgbClr val="C0504D">
                    <a:lumMod val="75000"/>
                  </a:srgbClr>
                </a:solidFill>
              </a:rPr>
              <a:t>, use a </a:t>
            </a:r>
            <a:r>
              <a:rPr lang="cs-CZ" sz="2400" b="1" dirty="0" err="1" smtClean="0">
                <a:solidFill>
                  <a:srgbClr val="C0504D">
                    <a:lumMod val="75000"/>
                  </a:srgbClr>
                </a:solidFill>
              </a:rPr>
              <a:t>dictionary</a:t>
            </a:r>
            <a:r>
              <a:rPr lang="cs-CZ" sz="2400" b="1" dirty="0" smtClean="0">
                <a:solidFill>
                  <a:srgbClr val="C0504D">
                    <a:lumMod val="75000"/>
                  </a:srgbClr>
                </a:solidFill>
              </a:rPr>
              <a:t> </a:t>
            </a:r>
            <a:r>
              <a:rPr lang="cs-CZ" sz="2400" b="1" dirty="0" err="1" smtClean="0">
                <a:solidFill>
                  <a:srgbClr val="C0504D">
                    <a:lumMod val="75000"/>
                  </a:srgbClr>
                </a:solidFill>
              </a:rPr>
              <a:t>if</a:t>
            </a:r>
            <a:r>
              <a:rPr lang="cs-CZ" sz="2400" b="1" dirty="0" smtClean="0">
                <a:solidFill>
                  <a:srgbClr val="C0504D">
                    <a:lumMod val="75000"/>
                  </a:srgbClr>
                </a:solidFill>
              </a:rPr>
              <a:t> </a:t>
            </a:r>
            <a:r>
              <a:rPr lang="cs-CZ" sz="2400" b="1" dirty="0" err="1" smtClean="0">
                <a:solidFill>
                  <a:srgbClr val="C0504D">
                    <a:lumMod val="75000"/>
                  </a:srgbClr>
                </a:solidFill>
              </a:rPr>
              <a:t>needed</a:t>
            </a:r>
            <a:r>
              <a:rPr lang="cs-CZ" sz="2400" b="1" dirty="0" smtClean="0">
                <a:solidFill>
                  <a:srgbClr val="C0504D">
                    <a:lumMod val="75000"/>
                  </a:srgbClr>
                </a:solidFill>
              </a:rPr>
              <a:t>:</a:t>
            </a:r>
            <a:endParaRPr lang="cs-CZ" sz="2400" b="1" dirty="0">
              <a:solidFill>
                <a:srgbClr val="C0504D">
                  <a:lumMod val="75000"/>
                </a:srgbClr>
              </a:solidFill>
            </a:endParaRPr>
          </a:p>
          <a:p>
            <a:pPr marL="0" lvl="0" indent="0">
              <a:buNone/>
            </a:pPr>
            <a:r>
              <a:rPr lang="cs-CZ" sz="2400" dirty="0">
                <a:solidFill>
                  <a:srgbClr val="4F81BD">
                    <a:lumMod val="75000"/>
                  </a:srgbClr>
                </a:solidFill>
              </a:rPr>
              <a:t>  </a:t>
            </a:r>
            <a:r>
              <a:rPr lang="cs-CZ" sz="2400" dirty="0" err="1" smtClean="0">
                <a:solidFill>
                  <a:srgbClr val="4F81BD">
                    <a:lumMod val="75000"/>
                  </a:srgbClr>
                </a:solidFill>
              </a:rPr>
              <a:t>look</a:t>
            </a:r>
            <a:r>
              <a:rPr lang="cs-CZ" sz="2400" dirty="0" smtClean="0">
                <a:solidFill>
                  <a:srgbClr val="4F81BD">
                    <a:lumMod val="75000"/>
                  </a:srgbClr>
                </a:solidFill>
              </a:rPr>
              <a:t> </a:t>
            </a:r>
            <a:r>
              <a:rPr lang="cs-CZ" sz="2400" dirty="0">
                <a:solidFill>
                  <a:srgbClr val="4F81BD">
                    <a:lumMod val="75000"/>
                  </a:srgbClr>
                </a:solidFill>
              </a:rPr>
              <a:t>up to </a:t>
            </a:r>
            <a:r>
              <a:rPr lang="cs-CZ" sz="2400" dirty="0" smtClean="0">
                <a:solidFill>
                  <a:srgbClr val="4F81BD">
                    <a:lumMod val="75000"/>
                  </a:srgbClr>
                </a:solidFill>
              </a:rPr>
              <a:t>/ </a:t>
            </a:r>
            <a:r>
              <a:rPr lang="cs-CZ" sz="2400" dirty="0" err="1" smtClean="0">
                <a:solidFill>
                  <a:srgbClr val="4F81BD">
                    <a:lumMod val="75000"/>
                  </a:srgbClr>
                </a:solidFill>
              </a:rPr>
              <a:t>break</a:t>
            </a:r>
            <a:r>
              <a:rPr lang="cs-CZ" sz="2400" dirty="0" smtClean="0">
                <a:solidFill>
                  <a:srgbClr val="4F81BD">
                    <a:lumMod val="75000"/>
                  </a:srgbClr>
                </a:solidFill>
              </a:rPr>
              <a:t> </a:t>
            </a:r>
            <a:r>
              <a:rPr lang="cs-CZ" sz="2400" dirty="0" err="1" smtClean="0">
                <a:solidFill>
                  <a:srgbClr val="4F81BD">
                    <a:lumMod val="75000"/>
                  </a:srgbClr>
                </a:solidFill>
              </a:rPr>
              <a:t>down</a:t>
            </a:r>
            <a:r>
              <a:rPr lang="cs-CZ" sz="2400" dirty="0" smtClean="0">
                <a:solidFill>
                  <a:srgbClr val="4F81BD">
                    <a:lumMod val="75000"/>
                  </a:srgbClr>
                </a:solidFill>
              </a:rPr>
              <a:t> / </a:t>
            </a:r>
            <a:r>
              <a:rPr lang="cs-CZ" sz="2400" dirty="0">
                <a:solidFill>
                  <a:srgbClr val="4F81BD">
                    <a:lumMod val="75000"/>
                  </a:srgbClr>
                </a:solidFill>
              </a:rPr>
              <a:t>run </a:t>
            </a:r>
            <a:r>
              <a:rPr lang="cs-CZ" sz="2400" dirty="0" err="1">
                <a:solidFill>
                  <a:srgbClr val="4F81BD">
                    <a:lumMod val="75000"/>
                  </a:srgbClr>
                </a:solidFill>
              </a:rPr>
              <a:t>out</a:t>
            </a:r>
            <a:r>
              <a:rPr lang="cs-CZ" sz="2400" dirty="0">
                <a:solidFill>
                  <a:srgbClr val="4F81BD">
                    <a:lumMod val="75000"/>
                  </a:srgbClr>
                </a:solidFill>
              </a:rPr>
              <a:t> </a:t>
            </a:r>
            <a:r>
              <a:rPr lang="cs-CZ" sz="2400" dirty="0" err="1">
                <a:solidFill>
                  <a:srgbClr val="4F81BD">
                    <a:lumMod val="75000"/>
                  </a:srgbClr>
                </a:solidFill>
              </a:rPr>
              <a:t>of</a:t>
            </a:r>
            <a:r>
              <a:rPr lang="cs-CZ" sz="2400" dirty="0">
                <a:solidFill>
                  <a:srgbClr val="4F81BD">
                    <a:lumMod val="75000"/>
                  </a:srgbClr>
                </a:solidFill>
              </a:rPr>
              <a:t> </a:t>
            </a:r>
            <a:r>
              <a:rPr lang="cs-CZ" sz="2400" dirty="0" smtClean="0">
                <a:solidFill>
                  <a:srgbClr val="4F81BD">
                    <a:lumMod val="75000"/>
                  </a:srgbClr>
                </a:solidFill>
              </a:rPr>
              <a:t>/ </a:t>
            </a:r>
            <a:r>
              <a:rPr lang="cs-CZ" sz="2400" dirty="0" err="1" smtClean="0">
                <a:solidFill>
                  <a:srgbClr val="4F81BD">
                    <a:lumMod val="75000"/>
                  </a:srgbClr>
                </a:solidFill>
              </a:rPr>
              <a:t>give</a:t>
            </a:r>
            <a:r>
              <a:rPr lang="cs-CZ" sz="2400" dirty="0" smtClean="0">
                <a:solidFill>
                  <a:srgbClr val="4F81BD">
                    <a:lumMod val="75000"/>
                  </a:srgbClr>
                </a:solidFill>
              </a:rPr>
              <a:t> in / </a:t>
            </a:r>
            <a:r>
              <a:rPr lang="cs-CZ" sz="2400" dirty="0" err="1">
                <a:solidFill>
                  <a:srgbClr val="4F81BD">
                    <a:lumMod val="75000"/>
                  </a:srgbClr>
                </a:solidFill>
              </a:rPr>
              <a:t>put</a:t>
            </a:r>
            <a:r>
              <a:rPr lang="cs-CZ" sz="2400" dirty="0">
                <a:solidFill>
                  <a:srgbClr val="4F81BD">
                    <a:lumMod val="75000"/>
                  </a:srgbClr>
                </a:solidFill>
              </a:rPr>
              <a:t> up /</a:t>
            </a:r>
            <a:r>
              <a:rPr lang="cs-CZ" sz="2400" dirty="0">
                <a:solidFill>
                  <a:srgbClr val="C0504D">
                    <a:lumMod val="75000"/>
                  </a:srgbClr>
                </a:solidFill>
              </a:rPr>
              <a:t> </a:t>
            </a:r>
            <a:r>
              <a:rPr lang="cs-CZ" sz="2400" dirty="0" err="1">
                <a:solidFill>
                  <a:srgbClr val="4BACC6">
                    <a:lumMod val="75000"/>
                  </a:srgbClr>
                </a:solidFill>
              </a:rPr>
              <a:t>get</a:t>
            </a:r>
            <a:r>
              <a:rPr lang="cs-CZ" sz="2400" dirty="0">
                <a:solidFill>
                  <a:srgbClr val="4BACC6">
                    <a:lumMod val="75000"/>
                  </a:srgbClr>
                </a:solidFill>
              </a:rPr>
              <a:t> </a:t>
            </a:r>
            <a:r>
              <a:rPr lang="cs-CZ" sz="2400" dirty="0" smtClean="0">
                <a:solidFill>
                  <a:srgbClr val="4BACC6">
                    <a:lumMod val="75000"/>
                  </a:srgbClr>
                </a:solidFill>
              </a:rPr>
              <a:t> </a:t>
            </a:r>
            <a:r>
              <a:rPr lang="cs-CZ" sz="2400" dirty="0" err="1" smtClean="0">
                <a:solidFill>
                  <a:srgbClr val="4BACC6">
                    <a:lumMod val="75000"/>
                  </a:srgbClr>
                </a:solidFill>
              </a:rPr>
              <a:t>off</a:t>
            </a:r>
            <a:r>
              <a:rPr lang="cs-CZ" sz="2400" dirty="0" smtClean="0">
                <a:solidFill>
                  <a:srgbClr val="4BACC6">
                    <a:lumMod val="75000"/>
                  </a:srgbClr>
                </a:solidFill>
              </a:rPr>
              <a:t> /</a:t>
            </a:r>
          </a:p>
          <a:p>
            <a:pPr marL="0" lvl="0" indent="0">
              <a:buNone/>
            </a:pPr>
            <a:r>
              <a:rPr lang="cs-CZ" sz="2400" dirty="0">
                <a:solidFill>
                  <a:srgbClr val="4BACC6">
                    <a:lumMod val="75000"/>
                  </a:srgbClr>
                </a:solidFill>
              </a:rPr>
              <a:t>  </a:t>
            </a:r>
            <a:r>
              <a:rPr lang="cs-CZ" sz="2400" dirty="0" err="1" smtClean="0">
                <a:solidFill>
                  <a:srgbClr val="4BACC6">
                    <a:lumMod val="75000"/>
                  </a:srgbClr>
                </a:solidFill>
              </a:rPr>
              <a:t>look</a:t>
            </a:r>
            <a:r>
              <a:rPr lang="cs-CZ" sz="2400" dirty="0" smtClean="0">
                <a:solidFill>
                  <a:srgbClr val="4BACC6">
                    <a:lumMod val="75000"/>
                  </a:srgbClr>
                </a:solidFill>
              </a:rPr>
              <a:t> </a:t>
            </a:r>
            <a:r>
              <a:rPr lang="cs-CZ" sz="2400" dirty="0" err="1" smtClean="0">
                <a:solidFill>
                  <a:srgbClr val="4BACC6">
                    <a:lumMod val="75000"/>
                  </a:srgbClr>
                </a:solidFill>
              </a:rPr>
              <a:t>for</a:t>
            </a:r>
            <a:r>
              <a:rPr lang="cs-CZ" sz="2400" dirty="0" smtClean="0">
                <a:solidFill>
                  <a:srgbClr val="4BACC6">
                    <a:lumMod val="75000"/>
                  </a:srgbClr>
                </a:solidFill>
              </a:rPr>
              <a:t> </a:t>
            </a:r>
            <a:r>
              <a:rPr lang="cs-CZ" sz="2400" dirty="0">
                <a:solidFill>
                  <a:srgbClr val="4BACC6">
                    <a:lumMod val="75000"/>
                  </a:srgbClr>
                </a:solidFill>
              </a:rPr>
              <a:t>/ </a:t>
            </a:r>
            <a:r>
              <a:rPr lang="cs-CZ" sz="2400" dirty="0" err="1">
                <a:solidFill>
                  <a:srgbClr val="4BACC6">
                    <a:lumMod val="75000"/>
                  </a:srgbClr>
                </a:solidFill>
              </a:rPr>
              <a:t>put</a:t>
            </a:r>
            <a:r>
              <a:rPr lang="cs-CZ" sz="2400" dirty="0">
                <a:solidFill>
                  <a:srgbClr val="4BACC6">
                    <a:lumMod val="75000"/>
                  </a:srgbClr>
                </a:solidFill>
              </a:rPr>
              <a:t> </a:t>
            </a:r>
            <a:r>
              <a:rPr lang="cs-CZ" sz="2400" dirty="0" err="1">
                <a:solidFill>
                  <a:srgbClr val="4BACC6">
                    <a:lumMod val="75000"/>
                  </a:srgbClr>
                </a:solidFill>
              </a:rPr>
              <a:t>out</a:t>
            </a:r>
            <a:endParaRPr lang="cs-CZ" sz="2400" dirty="0">
              <a:solidFill>
                <a:srgbClr val="C0504D">
                  <a:lumMod val="75000"/>
                </a:srgbClr>
              </a:solidFill>
            </a:endParaRPr>
          </a:p>
          <a:p>
            <a:pPr marL="0" lvl="0" indent="0">
              <a:buNone/>
            </a:pP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1.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You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need</a:t>
            </a:r>
            <a:r>
              <a:rPr lang="cs-CZ" sz="2400" dirty="0">
                <a:solidFill>
                  <a:prstClr val="black"/>
                </a:solidFill>
              </a:rPr>
              <a:t> to _________ </a:t>
            </a:r>
            <a:r>
              <a:rPr lang="cs-CZ" sz="2400" dirty="0" err="1">
                <a:solidFill>
                  <a:prstClr val="black"/>
                </a:solidFill>
              </a:rPr>
              <a:t>at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the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next</a:t>
            </a:r>
            <a:r>
              <a:rPr lang="cs-CZ" sz="2400" dirty="0">
                <a:solidFill>
                  <a:prstClr val="black"/>
                </a:solidFill>
              </a:rPr>
              <a:t> bus stop.</a:t>
            </a:r>
          </a:p>
          <a:p>
            <a:pPr marL="0" lvl="0" indent="0">
              <a:buNone/>
            </a:pPr>
            <a:r>
              <a:rPr lang="cs-CZ" sz="2400" dirty="0">
                <a:solidFill>
                  <a:prstClr val="black"/>
                </a:solidFill>
              </a:rPr>
              <a:t>2. </a:t>
            </a:r>
            <a:r>
              <a:rPr lang="cs-CZ" sz="2400" dirty="0" err="1">
                <a:solidFill>
                  <a:prstClr val="black"/>
                </a:solidFill>
              </a:rPr>
              <a:t>I´ve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lost</a:t>
            </a:r>
            <a:r>
              <a:rPr lang="cs-CZ" sz="2400" dirty="0">
                <a:solidFill>
                  <a:prstClr val="black"/>
                </a:solidFill>
              </a:rPr>
              <a:t> my </a:t>
            </a:r>
            <a:r>
              <a:rPr lang="cs-CZ" sz="2400" dirty="0" err="1">
                <a:solidFill>
                  <a:prstClr val="black"/>
                </a:solidFill>
              </a:rPr>
              <a:t>glasses</a:t>
            </a:r>
            <a:r>
              <a:rPr lang="cs-CZ" sz="2400" dirty="0">
                <a:solidFill>
                  <a:prstClr val="black"/>
                </a:solidFill>
              </a:rPr>
              <a:t>. </a:t>
            </a:r>
            <a:r>
              <a:rPr lang="cs-CZ" sz="2400" dirty="0" err="1">
                <a:solidFill>
                  <a:prstClr val="black"/>
                </a:solidFill>
              </a:rPr>
              <a:t>Could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you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help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me</a:t>
            </a:r>
            <a:r>
              <a:rPr lang="cs-CZ" sz="2400" dirty="0">
                <a:solidFill>
                  <a:prstClr val="black"/>
                </a:solidFill>
              </a:rPr>
              <a:t> _________ </a:t>
            </a:r>
            <a:r>
              <a:rPr lang="cs-CZ" sz="2400" dirty="0" err="1">
                <a:solidFill>
                  <a:prstClr val="black"/>
                </a:solidFill>
              </a:rPr>
              <a:t>them</a:t>
            </a:r>
            <a:r>
              <a:rPr lang="cs-CZ" sz="2400" dirty="0">
                <a:solidFill>
                  <a:prstClr val="black"/>
                </a:solidFill>
              </a:rPr>
              <a:t>?</a:t>
            </a:r>
          </a:p>
          <a:p>
            <a:pPr marL="0" lvl="0" indent="0">
              <a:buNone/>
            </a:pPr>
            <a:r>
              <a:rPr lang="cs-CZ" sz="2400" dirty="0">
                <a:solidFill>
                  <a:prstClr val="black"/>
                </a:solidFill>
              </a:rPr>
              <a:t>3. </a:t>
            </a:r>
            <a:r>
              <a:rPr lang="cs-CZ" sz="2400" dirty="0" err="1">
                <a:solidFill>
                  <a:prstClr val="black"/>
                </a:solidFill>
              </a:rPr>
              <a:t>They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promised</a:t>
            </a:r>
            <a:r>
              <a:rPr lang="cs-CZ" sz="2400" dirty="0">
                <a:solidFill>
                  <a:prstClr val="black"/>
                </a:solidFill>
              </a:rPr>
              <a:t> to _______ </a:t>
            </a:r>
            <a:r>
              <a:rPr lang="cs-CZ" sz="2400" dirty="0" err="1">
                <a:solidFill>
                  <a:prstClr val="black"/>
                </a:solidFill>
              </a:rPr>
              <a:t>us</a:t>
            </a:r>
            <a:r>
              <a:rPr lang="cs-CZ" sz="2400" dirty="0">
                <a:solidFill>
                  <a:prstClr val="black"/>
                </a:solidFill>
              </a:rPr>
              <a:t> _____ </a:t>
            </a:r>
            <a:r>
              <a:rPr lang="cs-CZ" sz="2400" dirty="0" err="1">
                <a:solidFill>
                  <a:prstClr val="black"/>
                </a:solidFill>
              </a:rPr>
              <a:t>for</a:t>
            </a:r>
            <a:r>
              <a:rPr lang="cs-CZ" sz="2400" dirty="0">
                <a:solidFill>
                  <a:prstClr val="black"/>
                </a:solidFill>
              </a:rPr>
              <a:t> a </a:t>
            </a:r>
            <a:r>
              <a:rPr lang="cs-CZ" sz="2400" dirty="0" err="1">
                <a:solidFill>
                  <a:prstClr val="black"/>
                </a:solidFill>
              </a:rPr>
              <a:t>few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nights</a:t>
            </a:r>
            <a:r>
              <a:rPr lang="cs-CZ" sz="2400" dirty="0">
                <a:solidFill>
                  <a:prstClr val="black"/>
                </a:solidFill>
              </a:rPr>
              <a:t>.</a:t>
            </a:r>
          </a:p>
          <a:p>
            <a:pPr marL="0" lvl="0" indent="0">
              <a:buNone/>
            </a:pPr>
            <a:r>
              <a:rPr lang="cs-CZ" sz="2400" dirty="0">
                <a:solidFill>
                  <a:prstClr val="black"/>
                </a:solidFill>
              </a:rPr>
              <a:t>4. </a:t>
            </a:r>
            <a:r>
              <a:rPr lang="cs-CZ" sz="2400" dirty="0" err="1">
                <a:solidFill>
                  <a:prstClr val="black"/>
                </a:solidFill>
              </a:rPr>
              <a:t>We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have</a:t>
            </a:r>
            <a:r>
              <a:rPr lang="cs-CZ" sz="2400" dirty="0">
                <a:solidFill>
                  <a:prstClr val="black"/>
                </a:solidFill>
              </a:rPr>
              <a:t> __________ </a:t>
            </a:r>
            <a:r>
              <a:rPr lang="cs-CZ" sz="2400" dirty="0" err="1">
                <a:solidFill>
                  <a:prstClr val="black"/>
                </a:solidFill>
              </a:rPr>
              <a:t>sugar</a:t>
            </a:r>
            <a:r>
              <a:rPr lang="cs-CZ" sz="2400" dirty="0">
                <a:solidFill>
                  <a:prstClr val="black"/>
                </a:solidFill>
              </a:rPr>
              <a:t>. </a:t>
            </a:r>
            <a:r>
              <a:rPr lang="cs-CZ" sz="2400" dirty="0" err="1">
                <a:solidFill>
                  <a:prstClr val="black"/>
                </a:solidFill>
              </a:rPr>
              <a:t>Will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you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buy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some</a:t>
            </a:r>
            <a:r>
              <a:rPr lang="cs-CZ" sz="2400" dirty="0">
                <a:solidFill>
                  <a:prstClr val="black"/>
                </a:solidFill>
              </a:rPr>
              <a:t>, </a:t>
            </a:r>
            <a:r>
              <a:rPr lang="cs-CZ" sz="2400" dirty="0" err="1">
                <a:solidFill>
                  <a:prstClr val="black"/>
                </a:solidFill>
              </a:rPr>
              <a:t>please</a:t>
            </a:r>
            <a:r>
              <a:rPr lang="cs-CZ" sz="2400" dirty="0">
                <a:solidFill>
                  <a:prstClr val="black"/>
                </a:solidFill>
              </a:rPr>
              <a:t>?</a:t>
            </a:r>
          </a:p>
          <a:p>
            <a:pPr marL="0" lvl="0" indent="0">
              <a:buNone/>
            </a:pPr>
            <a:r>
              <a:rPr lang="cs-CZ" sz="2400" dirty="0">
                <a:solidFill>
                  <a:prstClr val="black"/>
                </a:solidFill>
              </a:rPr>
              <a:t>5. </a:t>
            </a:r>
            <a:r>
              <a:rPr lang="cs-CZ" sz="2400" dirty="0" err="1">
                <a:solidFill>
                  <a:prstClr val="black"/>
                </a:solidFill>
              </a:rPr>
              <a:t>You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must</a:t>
            </a:r>
            <a:r>
              <a:rPr lang="cs-CZ" sz="2400" dirty="0">
                <a:solidFill>
                  <a:prstClr val="black"/>
                </a:solidFill>
              </a:rPr>
              <a:t> ________</a:t>
            </a:r>
            <a:r>
              <a:rPr lang="cs-CZ" sz="2400" dirty="0" err="1">
                <a:solidFill>
                  <a:prstClr val="black"/>
                </a:solidFill>
              </a:rPr>
              <a:t>the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cigarette</a:t>
            </a:r>
            <a:r>
              <a:rPr lang="cs-CZ" sz="2400" dirty="0">
                <a:solidFill>
                  <a:prstClr val="black"/>
                </a:solidFill>
              </a:rPr>
              <a:t>. Smoking </a:t>
            </a:r>
            <a:r>
              <a:rPr lang="cs-CZ" sz="2400" dirty="0" err="1">
                <a:solidFill>
                  <a:prstClr val="black"/>
                </a:solidFill>
              </a:rPr>
              <a:t>is</a:t>
            </a:r>
            <a:r>
              <a:rPr lang="cs-CZ" sz="2400" dirty="0">
                <a:solidFill>
                  <a:prstClr val="black"/>
                </a:solidFill>
              </a:rPr>
              <a:t> not </a:t>
            </a:r>
            <a:r>
              <a:rPr lang="cs-CZ" sz="2400" dirty="0" err="1">
                <a:solidFill>
                  <a:prstClr val="black"/>
                </a:solidFill>
              </a:rPr>
              <a:t>allowed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here</a:t>
            </a:r>
            <a:r>
              <a:rPr lang="cs-CZ" sz="2400" dirty="0">
                <a:solidFill>
                  <a:prstClr val="black"/>
                </a:solidFill>
              </a:rPr>
              <a:t>.</a:t>
            </a:r>
          </a:p>
          <a:p>
            <a:pPr marL="0" lvl="0" indent="0">
              <a:buNone/>
            </a:pPr>
            <a:r>
              <a:rPr lang="cs-CZ" sz="2400" dirty="0">
                <a:solidFill>
                  <a:prstClr val="black"/>
                </a:solidFill>
              </a:rPr>
              <a:t>6. Most </a:t>
            </a:r>
            <a:r>
              <a:rPr lang="cs-CZ" sz="2400" dirty="0" err="1">
                <a:solidFill>
                  <a:prstClr val="black"/>
                </a:solidFill>
              </a:rPr>
              <a:t>children</a:t>
            </a:r>
            <a:r>
              <a:rPr lang="cs-CZ" sz="2400" dirty="0">
                <a:solidFill>
                  <a:prstClr val="black"/>
                </a:solidFill>
              </a:rPr>
              <a:t> _________ </a:t>
            </a:r>
            <a:r>
              <a:rPr lang="cs-CZ" sz="2400" dirty="0" err="1">
                <a:solidFill>
                  <a:prstClr val="black"/>
                </a:solidFill>
              </a:rPr>
              <a:t>their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parents</a:t>
            </a:r>
            <a:r>
              <a:rPr lang="cs-CZ" sz="2400" dirty="0" smtClean="0">
                <a:solidFill>
                  <a:prstClr val="black"/>
                </a:solidFill>
              </a:rPr>
              <a:t>.</a:t>
            </a:r>
          </a:p>
          <a:p>
            <a:pPr marL="0" lvl="0" indent="0">
              <a:buNone/>
            </a:pPr>
            <a:r>
              <a:rPr lang="cs-CZ" sz="2400" dirty="0" smtClean="0">
                <a:solidFill>
                  <a:prstClr val="black"/>
                </a:solidFill>
              </a:rPr>
              <a:t>7. </a:t>
            </a:r>
            <a:r>
              <a:rPr lang="cs-CZ" sz="2400" dirty="0" err="1" smtClean="0">
                <a:solidFill>
                  <a:prstClr val="black"/>
                </a:solidFill>
              </a:rPr>
              <a:t>She</a:t>
            </a:r>
            <a:r>
              <a:rPr lang="cs-CZ" sz="2400" dirty="0" smtClean="0">
                <a:solidFill>
                  <a:prstClr val="black"/>
                </a:solidFill>
              </a:rPr>
              <a:t> __________ </a:t>
            </a:r>
            <a:r>
              <a:rPr lang="cs-CZ" sz="2400" dirty="0" err="1" smtClean="0">
                <a:solidFill>
                  <a:prstClr val="black"/>
                </a:solidFill>
              </a:rPr>
              <a:t>when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 smtClean="0">
                <a:solidFill>
                  <a:prstClr val="black"/>
                </a:solidFill>
              </a:rPr>
              <a:t>she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 smtClean="0">
                <a:solidFill>
                  <a:prstClr val="black"/>
                </a:solidFill>
              </a:rPr>
              <a:t>heard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 smtClean="0">
                <a:solidFill>
                  <a:prstClr val="black"/>
                </a:solidFill>
              </a:rPr>
              <a:t>the</a:t>
            </a:r>
            <a:r>
              <a:rPr lang="cs-CZ" sz="2400" dirty="0" smtClean="0">
                <a:solidFill>
                  <a:prstClr val="black"/>
                </a:solidFill>
              </a:rPr>
              <a:t> terrible </a:t>
            </a:r>
            <a:r>
              <a:rPr lang="cs-CZ" sz="2400" dirty="0" err="1" smtClean="0">
                <a:solidFill>
                  <a:prstClr val="black"/>
                </a:solidFill>
              </a:rPr>
              <a:t>news</a:t>
            </a:r>
            <a:r>
              <a:rPr lang="cs-CZ" sz="2400" dirty="0" smtClean="0">
                <a:solidFill>
                  <a:prstClr val="black"/>
                </a:solidFill>
              </a:rPr>
              <a:t>.</a:t>
            </a:r>
          </a:p>
          <a:p>
            <a:pPr marL="0" lvl="0" indent="0">
              <a:buNone/>
            </a:pPr>
            <a:r>
              <a:rPr lang="cs-CZ" sz="2400" dirty="0" smtClean="0">
                <a:solidFill>
                  <a:prstClr val="black"/>
                </a:solidFill>
              </a:rPr>
              <a:t>8. </a:t>
            </a:r>
            <a:r>
              <a:rPr lang="cs-CZ" sz="2400" dirty="0" err="1" smtClean="0">
                <a:solidFill>
                  <a:prstClr val="black"/>
                </a:solidFill>
              </a:rPr>
              <a:t>You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 smtClean="0">
                <a:solidFill>
                  <a:prstClr val="black"/>
                </a:solidFill>
              </a:rPr>
              <a:t>know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 smtClean="0">
                <a:solidFill>
                  <a:prstClr val="black"/>
                </a:solidFill>
              </a:rPr>
              <a:t>you</a:t>
            </a:r>
            <a:r>
              <a:rPr lang="cs-CZ" sz="2400" dirty="0" smtClean="0">
                <a:solidFill>
                  <a:prstClr val="black"/>
                </a:solidFill>
              </a:rPr>
              <a:t> are </a:t>
            </a:r>
            <a:r>
              <a:rPr lang="cs-CZ" sz="2400" dirty="0" err="1" smtClean="0">
                <a:solidFill>
                  <a:prstClr val="black"/>
                </a:solidFill>
              </a:rPr>
              <a:t>wrong</a:t>
            </a:r>
            <a:r>
              <a:rPr lang="cs-CZ" sz="2400" dirty="0" smtClean="0">
                <a:solidFill>
                  <a:prstClr val="black"/>
                </a:solidFill>
              </a:rPr>
              <a:t>, </a:t>
            </a:r>
            <a:r>
              <a:rPr lang="cs-CZ" sz="2400" dirty="0" err="1" smtClean="0">
                <a:solidFill>
                  <a:prstClr val="black"/>
                </a:solidFill>
              </a:rPr>
              <a:t>you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 smtClean="0">
                <a:solidFill>
                  <a:prstClr val="black"/>
                </a:solidFill>
              </a:rPr>
              <a:t>should</a:t>
            </a:r>
            <a:r>
              <a:rPr lang="cs-CZ" sz="2400" dirty="0" smtClean="0">
                <a:solidFill>
                  <a:prstClr val="black"/>
                </a:solidFill>
              </a:rPr>
              <a:t> __________ . </a:t>
            </a:r>
            <a:endParaRPr lang="cs-CZ" sz="2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400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9200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err="1" smtClean="0">
                <a:solidFill>
                  <a:schemeClr val="accent2">
                    <a:lumMod val="75000"/>
                  </a:schemeClr>
                </a:solidFill>
              </a:rPr>
              <a:t>Key</a:t>
            </a: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:</a:t>
            </a:r>
            <a:endParaRPr lang="cs-CZ" sz="32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1.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You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need</a:t>
            </a:r>
            <a:r>
              <a:rPr lang="cs-CZ" sz="2400" dirty="0">
                <a:solidFill>
                  <a:prstClr val="black"/>
                </a:solidFill>
              </a:rPr>
              <a:t> to </a:t>
            </a:r>
            <a:r>
              <a:rPr lang="cs-CZ" sz="2400" b="1" dirty="0" err="1" smtClean="0">
                <a:solidFill>
                  <a:schemeClr val="accent5">
                    <a:lumMod val="75000"/>
                  </a:schemeClr>
                </a:solidFill>
              </a:rPr>
              <a:t>get</a:t>
            </a:r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5">
                    <a:lumMod val="75000"/>
                  </a:schemeClr>
                </a:solidFill>
              </a:rPr>
              <a:t>off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at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the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next</a:t>
            </a:r>
            <a:r>
              <a:rPr lang="cs-CZ" sz="2400" dirty="0">
                <a:solidFill>
                  <a:prstClr val="black"/>
                </a:solidFill>
              </a:rPr>
              <a:t> bus stop.</a:t>
            </a:r>
          </a:p>
          <a:p>
            <a:pPr marL="0" lvl="0" indent="0">
              <a:buNone/>
            </a:pPr>
            <a:r>
              <a:rPr lang="cs-CZ" sz="2400" dirty="0">
                <a:solidFill>
                  <a:prstClr val="black"/>
                </a:solidFill>
              </a:rPr>
              <a:t>2. </a:t>
            </a:r>
            <a:r>
              <a:rPr lang="cs-CZ" sz="2400" dirty="0" err="1">
                <a:solidFill>
                  <a:prstClr val="black"/>
                </a:solidFill>
              </a:rPr>
              <a:t>I´ve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lost</a:t>
            </a:r>
            <a:r>
              <a:rPr lang="cs-CZ" sz="2400" dirty="0">
                <a:solidFill>
                  <a:prstClr val="black"/>
                </a:solidFill>
              </a:rPr>
              <a:t> my </a:t>
            </a:r>
            <a:r>
              <a:rPr lang="cs-CZ" sz="2400" dirty="0" err="1">
                <a:solidFill>
                  <a:prstClr val="black"/>
                </a:solidFill>
              </a:rPr>
              <a:t>glasses</a:t>
            </a:r>
            <a:r>
              <a:rPr lang="cs-CZ" sz="2400" dirty="0">
                <a:solidFill>
                  <a:prstClr val="black"/>
                </a:solidFill>
              </a:rPr>
              <a:t>. </a:t>
            </a:r>
            <a:r>
              <a:rPr lang="cs-CZ" sz="2400" dirty="0" err="1">
                <a:solidFill>
                  <a:prstClr val="black"/>
                </a:solidFill>
              </a:rPr>
              <a:t>Could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you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help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me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b="1" dirty="0" err="1" smtClean="0">
                <a:solidFill>
                  <a:schemeClr val="accent5">
                    <a:lumMod val="75000"/>
                  </a:schemeClr>
                </a:solidFill>
              </a:rPr>
              <a:t>look</a:t>
            </a:r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5">
                    <a:lumMod val="75000"/>
                  </a:schemeClr>
                </a:solidFill>
              </a:rPr>
              <a:t>for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them</a:t>
            </a:r>
            <a:r>
              <a:rPr lang="cs-CZ" sz="2400" dirty="0">
                <a:solidFill>
                  <a:prstClr val="black"/>
                </a:solidFill>
              </a:rPr>
              <a:t>?</a:t>
            </a:r>
          </a:p>
          <a:p>
            <a:pPr marL="0" lvl="0" indent="0">
              <a:buNone/>
            </a:pPr>
            <a:r>
              <a:rPr lang="cs-CZ" sz="2400" dirty="0">
                <a:solidFill>
                  <a:prstClr val="black"/>
                </a:solidFill>
              </a:rPr>
              <a:t>3. </a:t>
            </a:r>
            <a:r>
              <a:rPr lang="cs-CZ" sz="2400" dirty="0" err="1">
                <a:solidFill>
                  <a:prstClr val="black"/>
                </a:solidFill>
              </a:rPr>
              <a:t>They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promised</a:t>
            </a:r>
            <a:r>
              <a:rPr lang="cs-CZ" sz="2400" dirty="0">
                <a:solidFill>
                  <a:prstClr val="black"/>
                </a:solidFill>
              </a:rPr>
              <a:t> to </a:t>
            </a:r>
            <a:r>
              <a:rPr lang="cs-CZ" sz="2400" b="1" dirty="0" err="1" smtClean="0">
                <a:solidFill>
                  <a:schemeClr val="accent5">
                    <a:lumMod val="75000"/>
                  </a:schemeClr>
                </a:solidFill>
              </a:rPr>
              <a:t>put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us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up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for</a:t>
            </a:r>
            <a:r>
              <a:rPr lang="cs-CZ" sz="2400" dirty="0">
                <a:solidFill>
                  <a:prstClr val="black"/>
                </a:solidFill>
              </a:rPr>
              <a:t> a </a:t>
            </a:r>
            <a:r>
              <a:rPr lang="cs-CZ" sz="2400" dirty="0" err="1">
                <a:solidFill>
                  <a:prstClr val="black"/>
                </a:solidFill>
              </a:rPr>
              <a:t>few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nights</a:t>
            </a:r>
            <a:r>
              <a:rPr lang="cs-CZ" sz="2400" dirty="0">
                <a:solidFill>
                  <a:prstClr val="black"/>
                </a:solidFill>
              </a:rPr>
              <a:t>.</a:t>
            </a:r>
          </a:p>
          <a:p>
            <a:pPr marL="0" lvl="0" indent="0">
              <a:buNone/>
            </a:pPr>
            <a:r>
              <a:rPr lang="cs-CZ" sz="2400" dirty="0">
                <a:solidFill>
                  <a:prstClr val="black"/>
                </a:solidFill>
              </a:rPr>
              <a:t>4. </a:t>
            </a:r>
            <a:r>
              <a:rPr lang="cs-CZ" sz="2400" dirty="0" err="1">
                <a:solidFill>
                  <a:prstClr val="black"/>
                </a:solidFill>
              </a:rPr>
              <a:t>We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have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run </a:t>
            </a:r>
            <a:r>
              <a:rPr lang="cs-CZ" sz="2400" b="1" dirty="0" err="1" smtClean="0">
                <a:solidFill>
                  <a:schemeClr val="accent5">
                    <a:lumMod val="75000"/>
                  </a:schemeClr>
                </a:solidFill>
              </a:rPr>
              <a:t>out</a:t>
            </a:r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5">
                    <a:lumMod val="75000"/>
                  </a:schemeClr>
                </a:solidFill>
              </a:rPr>
              <a:t>of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sugar</a:t>
            </a:r>
            <a:r>
              <a:rPr lang="cs-CZ" sz="2400" dirty="0">
                <a:solidFill>
                  <a:prstClr val="black"/>
                </a:solidFill>
              </a:rPr>
              <a:t>. </a:t>
            </a:r>
            <a:r>
              <a:rPr lang="cs-CZ" sz="2400" dirty="0" err="1">
                <a:solidFill>
                  <a:prstClr val="black"/>
                </a:solidFill>
              </a:rPr>
              <a:t>Will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you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buy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some</a:t>
            </a:r>
            <a:r>
              <a:rPr lang="cs-CZ" sz="2400" dirty="0">
                <a:solidFill>
                  <a:prstClr val="black"/>
                </a:solidFill>
              </a:rPr>
              <a:t>, </a:t>
            </a:r>
            <a:r>
              <a:rPr lang="cs-CZ" sz="2400" dirty="0" err="1">
                <a:solidFill>
                  <a:prstClr val="black"/>
                </a:solidFill>
              </a:rPr>
              <a:t>please</a:t>
            </a:r>
            <a:r>
              <a:rPr lang="cs-CZ" sz="2400" dirty="0">
                <a:solidFill>
                  <a:prstClr val="black"/>
                </a:solidFill>
              </a:rPr>
              <a:t>?</a:t>
            </a:r>
          </a:p>
          <a:p>
            <a:pPr marL="0" lvl="0" indent="0">
              <a:buNone/>
            </a:pPr>
            <a:r>
              <a:rPr lang="cs-CZ" sz="2400" dirty="0">
                <a:solidFill>
                  <a:prstClr val="black"/>
                </a:solidFill>
              </a:rPr>
              <a:t>5. </a:t>
            </a:r>
            <a:r>
              <a:rPr lang="cs-CZ" sz="2400" dirty="0" err="1">
                <a:solidFill>
                  <a:prstClr val="black"/>
                </a:solidFill>
              </a:rPr>
              <a:t>You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must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b="1" dirty="0" err="1" smtClean="0">
                <a:solidFill>
                  <a:schemeClr val="accent5">
                    <a:lumMod val="75000"/>
                  </a:schemeClr>
                </a:solidFill>
              </a:rPr>
              <a:t>put</a:t>
            </a:r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5">
                    <a:lumMod val="75000"/>
                  </a:schemeClr>
                </a:solidFill>
              </a:rPr>
              <a:t>out</a:t>
            </a:r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prstClr val="black"/>
                </a:solidFill>
              </a:rPr>
              <a:t>the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cigarette</a:t>
            </a:r>
            <a:r>
              <a:rPr lang="cs-CZ" sz="2400" dirty="0">
                <a:solidFill>
                  <a:prstClr val="black"/>
                </a:solidFill>
              </a:rPr>
              <a:t>. Smoking </a:t>
            </a:r>
            <a:r>
              <a:rPr lang="cs-CZ" sz="2400" dirty="0" err="1">
                <a:solidFill>
                  <a:prstClr val="black"/>
                </a:solidFill>
              </a:rPr>
              <a:t>is</a:t>
            </a:r>
            <a:r>
              <a:rPr lang="cs-CZ" sz="2400" dirty="0">
                <a:solidFill>
                  <a:prstClr val="black"/>
                </a:solidFill>
              </a:rPr>
              <a:t> not </a:t>
            </a:r>
            <a:r>
              <a:rPr lang="cs-CZ" sz="2400" dirty="0" err="1">
                <a:solidFill>
                  <a:prstClr val="black"/>
                </a:solidFill>
              </a:rPr>
              <a:t>allowed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here</a:t>
            </a:r>
            <a:r>
              <a:rPr lang="cs-CZ" sz="2400" dirty="0">
                <a:solidFill>
                  <a:prstClr val="black"/>
                </a:solidFill>
              </a:rPr>
              <a:t>.</a:t>
            </a:r>
          </a:p>
          <a:p>
            <a:pPr marL="0" lvl="0" indent="0">
              <a:buNone/>
            </a:pPr>
            <a:r>
              <a:rPr lang="cs-CZ" sz="2400" dirty="0">
                <a:solidFill>
                  <a:prstClr val="black"/>
                </a:solidFill>
              </a:rPr>
              <a:t>6. Most </a:t>
            </a:r>
            <a:r>
              <a:rPr lang="cs-CZ" sz="2400" dirty="0" err="1">
                <a:solidFill>
                  <a:prstClr val="black"/>
                </a:solidFill>
              </a:rPr>
              <a:t>children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b="1" dirty="0" err="1" smtClean="0">
                <a:solidFill>
                  <a:schemeClr val="accent5">
                    <a:lumMod val="75000"/>
                  </a:schemeClr>
                </a:solidFill>
              </a:rPr>
              <a:t>look</a:t>
            </a:r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 up to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their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parents</a:t>
            </a:r>
            <a:r>
              <a:rPr lang="cs-CZ" sz="2400" dirty="0">
                <a:solidFill>
                  <a:prstClr val="black"/>
                </a:solidFill>
              </a:rPr>
              <a:t>.</a:t>
            </a:r>
          </a:p>
          <a:p>
            <a:pPr marL="0" lvl="0" indent="0">
              <a:buNone/>
            </a:pPr>
            <a:r>
              <a:rPr lang="cs-CZ" sz="2400" dirty="0">
                <a:solidFill>
                  <a:prstClr val="black"/>
                </a:solidFill>
              </a:rPr>
              <a:t>7. </a:t>
            </a:r>
            <a:r>
              <a:rPr lang="cs-CZ" sz="2400" dirty="0" err="1">
                <a:solidFill>
                  <a:prstClr val="black"/>
                </a:solidFill>
              </a:rPr>
              <a:t>She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b="1" dirty="0" err="1" smtClean="0">
                <a:solidFill>
                  <a:schemeClr val="accent5">
                    <a:lumMod val="75000"/>
                  </a:schemeClr>
                </a:solidFill>
              </a:rPr>
              <a:t>broke</a:t>
            </a:r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5">
                    <a:lumMod val="75000"/>
                  </a:schemeClr>
                </a:solidFill>
              </a:rPr>
              <a:t>down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when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she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heard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the</a:t>
            </a:r>
            <a:r>
              <a:rPr lang="cs-CZ" sz="2400" dirty="0">
                <a:solidFill>
                  <a:prstClr val="black"/>
                </a:solidFill>
              </a:rPr>
              <a:t> terrible </a:t>
            </a:r>
            <a:r>
              <a:rPr lang="cs-CZ" sz="2400" dirty="0" err="1">
                <a:solidFill>
                  <a:prstClr val="black"/>
                </a:solidFill>
              </a:rPr>
              <a:t>news</a:t>
            </a:r>
            <a:r>
              <a:rPr lang="cs-CZ" sz="2400" dirty="0">
                <a:solidFill>
                  <a:prstClr val="black"/>
                </a:solidFill>
              </a:rPr>
              <a:t>.</a:t>
            </a:r>
          </a:p>
          <a:p>
            <a:pPr marL="0" lvl="0" indent="0">
              <a:buNone/>
            </a:pPr>
            <a:r>
              <a:rPr lang="cs-CZ" sz="2400" dirty="0">
                <a:solidFill>
                  <a:prstClr val="black"/>
                </a:solidFill>
              </a:rPr>
              <a:t>8. </a:t>
            </a:r>
            <a:r>
              <a:rPr lang="cs-CZ" sz="2400" dirty="0" err="1">
                <a:solidFill>
                  <a:prstClr val="black"/>
                </a:solidFill>
              </a:rPr>
              <a:t>You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know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you</a:t>
            </a:r>
            <a:r>
              <a:rPr lang="cs-CZ" sz="2400" dirty="0">
                <a:solidFill>
                  <a:prstClr val="black"/>
                </a:solidFill>
              </a:rPr>
              <a:t> are </a:t>
            </a:r>
            <a:r>
              <a:rPr lang="cs-CZ" sz="2400" dirty="0" err="1">
                <a:solidFill>
                  <a:prstClr val="black"/>
                </a:solidFill>
              </a:rPr>
              <a:t>wrong</a:t>
            </a:r>
            <a:r>
              <a:rPr lang="cs-CZ" sz="2400" dirty="0">
                <a:solidFill>
                  <a:prstClr val="black"/>
                </a:solidFill>
              </a:rPr>
              <a:t>, </a:t>
            </a:r>
            <a:r>
              <a:rPr lang="cs-CZ" sz="2400" dirty="0" err="1">
                <a:solidFill>
                  <a:prstClr val="black"/>
                </a:solidFill>
              </a:rPr>
              <a:t>you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should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b="1" dirty="0" err="1" smtClean="0">
                <a:solidFill>
                  <a:schemeClr val="accent5">
                    <a:lumMod val="75000"/>
                  </a:schemeClr>
                </a:solidFill>
              </a:rPr>
              <a:t>give</a:t>
            </a:r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 in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>
                <a:solidFill>
                  <a:prstClr val="black"/>
                </a:solidFill>
              </a:rPr>
              <a:t>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2317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3. </a:t>
            </a:r>
            <a:r>
              <a:rPr lang="cs-CZ" sz="2400" b="1" dirty="0" err="1" smtClean="0">
                <a:solidFill>
                  <a:schemeClr val="accent2">
                    <a:lumMod val="75000"/>
                  </a:schemeClr>
                </a:solidFill>
              </a:rPr>
              <a:t>Circle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75000"/>
                  </a:schemeClr>
                </a:solidFill>
              </a:rPr>
              <a:t>the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75000"/>
                  </a:schemeClr>
                </a:solidFill>
              </a:rPr>
              <a:t>correct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75000"/>
                  </a:schemeClr>
                </a:solidFill>
              </a:rPr>
              <a:t>option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, use a </a:t>
            </a:r>
            <a:r>
              <a:rPr lang="cs-CZ" sz="2400" b="1" dirty="0" err="1" smtClean="0">
                <a:solidFill>
                  <a:schemeClr val="accent2">
                    <a:lumMod val="75000"/>
                  </a:schemeClr>
                </a:solidFill>
              </a:rPr>
              <a:t>dictionary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75000"/>
                  </a:schemeClr>
                </a:solidFill>
              </a:rPr>
              <a:t>if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75000"/>
                  </a:schemeClr>
                </a:solidFill>
              </a:rPr>
              <a:t>needed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: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290829"/>
            <a:ext cx="8229600" cy="49464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1.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fairy</a:t>
            </a:r>
            <a:r>
              <a:rPr lang="cs-CZ" sz="2400" dirty="0" smtClean="0"/>
              <a:t> </a:t>
            </a:r>
            <a:r>
              <a:rPr lang="cs-CZ" sz="2400" dirty="0" err="1" smtClean="0"/>
              <a:t>tale</a:t>
            </a:r>
            <a:r>
              <a:rPr lang="cs-CZ" sz="2400" dirty="0" smtClean="0"/>
              <a:t> </a:t>
            </a:r>
            <a:r>
              <a:rPr lang="cs-CZ" sz="2400" dirty="0" err="1" smtClean="0"/>
              <a:t>brings</a:t>
            </a:r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chemeClr val="accent5">
                    <a:lumMod val="75000"/>
                  </a:schemeClr>
                </a:solidFill>
              </a:rPr>
              <a:t>out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 / </a:t>
            </a:r>
            <a:r>
              <a:rPr lang="cs-CZ" sz="2400" dirty="0" err="1" smtClean="0">
                <a:solidFill>
                  <a:schemeClr val="accent5">
                    <a:lumMod val="75000"/>
                  </a:schemeClr>
                </a:solidFill>
              </a:rPr>
              <a:t>back</a:t>
            </a:r>
            <a:r>
              <a:rPr lang="cs-CZ" sz="240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/ </a:t>
            </a:r>
            <a:r>
              <a:rPr lang="cs-CZ" sz="2400" dirty="0" err="1" smtClean="0">
                <a:solidFill>
                  <a:schemeClr val="accent5">
                    <a:lumMod val="75000"/>
                  </a:schemeClr>
                </a:solidFill>
              </a:rPr>
              <a:t>down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chilhood</a:t>
            </a:r>
            <a:r>
              <a:rPr lang="cs-CZ" sz="2400" dirty="0" smtClean="0"/>
              <a:t> </a:t>
            </a:r>
            <a:r>
              <a:rPr lang="cs-CZ" sz="2400" dirty="0" err="1" smtClean="0"/>
              <a:t>memories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r>
              <a:rPr lang="cs-CZ" sz="2400" dirty="0" smtClean="0"/>
              <a:t>   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fairy</a:t>
            </a:r>
            <a:r>
              <a:rPr lang="cs-CZ" sz="2400" dirty="0" smtClean="0"/>
              <a:t> </a:t>
            </a:r>
            <a:r>
              <a:rPr lang="cs-CZ" sz="2400" dirty="0" err="1" smtClean="0"/>
              <a:t>tale</a:t>
            </a:r>
            <a:r>
              <a:rPr lang="cs-CZ" sz="2400" dirty="0" smtClean="0"/>
              <a:t> </a:t>
            </a:r>
            <a:r>
              <a:rPr lang="cs-CZ" sz="2400" dirty="0" err="1" smtClean="0"/>
              <a:t>brings</a:t>
            </a:r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chemeClr val="accent5">
                    <a:lumMod val="75000"/>
                  </a:schemeClr>
                </a:solidFill>
              </a:rPr>
              <a:t>out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 / </a:t>
            </a:r>
            <a:r>
              <a:rPr lang="cs-CZ" sz="2400" b="1" i="1" u="sng" dirty="0" err="1" smtClean="0">
                <a:solidFill>
                  <a:schemeClr val="accent5">
                    <a:lumMod val="75000"/>
                  </a:schemeClr>
                </a:solidFill>
              </a:rPr>
              <a:t>back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 / </a:t>
            </a:r>
            <a:r>
              <a:rPr lang="cs-CZ" sz="2400" dirty="0" err="1" smtClean="0">
                <a:solidFill>
                  <a:schemeClr val="accent5">
                    <a:lumMod val="75000"/>
                  </a:schemeClr>
                </a:solidFill>
              </a:rPr>
              <a:t>down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/>
              <a:t>chilhood</a:t>
            </a:r>
            <a:r>
              <a:rPr lang="cs-CZ" sz="2400" dirty="0"/>
              <a:t> </a:t>
            </a:r>
            <a:r>
              <a:rPr lang="cs-CZ" sz="2400" dirty="0" err="1" smtClean="0"/>
              <a:t>memories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r>
              <a:rPr lang="cs-CZ" sz="2400" dirty="0" smtClean="0"/>
              <a:t>2. James </a:t>
            </a:r>
            <a:r>
              <a:rPr lang="cs-CZ" sz="2400" dirty="0" err="1" smtClean="0"/>
              <a:t>turned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up / </a:t>
            </a:r>
            <a:r>
              <a:rPr lang="cs-CZ" sz="2400" dirty="0" err="1" smtClean="0">
                <a:solidFill>
                  <a:schemeClr val="accent5">
                    <a:lumMod val="75000"/>
                  </a:schemeClr>
                </a:solidFill>
              </a:rPr>
              <a:t>down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 / </a:t>
            </a:r>
            <a:r>
              <a:rPr lang="cs-CZ" sz="2400" dirty="0" err="1" smtClean="0">
                <a:solidFill>
                  <a:schemeClr val="accent5">
                    <a:lumMod val="75000"/>
                  </a:schemeClr>
                </a:solidFill>
              </a:rPr>
              <a:t>off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2400" dirty="0" err="1" smtClean="0"/>
              <a:t>at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very last moment.</a:t>
            </a:r>
          </a:p>
          <a:p>
            <a:pPr marL="0" indent="0">
              <a:buNone/>
            </a:pPr>
            <a:r>
              <a:rPr lang="cs-CZ" sz="2400" dirty="0" smtClean="0"/>
              <a:t>    </a:t>
            </a:r>
            <a:r>
              <a:rPr lang="cs-CZ" sz="2400" dirty="0"/>
              <a:t>James </a:t>
            </a:r>
            <a:r>
              <a:rPr lang="cs-CZ" sz="2400" dirty="0" err="1"/>
              <a:t>turned</a:t>
            </a:r>
            <a:r>
              <a:rPr lang="cs-CZ" sz="2400" dirty="0"/>
              <a:t> </a:t>
            </a:r>
            <a:r>
              <a:rPr lang="cs-CZ" sz="2400" b="1" i="1" u="sng" dirty="0">
                <a:solidFill>
                  <a:schemeClr val="accent5">
                    <a:lumMod val="75000"/>
                  </a:schemeClr>
                </a:solidFill>
              </a:rPr>
              <a:t>up</a:t>
            </a:r>
            <a:r>
              <a:rPr lang="cs-CZ" sz="2400" dirty="0">
                <a:solidFill>
                  <a:schemeClr val="accent5">
                    <a:lumMod val="75000"/>
                  </a:schemeClr>
                </a:solidFill>
              </a:rPr>
              <a:t> / </a:t>
            </a:r>
            <a:r>
              <a:rPr lang="cs-CZ" sz="2400" dirty="0" err="1">
                <a:solidFill>
                  <a:schemeClr val="accent5">
                    <a:lumMod val="75000"/>
                  </a:schemeClr>
                </a:solidFill>
              </a:rPr>
              <a:t>down</a:t>
            </a:r>
            <a:r>
              <a:rPr lang="cs-CZ" sz="2400" dirty="0">
                <a:solidFill>
                  <a:schemeClr val="accent5">
                    <a:lumMod val="75000"/>
                  </a:schemeClr>
                </a:solidFill>
              </a:rPr>
              <a:t> / </a:t>
            </a:r>
            <a:r>
              <a:rPr lang="cs-CZ" sz="2400" dirty="0" err="1">
                <a:solidFill>
                  <a:schemeClr val="accent5">
                    <a:lumMod val="75000"/>
                  </a:schemeClr>
                </a:solidFill>
              </a:rPr>
              <a:t>off</a:t>
            </a:r>
            <a:r>
              <a:rPr lang="cs-CZ" sz="240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2400" dirty="0" err="1"/>
              <a:t>at</a:t>
            </a:r>
            <a:r>
              <a:rPr lang="cs-CZ" sz="2400" dirty="0"/>
              <a:t> </a:t>
            </a:r>
            <a:r>
              <a:rPr lang="cs-CZ" sz="2400" dirty="0" err="1"/>
              <a:t>the</a:t>
            </a:r>
            <a:r>
              <a:rPr lang="cs-CZ" sz="2400" dirty="0"/>
              <a:t> very last moment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r>
              <a:rPr lang="cs-CZ" sz="2400" dirty="0" smtClean="0"/>
              <a:t>3. I </a:t>
            </a:r>
            <a:r>
              <a:rPr lang="cs-CZ" sz="2400" dirty="0" err="1" smtClean="0"/>
              <a:t>decided</a:t>
            </a:r>
            <a:r>
              <a:rPr lang="cs-CZ" sz="2400" dirty="0" smtClean="0"/>
              <a:t> to </a:t>
            </a:r>
            <a:r>
              <a:rPr lang="cs-CZ" sz="2400" dirty="0" err="1" smtClean="0"/>
              <a:t>take</a:t>
            </a:r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chemeClr val="accent5">
                    <a:lumMod val="75000"/>
                  </a:schemeClr>
                </a:solidFill>
              </a:rPr>
              <a:t>away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 / up / </a:t>
            </a:r>
            <a:r>
              <a:rPr lang="cs-CZ" sz="2400" dirty="0" err="1" smtClean="0">
                <a:solidFill>
                  <a:schemeClr val="accent5">
                    <a:lumMod val="75000"/>
                  </a:schemeClr>
                </a:solidFill>
              </a:rPr>
              <a:t>out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2400" dirty="0" smtClean="0"/>
              <a:t>spinning as a hobby.</a:t>
            </a:r>
          </a:p>
          <a:p>
            <a:pPr marL="0" lvl="0" indent="0">
              <a:buNone/>
            </a:pPr>
            <a:r>
              <a:rPr lang="cs-CZ" sz="2400" dirty="0" smtClean="0">
                <a:solidFill>
                  <a:prstClr val="black"/>
                </a:solidFill>
              </a:rPr>
              <a:t>    I </a:t>
            </a:r>
            <a:r>
              <a:rPr lang="cs-CZ" sz="2400" dirty="0" err="1">
                <a:solidFill>
                  <a:prstClr val="black"/>
                </a:solidFill>
              </a:rPr>
              <a:t>decided</a:t>
            </a:r>
            <a:r>
              <a:rPr lang="cs-CZ" sz="2400" dirty="0">
                <a:solidFill>
                  <a:prstClr val="black"/>
                </a:solidFill>
              </a:rPr>
              <a:t> to </a:t>
            </a:r>
            <a:r>
              <a:rPr lang="cs-CZ" sz="2400" dirty="0" err="1">
                <a:solidFill>
                  <a:prstClr val="black"/>
                </a:solidFill>
              </a:rPr>
              <a:t>take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srgbClr val="4BACC6">
                    <a:lumMod val="75000"/>
                  </a:srgbClr>
                </a:solidFill>
              </a:rPr>
              <a:t>away</a:t>
            </a:r>
            <a:r>
              <a:rPr lang="cs-CZ" sz="2400" dirty="0">
                <a:solidFill>
                  <a:srgbClr val="4BACC6">
                    <a:lumMod val="75000"/>
                  </a:srgbClr>
                </a:solidFill>
              </a:rPr>
              <a:t> / </a:t>
            </a:r>
            <a:r>
              <a:rPr lang="cs-CZ" sz="2400" b="1" i="1" u="sng" dirty="0">
                <a:solidFill>
                  <a:srgbClr val="4BACC6">
                    <a:lumMod val="75000"/>
                  </a:srgbClr>
                </a:solidFill>
              </a:rPr>
              <a:t>up</a:t>
            </a:r>
            <a:r>
              <a:rPr lang="cs-CZ" sz="2400" dirty="0">
                <a:solidFill>
                  <a:srgbClr val="4BACC6">
                    <a:lumMod val="75000"/>
                  </a:srgbClr>
                </a:solidFill>
              </a:rPr>
              <a:t> / </a:t>
            </a:r>
            <a:r>
              <a:rPr lang="cs-CZ" sz="2400" dirty="0" err="1">
                <a:solidFill>
                  <a:srgbClr val="4BACC6">
                    <a:lumMod val="75000"/>
                  </a:srgbClr>
                </a:solidFill>
              </a:rPr>
              <a:t>out</a:t>
            </a:r>
            <a:r>
              <a:rPr lang="cs-CZ" sz="2400" dirty="0">
                <a:solidFill>
                  <a:srgbClr val="4BACC6">
                    <a:lumMod val="75000"/>
                  </a:srgbClr>
                </a:solidFill>
              </a:rPr>
              <a:t> </a:t>
            </a:r>
            <a:r>
              <a:rPr lang="cs-CZ" sz="2400" dirty="0">
                <a:solidFill>
                  <a:prstClr val="black"/>
                </a:solidFill>
              </a:rPr>
              <a:t>spinning as a hobby.</a:t>
            </a:r>
          </a:p>
          <a:p>
            <a:pPr marL="0" indent="0">
              <a:buNone/>
            </a:pPr>
            <a:r>
              <a:rPr lang="cs-CZ" sz="2400" dirty="0" smtClean="0"/>
              <a:t>4. </a:t>
            </a:r>
            <a:r>
              <a:rPr lang="cs-CZ" sz="2400" dirty="0" err="1" smtClean="0"/>
              <a:t>When</a:t>
            </a:r>
            <a:r>
              <a:rPr lang="cs-CZ" sz="2400" dirty="0" smtClean="0"/>
              <a:t> I </a:t>
            </a:r>
            <a:r>
              <a:rPr lang="cs-CZ" sz="2400" dirty="0" err="1" smtClean="0"/>
              <a:t>was</a:t>
            </a:r>
            <a:r>
              <a:rPr lang="cs-CZ" sz="2400" dirty="0" smtClean="0"/>
              <a:t> </a:t>
            </a:r>
            <a:r>
              <a:rPr lang="cs-CZ" sz="2400" dirty="0" err="1" smtClean="0"/>
              <a:t>moving</a:t>
            </a:r>
            <a:r>
              <a:rPr lang="cs-CZ" sz="2400" dirty="0" smtClean="0"/>
              <a:t> I </a:t>
            </a:r>
            <a:r>
              <a:rPr lang="cs-CZ" sz="2400" dirty="0" err="1" smtClean="0"/>
              <a:t>came</a:t>
            </a:r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chemeClr val="accent5">
                    <a:lumMod val="75000"/>
                  </a:schemeClr>
                </a:solidFill>
              </a:rPr>
              <a:t>for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 / </a:t>
            </a:r>
            <a:r>
              <a:rPr lang="cs-CZ" sz="2400" dirty="0" err="1" smtClean="0">
                <a:solidFill>
                  <a:schemeClr val="accent5">
                    <a:lumMod val="75000"/>
                  </a:schemeClr>
                </a:solidFill>
              </a:rPr>
              <a:t>with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 / </a:t>
            </a:r>
            <a:r>
              <a:rPr lang="cs-CZ" sz="2400" dirty="0" err="1" smtClean="0">
                <a:solidFill>
                  <a:schemeClr val="accent5">
                    <a:lumMod val="75000"/>
                  </a:schemeClr>
                </a:solidFill>
              </a:rPr>
              <a:t>across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2400" dirty="0" err="1" smtClean="0"/>
              <a:t>some</a:t>
            </a:r>
            <a:r>
              <a:rPr lang="cs-CZ" sz="2400" dirty="0" smtClean="0"/>
              <a:t> </a:t>
            </a:r>
            <a:r>
              <a:rPr lang="cs-CZ" sz="2400" dirty="0" err="1" smtClean="0"/>
              <a:t>old</a:t>
            </a:r>
            <a:r>
              <a:rPr lang="cs-CZ" sz="2400" dirty="0" smtClean="0"/>
              <a:t> </a:t>
            </a:r>
            <a:r>
              <a:rPr lang="cs-CZ" sz="2400" dirty="0" err="1" smtClean="0"/>
              <a:t>books</a:t>
            </a:r>
            <a:r>
              <a:rPr lang="cs-CZ" sz="2400" dirty="0" smtClean="0"/>
              <a:t>.</a:t>
            </a:r>
          </a:p>
          <a:p>
            <a:pPr marL="0" lvl="0" indent="0">
              <a:buNone/>
            </a:pPr>
            <a:r>
              <a:rPr lang="cs-CZ" sz="2400" dirty="0" smtClean="0">
                <a:solidFill>
                  <a:prstClr val="black"/>
                </a:solidFill>
              </a:rPr>
              <a:t>    </a:t>
            </a:r>
            <a:r>
              <a:rPr lang="cs-CZ" sz="2400" dirty="0" err="1" smtClean="0">
                <a:solidFill>
                  <a:prstClr val="black"/>
                </a:solidFill>
              </a:rPr>
              <a:t>When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>
                <a:solidFill>
                  <a:prstClr val="black"/>
                </a:solidFill>
              </a:rPr>
              <a:t>I </a:t>
            </a:r>
            <a:r>
              <a:rPr lang="cs-CZ" sz="2400" dirty="0" err="1">
                <a:solidFill>
                  <a:prstClr val="black"/>
                </a:solidFill>
              </a:rPr>
              <a:t>was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moving</a:t>
            </a:r>
            <a:r>
              <a:rPr lang="cs-CZ" sz="2400" dirty="0">
                <a:solidFill>
                  <a:prstClr val="black"/>
                </a:solidFill>
              </a:rPr>
              <a:t> I </a:t>
            </a:r>
            <a:r>
              <a:rPr lang="cs-CZ" sz="2400" dirty="0" err="1">
                <a:solidFill>
                  <a:prstClr val="black"/>
                </a:solidFill>
              </a:rPr>
              <a:t>came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srgbClr val="4BACC6">
                    <a:lumMod val="75000"/>
                  </a:srgbClr>
                </a:solidFill>
              </a:rPr>
              <a:t>for</a:t>
            </a:r>
            <a:r>
              <a:rPr lang="cs-CZ" sz="2400" dirty="0">
                <a:solidFill>
                  <a:srgbClr val="4BACC6">
                    <a:lumMod val="75000"/>
                  </a:srgbClr>
                </a:solidFill>
              </a:rPr>
              <a:t> / </a:t>
            </a:r>
            <a:r>
              <a:rPr lang="cs-CZ" sz="2400" dirty="0" err="1">
                <a:solidFill>
                  <a:srgbClr val="4BACC6">
                    <a:lumMod val="75000"/>
                  </a:srgbClr>
                </a:solidFill>
              </a:rPr>
              <a:t>with</a:t>
            </a:r>
            <a:r>
              <a:rPr lang="cs-CZ" sz="2400" dirty="0">
                <a:solidFill>
                  <a:srgbClr val="4BACC6">
                    <a:lumMod val="75000"/>
                  </a:srgbClr>
                </a:solidFill>
              </a:rPr>
              <a:t> / </a:t>
            </a:r>
            <a:r>
              <a:rPr lang="cs-CZ" sz="2400" b="1" i="1" u="sng" dirty="0" err="1">
                <a:solidFill>
                  <a:srgbClr val="4BACC6">
                    <a:lumMod val="75000"/>
                  </a:srgbClr>
                </a:solidFill>
              </a:rPr>
              <a:t>across</a:t>
            </a:r>
            <a:r>
              <a:rPr lang="cs-CZ" sz="2400" dirty="0">
                <a:solidFill>
                  <a:srgbClr val="4BACC6">
                    <a:lumMod val="75000"/>
                  </a:srgbClr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some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old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books</a:t>
            </a:r>
            <a:r>
              <a:rPr lang="cs-CZ" sz="2400" dirty="0" smtClean="0">
                <a:solidFill>
                  <a:prstClr val="black"/>
                </a:solidFill>
              </a:rPr>
              <a:t>.</a:t>
            </a:r>
          </a:p>
          <a:p>
            <a:pPr marL="0" lvl="0" indent="0">
              <a:buNone/>
            </a:pPr>
            <a:r>
              <a:rPr lang="cs-CZ" sz="2400" dirty="0" smtClean="0">
                <a:solidFill>
                  <a:prstClr val="black"/>
                </a:solidFill>
              </a:rPr>
              <a:t>5. My </a:t>
            </a:r>
            <a:r>
              <a:rPr lang="cs-CZ" sz="2400" dirty="0" err="1" smtClean="0">
                <a:solidFill>
                  <a:prstClr val="black"/>
                </a:solidFill>
              </a:rPr>
              <a:t>sister</a:t>
            </a:r>
            <a:r>
              <a:rPr lang="cs-CZ" sz="2400" dirty="0" smtClean="0">
                <a:solidFill>
                  <a:prstClr val="black"/>
                </a:solidFill>
              </a:rPr>
              <a:t> has </a:t>
            </a:r>
            <a:r>
              <a:rPr lang="cs-CZ" sz="2400" dirty="0" err="1" smtClean="0">
                <a:solidFill>
                  <a:prstClr val="black"/>
                </a:solidFill>
              </a:rPr>
              <a:t>broken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 smtClean="0">
                <a:solidFill>
                  <a:schemeClr val="accent5">
                    <a:lumMod val="75000"/>
                  </a:schemeClr>
                </a:solidFill>
              </a:rPr>
              <a:t>down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 / </a:t>
            </a:r>
            <a:r>
              <a:rPr lang="cs-CZ" sz="2400" dirty="0" err="1" smtClean="0">
                <a:solidFill>
                  <a:schemeClr val="accent5">
                    <a:lumMod val="75000"/>
                  </a:schemeClr>
                </a:solidFill>
              </a:rPr>
              <a:t>out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 / </a:t>
            </a:r>
            <a:r>
              <a:rPr lang="cs-CZ" sz="2400" dirty="0" err="1" smtClean="0">
                <a:solidFill>
                  <a:schemeClr val="accent5">
                    <a:lumMod val="75000"/>
                  </a:schemeClr>
                </a:solidFill>
              </a:rPr>
              <a:t>off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2400" dirty="0" smtClean="0"/>
              <a:t>her </a:t>
            </a:r>
            <a:r>
              <a:rPr lang="cs-CZ" sz="2400" dirty="0" err="1" smtClean="0"/>
              <a:t>planned</a:t>
            </a:r>
            <a:r>
              <a:rPr lang="cs-CZ" sz="2400" dirty="0" smtClean="0"/>
              <a:t> </a:t>
            </a:r>
            <a:r>
              <a:rPr lang="cs-CZ" sz="2400" dirty="0" err="1" smtClean="0"/>
              <a:t>wedding</a:t>
            </a:r>
            <a:r>
              <a:rPr lang="cs-CZ" sz="2400" dirty="0" smtClean="0"/>
              <a:t>.</a:t>
            </a:r>
          </a:p>
          <a:p>
            <a:pPr marL="0" lvl="0" indent="0">
              <a:buNone/>
            </a:pPr>
            <a:r>
              <a:rPr lang="cs-CZ" sz="2400" dirty="0" smtClean="0">
                <a:solidFill>
                  <a:prstClr val="black"/>
                </a:solidFill>
              </a:rPr>
              <a:t>    My </a:t>
            </a:r>
            <a:r>
              <a:rPr lang="cs-CZ" sz="2400" dirty="0" err="1">
                <a:solidFill>
                  <a:prstClr val="black"/>
                </a:solidFill>
              </a:rPr>
              <a:t>sister</a:t>
            </a:r>
            <a:r>
              <a:rPr lang="cs-CZ" sz="2400" dirty="0">
                <a:solidFill>
                  <a:prstClr val="black"/>
                </a:solidFill>
              </a:rPr>
              <a:t> has </a:t>
            </a:r>
            <a:r>
              <a:rPr lang="cs-CZ" sz="2400" dirty="0" err="1">
                <a:solidFill>
                  <a:prstClr val="black"/>
                </a:solidFill>
              </a:rPr>
              <a:t>broken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srgbClr val="4BACC6">
                    <a:lumMod val="75000"/>
                  </a:srgbClr>
                </a:solidFill>
              </a:rPr>
              <a:t>down</a:t>
            </a:r>
            <a:r>
              <a:rPr lang="cs-CZ" sz="2400" dirty="0">
                <a:solidFill>
                  <a:srgbClr val="4BACC6">
                    <a:lumMod val="75000"/>
                  </a:srgbClr>
                </a:solidFill>
              </a:rPr>
              <a:t> / </a:t>
            </a:r>
            <a:r>
              <a:rPr lang="cs-CZ" sz="2400" dirty="0" err="1">
                <a:solidFill>
                  <a:srgbClr val="4BACC6">
                    <a:lumMod val="75000"/>
                  </a:srgbClr>
                </a:solidFill>
              </a:rPr>
              <a:t>out</a:t>
            </a:r>
            <a:r>
              <a:rPr lang="cs-CZ" sz="2400" dirty="0">
                <a:solidFill>
                  <a:srgbClr val="4BACC6">
                    <a:lumMod val="75000"/>
                  </a:srgbClr>
                </a:solidFill>
              </a:rPr>
              <a:t> / </a:t>
            </a:r>
            <a:r>
              <a:rPr lang="cs-CZ" sz="2400" b="1" i="1" u="sng" dirty="0" err="1">
                <a:solidFill>
                  <a:srgbClr val="4BACC6">
                    <a:lumMod val="75000"/>
                  </a:srgbClr>
                </a:solidFill>
              </a:rPr>
              <a:t>off</a:t>
            </a:r>
            <a:r>
              <a:rPr lang="cs-CZ" sz="2400" b="1" i="1" u="sng" dirty="0">
                <a:solidFill>
                  <a:srgbClr val="4BACC6">
                    <a:lumMod val="75000"/>
                  </a:srgbClr>
                </a:solidFill>
              </a:rPr>
              <a:t> </a:t>
            </a:r>
            <a:r>
              <a:rPr lang="cs-CZ" sz="2400" dirty="0">
                <a:solidFill>
                  <a:prstClr val="black"/>
                </a:solidFill>
              </a:rPr>
              <a:t>her </a:t>
            </a:r>
            <a:r>
              <a:rPr lang="cs-CZ" sz="2400" dirty="0" err="1">
                <a:solidFill>
                  <a:prstClr val="black"/>
                </a:solidFill>
              </a:rPr>
              <a:t>planned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wedding</a:t>
            </a:r>
            <a:r>
              <a:rPr lang="cs-CZ" sz="2400" dirty="0">
                <a:solidFill>
                  <a:prstClr val="black"/>
                </a:solidFill>
              </a:rPr>
              <a:t>.</a:t>
            </a:r>
          </a:p>
          <a:p>
            <a:pPr marL="0" lvl="0" indent="0">
              <a:buNone/>
            </a:pPr>
            <a:endParaRPr lang="cs-CZ" sz="24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4" name="Ovál 3"/>
          <p:cNvSpPr/>
          <p:nvPr/>
        </p:nvSpPr>
        <p:spPr>
          <a:xfrm>
            <a:off x="827584" y="620688"/>
            <a:ext cx="770384" cy="648072"/>
          </a:xfrm>
          <a:prstGeom prst="ellipse">
            <a:avLst/>
          </a:prstGeom>
          <a:solidFill>
            <a:schemeClr val="accent1">
              <a:alpha val="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8831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2646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6. He </a:t>
            </a:r>
            <a:r>
              <a:rPr lang="cs-CZ" sz="2400" dirty="0" err="1" smtClean="0"/>
              <a:t>takes</a:t>
            </a:r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chemeClr val="accent5">
                    <a:lumMod val="75000"/>
                  </a:schemeClr>
                </a:solidFill>
              </a:rPr>
              <a:t>after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 / </a:t>
            </a:r>
            <a:r>
              <a:rPr lang="cs-CZ" sz="2400" dirty="0" err="1" smtClean="0">
                <a:solidFill>
                  <a:schemeClr val="accent5">
                    <a:lumMod val="75000"/>
                  </a:schemeClr>
                </a:solidFill>
              </a:rPr>
              <a:t>with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 / up </a:t>
            </a:r>
            <a:r>
              <a:rPr lang="cs-CZ" sz="2400" dirty="0" smtClean="0"/>
              <a:t>his </a:t>
            </a:r>
            <a:r>
              <a:rPr lang="cs-CZ" sz="2400" dirty="0" err="1" smtClean="0"/>
              <a:t>father</a:t>
            </a:r>
            <a:r>
              <a:rPr lang="cs-CZ" sz="2400" dirty="0" smtClean="0"/>
              <a:t> in his face.</a:t>
            </a:r>
          </a:p>
          <a:p>
            <a:pPr marL="0" lvl="0" indent="0">
              <a:buNone/>
            </a:pP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smtClean="0">
                <a:solidFill>
                  <a:prstClr val="black"/>
                </a:solidFill>
              </a:rPr>
              <a:t>   He </a:t>
            </a:r>
            <a:r>
              <a:rPr lang="cs-CZ" sz="2400" dirty="0" err="1">
                <a:solidFill>
                  <a:prstClr val="black"/>
                </a:solidFill>
              </a:rPr>
              <a:t>takes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b="1" i="1" u="sng" dirty="0" err="1">
                <a:solidFill>
                  <a:srgbClr val="4BACC6">
                    <a:lumMod val="75000"/>
                  </a:srgbClr>
                </a:solidFill>
              </a:rPr>
              <a:t>after</a:t>
            </a:r>
            <a:r>
              <a:rPr lang="cs-CZ" sz="2400" dirty="0">
                <a:solidFill>
                  <a:srgbClr val="4BACC6">
                    <a:lumMod val="75000"/>
                  </a:srgbClr>
                </a:solidFill>
              </a:rPr>
              <a:t> / </a:t>
            </a:r>
            <a:r>
              <a:rPr lang="cs-CZ" sz="2400" dirty="0" err="1">
                <a:solidFill>
                  <a:srgbClr val="4BACC6">
                    <a:lumMod val="75000"/>
                  </a:srgbClr>
                </a:solidFill>
              </a:rPr>
              <a:t>with</a:t>
            </a:r>
            <a:r>
              <a:rPr lang="cs-CZ" sz="2400" dirty="0">
                <a:solidFill>
                  <a:srgbClr val="4BACC6">
                    <a:lumMod val="75000"/>
                  </a:srgbClr>
                </a:solidFill>
              </a:rPr>
              <a:t> / up </a:t>
            </a:r>
            <a:r>
              <a:rPr lang="cs-CZ" sz="2400" dirty="0">
                <a:solidFill>
                  <a:prstClr val="black"/>
                </a:solidFill>
              </a:rPr>
              <a:t>his </a:t>
            </a:r>
            <a:r>
              <a:rPr lang="cs-CZ" sz="2400" dirty="0" err="1">
                <a:solidFill>
                  <a:prstClr val="black"/>
                </a:solidFill>
              </a:rPr>
              <a:t>father</a:t>
            </a:r>
            <a:r>
              <a:rPr lang="cs-CZ" sz="2400" dirty="0">
                <a:solidFill>
                  <a:prstClr val="black"/>
                </a:solidFill>
              </a:rPr>
              <a:t> in his face</a:t>
            </a:r>
            <a:r>
              <a:rPr lang="cs-CZ" sz="2400" dirty="0" smtClean="0">
                <a:solidFill>
                  <a:prstClr val="black"/>
                </a:solidFill>
              </a:rPr>
              <a:t>.</a:t>
            </a:r>
          </a:p>
          <a:p>
            <a:pPr marL="0" lvl="0" indent="0">
              <a:buNone/>
            </a:pPr>
            <a:r>
              <a:rPr lang="cs-CZ" sz="2400" dirty="0" smtClean="0">
                <a:solidFill>
                  <a:prstClr val="black"/>
                </a:solidFill>
              </a:rPr>
              <a:t>7. </a:t>
            </a:r>
            <a:r>
              <a:rPr lang="cs-CZ" sz="2400" dirty="0" err="1" smtClean="0">
                <a:solidFill>
                  <a:prstClr val="black"/>
                </a:solidFill>
              </a:rPr>
              <a:t>She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 smtClean="0">
                <a:solidFill>
                  <a:prstClr val="black"/>
                </a:solidFill>
              </a:rPr>
              <a:t>still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 smtClean="0">
                <a:solidFill>
                  <a:prstClr val="black"/>
                </a:solidFill>
              </a:rPr>
              <a:t>can´t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 smtClean="0">
                <a:solidFill>
                  <a:prstClr val="black"/>
                </a:solidFill>
              </a:rPr>
              <a:t>get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 smtClean="0">
                <a:solidFill>
                  <a:schemeClr val="accent5">
                    <a:lumMod val="75000"/>
                  </a:schemeClr>
                </a:solidFill>
              </a:rPr>
              <a:t>from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 / </a:t>
            </a:r>
            <a:r>
              <a:rPr lang="cs-CZ" sz="2400" dirty="0" err="1" smtClean="0">
                <a:solidFill>
                  <a:schemeClr val="accent5">
                    <a:lumMod val="75000"/>
                  </a:schemeClr>
                </a:solidFill>
              </a:rPr>
              <a:t>away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 / </a:t>
            </a:r>
            <a:r>
              <a:rPr lang="cs-CZ" sz="2400" dirty="0" err="1" smtClean="0">
                <a:solidFill>
                  <a:schemeClr val="accent5">
                    <a:lumMod val="75000"/>
                  </a:schemeClr>
                </a:solidFill>
              </a:rPr>
              <a:t>over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injury</a:t>
            </a:r>
            <a:r>
              <a:rPr lang="cs-CZ" sz="2400" dirty="0" smtClean="0"/>
              <a:t>.</a:t>
            </a:r>
          </a:p>
          <a:p>
            <a:pPr marL="0" lvl="0" indent="0">
              <a:buNone/>
            </a:pPr>
            <a:r>
              <a:rPr lang="cs-CZ" sz="2400" dirty="0" smtClean="0">
                <a:solidFill>
                  <a:prstClr val="black"/>
                </a:solidFill>
              </a:rPr>
              <a:t>    </a:t>
            </a:r>
            <a:r>
              <a:rPr lang="cs-CZ" sz="2400" dirty="0" err="1" smtClean="0">
                <a:solidFill>
                  <a:prstClr val="black"/>
                </a:solidFill>
              </a:rPr>
              <a:t>She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still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can´t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get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srgbClr val="4BACC6">
                    <a:lumMod val="75000"/>
                  </a:srgbClr>
                </a:solidFill>
              </a:rPr>
              <a:t>from</a:t>
            </a:r>
            <a:r>
              <a:rPr lang="cs-CZ" sz="2400" dirty="0">
                <a:solidFill>
                  <a:srgbClr val="4BACC6">
                    <a:lumMod val="75000"/>
                  </a:srgbClr>
                </a:solidFill>
              </a:rPr>
              <a:t> / </a:t>
            </a:r>
            <a:r>
              <a:rPr lang="cs-CZ" sz="2400" dirty="0" err="1">
                <a:solidFill>
                  <a:srgbClr val="4BACC6">
                    <a:lumMod val="75000"/>
                  </a:srgbClr>
                </a:solidFill>
              </a:rPr>
              <a:t>away</a:t>
            </a:r>
            <a:r>
              <a:rPr lang="cs-CZ" sz="2400" dirty="0">
                <a:solidFill>
                  <a:srgbClr val="4BACC6">
                    <a:lumMod val="75000"/>
                  </a:srgbClr>
                </a:solidFill>
              </a:rPr>
              <a:t> / </a:t>
            </a:r>
            <a:r>
              <a:rPr lang="cs-CZ" sz="2400" b="1" i="1" u="sng" dirty="0" err="1">
                <a:solidFill>
                  <a:srgbClr val="4BACC6">
                    <a:lumMod val="75000"/>
                  </a:srgbClr>
                </a:solidFill>
              </a:rPr>
              <a:t>over</a:t>
            </a:r>
            <a:r>
              <a:rPr lang="cs-CZ" sz="2400" dirty="0">
                <a:solidFill>
                  <a:srgbClr val="4BACC6">
                    <a:lumMod val="75000"/>
                  </a:srgbClr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the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injury</a:t>
            </a:r>
            <a:r>
              <a:rPr lang="cs-CZ" sz="2400" dirty="0" smtClean="0">
                <a:solidFill>
                  <a:prstClr val="black"/>
                </a:solidFill>
              </a:rPr>
              <a:t>.</a:t>
            </a:r>
          </a:p>
          <a:p>
            <a:pPr marL="0" lvl="0" indent="0">
              <a:buNone/>
            </a:pPr>
            <a:r>
              <a:rPr lang="cs-CZ" sz="2400" dirty="0" smtClean="0">
                <a:solidFill>
                  <a:prstClr val="black"/>
                </a:solidFill>
              </a:rPr>
              <a:t>8. </a:t>
            </a:r>
            <a:r>
              <a:rPr lang="cs-CZ" sz="2400" dirty="0" err="1" smtClean="0">
                <a:solidFill>
                  <a:prstClr val="black"/>
                </a:solidFill>
              </a:rPr>
              <a:t>Could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 smtClean="0">
                <a:solidFill>
                  <a:prstClr val="black"/>
                </a:solidFill>
              </a:rPr>
              <a:t>you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 smtClean="0">
                <a:solidFill>
                  <a:prstClr val="black"/>
                </a:solidFill>
              </a:rPr>
              <a:t>please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 smtClean="0">
                <a:solidFill>
                  <a:prstClr val="black"/>
                </a:solidFill>
              </a:rPr>
              <a:t>put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 smtClean="0">
                <a:solidFill>
                  <a:prstClr val="black"/>
                </a:solidFill>
              </a:rPr>
              <a:t>me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to / </a:t>
            </a:r>
            <a:r>
              <a:rPr lang="cs-CZ" sz="2400" dirty="0" err="1" smtClean="0">
                <a:solidFill>
                  <a:schemeClr val="accent5">
                    <a:lumMod val="75000"/>
                  </a:schemeClr>
                </a:solidFill>
              </a:rPr>
              <a:t>through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 / </a:t>
            </a:r>
            <a:r>
              <a:rPr lang="cs-CZ" sz="2400" dirty="0" err="1" smtClean="0">
                <a:solidFill>
                  <a:schemeClr val="accent5">
                    <a:lumMod val="75000"/>
                  </a:schemeClr>
                </a:solidFill>
              </a:rPr>
              <a:t>with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2400" dirty="0" err="1" smtClean="0"/>
              <a:t>Mrs</a:t>
            </a:r>
            <a:r>
              <a:rPr lang="cs-CZ" sz="2400" dirty="0" smtClean="0"/>
              <a:t> Jones?</a:t>
            </a:r>
          </a:p>
          <a:p>
            <a:pPr marL="0" lvl="0" indent="0">
              <a:buNone/>
            </a:pPr>
            <a:r>
              <a:rPr lang="cs-CZ" sz="2400" dirty="0" smtClean="0">
                <a:solidFill>
                  <a:prstClr val="black"/>
                </a:solidFill>
              </a:rPr>
              <a:t>    </a:t>
            </a:r>
            <a:r>
              <a:rPr lang="cs-CZ" sz="2400" dirty="0" err="1" smtClean="0">
                <a:solidFill>
                  <a:prstClr val="black"/>
                </a:solidFill>
              </a:rPr>
              <a:t>Could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you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please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put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me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>
                <a:solidFill>
                  <a:srgbClr val="4BACC6">
                    <a:lumMod val="75000"/>
                  </a:srgbClr>
                </a:solidFill>
              </a:rPr>
              <a:t>to / </a:t>
            </a:r>
            <a:r>
              <a:rPr lang="cs-CZ" sz="2400" b="1" i="1" u="sng" dirty="0" err="1">
                <a:solidFill>
                  <a:srgbClr val="4BACC6">
                    <a:lumMod val="75000"/>
                  </a:srgbClr>
                </a:solidFill>
              </a:rPr>
              <a:t>through</a:t>
            </a:r>
            <a:r>
              <a:rPr lang="cs-CZ" sz="2400" dirty="0">
                <a:solidFill>
                  <a:srgbClr val="4BACC6">
                    <a:lumMod val="75000"/>
                  </a:srgbClr>
                </a:solidFill>
              </a:rPr>
              <a:t> / </a:t>
            </a:r>
            <a:r>
              <a:rPr lang="cs-CZ" sz="2400" dirty="0" err="1">
                <a:solidFill>
                  <a:srgbClr val="4BACC6">
                    <a:lumMod val="75000"/>
                  </a:srgbClr>
                </a:solidFill>
              </a:rPr>
              <a:t>with</a:t>
            </a:r>
            <a:r>
              <a:rPr lang="cs-CZ" sz="2400" dirty="0">
                <a:solidFill>
                  <a:srgbClr val="4BACC6">
                    <a:lumMod val="75000"/>
                  </a:srgbClr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Mrs</a:t>
            </a:r>
            <a:r>
              <a:rPr lang="cs-CZ" sz="2400" dirty="0">
                <a:solidFill>
                  <a:prstClr val="black"/>
                </a:solidFill>
              </a:rPr>
              <a:t> Jones</a:t>
            </a:r>
            <a:r>
              <a:rPr lang="cs-CZ" sz="2400" dirty="0" smtClean="0">
                <a:solidFill>
                  <a:prstClr val="black"/>
                </a:solidFill>
              </a:rPr>
              <a:t>?</a:t>
            </a:r>
          </a:p>
          <a:p>
            <a:pPr marL="0" lvl="0" indent="0">
              <a:buNone/>
            </a:pPr>
            <a:r>
              <a:rPr lang="cs-CZ" sz="2400" dirty="0" smtClean="0">
                <a:solidFill>
                  <a:prstClr val="black"/>
                </a:solidFill>
              </a:rPr>
              <a:t>9. I ran </a:t>
            </a:r>
            <a:r>
              <a:rPr lang="cs-CZ" sz="2400" dirty="0" err="1" smtClean="0">
                <a:solidFill>
                  <a:schemeClr val="accent5">
                    <a:lumMod val="75000"/>
                  </a:schemeClr>
                </a:solidFill>
              </a:rPr>
              <a:t>into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 / </a:t>
            </a:r>
            <a:r>
              <a:rPr lang="cs-CZ" sz="2400" dirty="0" err="1" smtClean="0">
                <a:solidFill>
                  <a:schemeClr val="accent5">
                    <a:lumMod val="75000"/>
                  </a:schemeClr>
                </a:solidFill>
              </a:rPr>
              <a:t>at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 / </a:t>
            </a:r>
            <a:r>
              <a:rPr lang="cs-CZ" sz="2400" dirty="0" err="1" smtClean="0">
                <a:solidFill>
                  <a:schemeClr val="accent5">
                    <a:lumMod val="75000"/>
                  </a:schemeClr>
                </a:solidFill>
              </a:rPr>
              <a:t>over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2400" dirty="0" err="1" smtClean="0"/>
              <a:t>an</a:t>
            </a:r>
            <a:r>
              <a:rPr lang="cs-CZ" sz="2400" dirty="0" smtClean="0"/>
              <a:t> </a:t>
            </a:r>
            <a:r>
              <a:rPr lang="cs-CZ" sz="2400" dirty="0" err="1" smtClean="0"/>
              <a:t>old</a:t>
            </a:r>
            <a:r>
              <a:rPr lang="cs-CZ" sz="2400" dirty="0" smtClean="0"/>
              <a:t> </a:t>
            </a:r>
            <a:r>
              <a:rPr lang="cs-CZ" sz="2400" dirty="0" err="1" smtClean="0"/>
              <a:t>friend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mine </a:t>
            </a:r>
            <a:r>
              <a:rPr lang="cs-CZ" sz="2400" dirty="0" err="1" smtClean="0"/>
              <a:t>yesterday</a:t>
            </a:r>
            <a:r>
              <a:rPr lang="cs-CZ" sz="2400" dirty="0" smtClean="0"/>
              <a:t>.</a:t>
            </a:r>
          </a:p>
          <a:p>
            <a:pPr marL="0" lvl="0" indent="0">
              <a:buNone/>
            </a:pPr>
            <a:r>
              <a:rPr lang="cs-CZ" sz="2400" dirty="0" smtClean="0">
                <a:solidFill>
                  <a:prstClr val="black"/>
                </a:solidFill>
              </a:rPr>
              <a:t>    I </a:t>
            </a:r>
            <a:r>
              <a:rPr lang="cs-CZ" sz="2400" dirty="0">
                <a:solidFill>
                  <a:prstClr val="black"/>
                </a:solidFill>
              </a:rPr>
              <a:t>ran </a:t>
            </a:r>
            <a:r>
              <a:rPr lang="cs-CZ" sz="2400" b="1" i="1" u="sng" dirty="0" err="1">
                <a:solidFill>
                  <a:srgbClr val="4BACC6">
                    <a:lumMod val="75000"/>
                  </a:srgbClr>
                </a:solidFill>
              </a:rPr>
              <a:t>into</a:t>
            </a:r>
            <a:r>
              <a:rPr lang="cs-CZ" sz="2400" dirty="0">
                <a:solidFill>
                  <a:srgbClr val="4BACC6">
                    <a:lumMod val="75000"/>
                  </a:srgbClr>
                </a:solidFill>
              </a:rPr>
              <a:t> / </a:t>
            </a:r>
            <a:r>
              <a:rPr lang="cs-CZ" sz="2400" dirty="0" err="1">
                <a:solidFill>
                  <a:srgbClr val="4BACC6">
                    <a:lumMod val="75000"/>
                  </a:srgbClr>
                </a:solidFill>
              </a:rPr>
              <a:t>at</a:t>
            </a:r>
            <a:r>
              <a:rPr lang="cs-CZ" sz="2400" dirty="0">
                <a:solidFill>
                  <a:srgbClr val="4BACC6">
                    <a:lumMod val="75000"/>
                  </a:srgbClr>
                </a:solidFill>
              </a:rPr>
              <a:t> / </a:t>
            </a:r>
            <a:r>
              <a:rPr lang="cs-CZ" sz="2400" dirty="0" err="1">
                <a:solidFill>
                  <a:srgbClr val="4BACC6">
                    <a:lumMod val="75000"/>
                  </a:srgbClr>
                </a:solidFill>
              </a:rPr>
              <a:t>over</a:t>
            </a:r>
            <a:r>
              <a:rPr lang="cs-CZ" sz="2400" dirty="0">
                <a:solidFill>
                  <a:srgbClr val="4BACC6">
                    <a:lumMod val="75000"/>
                  </a:srgbClr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an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old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friend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of</a:t>
            </a:r>
            <a:r>
              <a:rPr lang="cs-CZ" sz="2400" dirty="0">
                <a:solidFill>
                  <a:prstClr val="black"/>
                </a:solidFill>
              </a:rPr>
              <a:t> mine </a:t>
            </a:r>
            <a:r>
              <a:rPr lang="cs-CZ" sz="2400" dirty="0" err="1">
                <a:solidFill>
                  <a:prstClr val="black"/>
                </a:solidFill>
              </a:rPr>
              <a:t>yesterday</a:t>
            </a:r>
            <a:r>
              <a:rPr lang="cs-CZ" sz="2400" dirty="0" smtClean="0">
                <a:solidFill>
                  <a:prstClr val="black"/>
                </a:solidFill>
              </a:rPr>
              <a:t>.</a:t>
            </a:r>
          </a:p>
          <a:p>
            <a:pPr marL="0" lvl="0" indent="0">
              <a:buNone/>
            </a:pPr>
            <a:r>
              <a:rPr lang="cs-CZ" sz="2400" dirty="0" smtClean="0">
                <a:solidFill>
                  <a:prstClr val="black"/>
                </a:solidFill>
              </a:rPr>
              <a:t>10. </a:t>
            </a:r>
            <a:r>
              <a:rPr lang="cs-CZ" sz="2400" dirty="0" err="1" smtClean="0">
                <a:solidFill>
                  <a:prstClr val="black"/>
                </a:solidFill>
              </a:rPr>
              <a:t>I´d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 smtClean="0">
                <a:solidFill>
                  <a:prstClr val="black"/>
                </a:solidFill>
              </a:rPr>
              <a:t>like</a:t>
            </a:r>
            <a:r>
              <a:rPr lang="cs-CZ" sz="2400" dirty="0" smtClean="0">
                <a:solidFill>
                  <a:prstClr val="black"/>
                </a:solidFill>
              </a:rPr>
              <a:t> to </a:t>
            </a:r>
            <a:r>
              <a:rPr lang="cs-CZ" sz="2400" dirty="0" err="1" smtClean="0">
                <a:solidFill>
                  <a:prstClr val="black"/>
                </a:solidFill>
              </a:rPr>
              <a:t>meet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 smtClean="0">
                <a:solidFill>
                  <a:prstClr val="black"/>
                </a:solidFill>
              </a:rPr>
              <a:t>you</a:t>
            </a:r>
            <a:r>
              <a:rPr lang="cs-CZ" sz="2400" dirty="0" smtClean="0">
                <a:solidFill>
                  <a:prstClr val="black"/>
                </a:solidFill>
              </a:rPr>
              <a:t>! </a:t>
            </a:r>
            <a:r>
              <a:rPr lang="cs-CZ" sz="2400" dirty="0" err="1" smtClean="0">
                <a:solidFill>
                  <a:prstClr val="black"/>
                </a:solidFill>
              </a:rPr>
              <a:t>Will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 smtClean="0">
                <a:solidFill>
                  <a:prstClr val="black"/>
                </a:solidFill>
              </a:rPr>
              <a:t>you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 smtClean="0">
                <a:solidFill>
                  <a:prstClr val="black"/>
                </a:solidFill>
              </a:rPr>
              <a:t>come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 smtClean="0">
                <a:solidFill>
                  <a:schemeClr val="accent5">
                    <a:lumMod val="75000"/>
                  </a:schemeClr>
                </a:solidFill>
              </a:rPr>
              <a:t>down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 / </a:t>
            </a:r>
            <a:r>
              <a:rPr lang="cs-CZ" sz="2400" dirty="0" err="1" smtClean="0">
                <a:solidFill>
                  <a:schemeClr val="accent5">
                    <a:lumMod val="75000"/>
                  </a:schemeClr>
                </a:solidFill>
              </a:rPr>
              <a:t>round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 / </a:t>
            </a:r>
            <a:r>
              <a:rPr lang="cs-CZ" sz="2400" dirty="0" err="1" smtClean="0">
                <a:solidFill>
                  <a:schemeClr val="accent5">
                    <a:lumMod val="75000"/>
                  </a:schemeClr>
                </a:solidFill>
              </a:rPr>
              <a:t>into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2400" dirty="0" smtClean="0"/>
              <a:t>?</a:t>
            </a:r>
            <a:endParaRPr lang="cs-CZ" sz="2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smtClean="0">
                <a:solidFill>
                  <a:prstClr val="black"/>
                </a:solidFill>
              </a:rPr>
              <a:t>      </a:t>
            </a:r>
            <a:r>
              <a:rPr lang="cs-CZ" sz="2400" dirty="0" err="1" smtClean="0">
                <a:solidFill>
                  <a:prstClr val="black"/>
                </a:solidFill>
              </a:rPr>
              <a:t>I´d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like</a:t>
            </a:r>
            <a:r>
              <a:rPr lang="cs-CZ" sz="2400" dirty="0">
                <a:solidFill>
                  <a:prstClr val="black"/>
                </a:solidFill>
              </a:rPr>
              <a:t> to </a:t>
            </a:r>
            <a:r>
              <a:rPr lang="cs-CZ" sz="2400" dirty="0" err="1">
                <a:solidFill>
                  <a:prstClr val="black"/>
                </a:solidFill>
              </a:rPr>
              <a:t>meet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you</a:t>
            </a:r>
            <a:r>
              <a:rPr lang="cs-CZ" sz="2400" dirty="0">
                <a:solidFill>
                  <a:prstClr val="black"/>
                </a:solidFill>
              </a:rPr>
              <a:t>! </a:t>
            </a:r>
            <a:r>
              <a:rPr lang="cs-CZ" sz="2400" dirty="0" err="1">
                <a:solidFill>
                  <a:prstClr val="black"/>
                </a:solidFill>
              </a:rPr>
              <a:t>Will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you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come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srgbClr val="4BACC6">
                    <a:lumMod val="75000"/>
                  </a:srgbClr>
                </a:solidFill>
              </a:rPr>
              <a:t>down</a:t>
            </a:r>
            <a:r>
              <a:rPr lang="cs-CZ" sz="2400" dirty="0">
                <a:solidFill>
                  <a:srgbClr val="4BACC6">
                    <a:lumMod val="75000"/>
                  </a:srgbClr>
                </a:solidFill>
              </a:rPr>
              <a:t> / </a:t>
            </a:r>
            <a:r>
              <a:rPr lang="cs-CZ" sz="2400" b="1" i="1" u="sng" dirty="0" err="1">
                <a:solidFill>
                  <a:srgbClr val="4BACC6">
                    <a:lumMod val="75000"/>
                  </a:srgbClr>
                </a:solidFill>
              </a:rPr>
              <a:t>round</a:t>
            </a:r>
            <a:r>
              <a:rPr lang="cs-CZ" sz="2400" dirty="0">
                <a:solidFill>
                  <a:srgbClr val="4BACC6">
                    <a:lumMod val="75000"/>
                  </a:srgbClr>
                </a:solidFill>
              </a:rPr>
              <a:t> / </a:t>
            </a:r>
            <a:r>
              <a:rPr lang="cs-CZ" sz="2400" dirty="0" err="1">
                <a:solidFill>
                  <a:srgbClr val="4BACC6">
                    <a:lumMod val="75000"/>
                  </a:srgbClr>
                </a:solidFill>
              </a:rPr>
              <a:t>into</a:t>
            </a:r>
            <a:r>
              <a:rPr lang="cs-CZ" sz="2400" dirty="0">
                <a:solidFill>
                  <a:srgbClr val="4BACC6">
                    <a:lumMod val="75000"/>
                  </a:srgbClr>
                </a:solidFill>
              </a:rPr>
              <a:t> </a:t>
            </a:r>
            <a:r>
              <a:rPr lang="cs-CZ" sz="2400" dirty="0">
                <a:solidFill>
                  <a:prstClr val="black"/>
                </a:solidFill>
              </a:rPr>
              <a:t>?</a:t>
            </a:r>
          </a:p>
          <a:p>
            <a:pPr marL="0" lvl="0" indent="0">
              <a:buNone/>
            </a:pPr>
            <a:r>
              <a:rPr lang="cs-CZ" sz="2400" dirty="0" smtClean="0">
                <a:solidFill>
                  <a:prstClr val="black"/>
                </a:solidFill>
              </a:rPr>
              <a:t>11. </a:t>
            </a:r>
            <a:r>
              <a:rPr lang="cs-CZ" sz="2400" dirty="0" err="1" smtClean="0">
                <a:solidFill>
                  <a:prstClr val="black"/>
                </a:solidFill>
              </a:rPr>
              <a:t>The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 smtClean="0">
                <a:solidFill>
                  <a:prstClr val="black"/>
                </a:solidFill>
              </a:rPr>
              <a:t>Simpsons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 smtClean="0">
                <a:solidFill>
                  <a:prstClr val="black"/>
                </a:solidFill>
              </a:rPr>
              <a:t>bring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up / </a:t>
            </a:r>
            <a:r>
              <a:rPr lang="cs-CZ" sz="2400" dirty="0" err="1" smtClean="0">
                <a:solidFill>
                  <a:schemeClr val="accent5">
                    <a:lumMod val="75000"/>
                  </a:schemeClr>
                </a:solidFill>
              </a:rPr>
              <a:t>round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 / </a:t>
            </a:r>
            <a:r>
              <a:rPr lang="cs-CZ" sz="2400" dirty="0" err="1" smtClean="0">
                <a:solidFill>
                  <a:schemeClr val="accent5">
                    <a:lumMod val="75000"/>
                  </a:schemeClr>
                </a:solidFill>
              </a:rPr>
              <a:t>after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2400" dirty="0" smtClean="0"/>
              <a:t> </a:t>
            </a:r>
            <a:r>
              <a:rPr lang="cs-CZ" sz="2400" dirty="0" err="1" smtClean="0"/>
              <a:t>three</a:t>
            </a:r>
            <a:r>
              <a:rPr lang="cs-CZ" sz="2400" dirty="0" smtClean="0"/>
              <a:t> </a:t>
            </a:r>
            <a:r>
              <a:rPr lang="cs-CZ" sz="2400" dirty="0" err="1" smtClean="0"/>
              <a:t>children</a:t>
            </a:r>
            <a:r>
              <a:rPr lang="cs-CZ" sz="2400" dirty="0" smtClean="0"/>
              <a:t>.</a:t>
            </a:r>
          </a:p>
          <a:p>
            <a:pPr marL="0" lvl="0" indent="0">
              <a:buNone/>
            </a:pPr>
            <a:r>
              <a:rPr lang="cs-CZ" sz="2400" dirty="0" smtClean="0">
                <a:solidFill>
                  <a:prstClr val="black"/>
                </a:solidFill>
              </a:rPr>
              <a:t>       </a:t>
            </a:r>
            <a:r>
              <a:rPr lang="cs-CZ" sz="2400" dirty="0" err="1" smtClean="0">
                <a:solidFill>
                  <a:prstClr val="black"/>
                </a:solidFill>
              </a:rPr>
              <a:t>The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Simpsons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bring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b="1" i="1" u="sng" dirty="0">
                <a:solidFill>
                  <a:srgbClr val="4BACC6">
                    <a:lumMod val="75000"/>
                  </a:srgbClr>
                </a:solidFill>
              </a:rPr>
              <a:t>up</a:t>
            </a:r>
            <a:r>
              <a:rPr lang="cs-CZ" sz="2400" dirty="0">
                <a:solidFill>
                  <a:srgbClr val="4BACC6">
                    <a:lumMod val="75000"/>
                  </a:srgbClr>
                </a:solidFill>
              </a:rPr>
              <a:t> / </a:t>
            </a:r>
            <a:r>
              <a:rPr lang="cs-CZ" sz="2400" dirty="0" err="1">
                <a:solidFill>
                  <a:srgbClr val="4BACC6">
                    <a:lumMod val="75000"/>
                  </a:srgbClr>
                </a:solidFill>
              </a:rPr>
              <a:t>round</a:t>
            </a:r>
            <a:r>
              <a:rPr lang="cs-CZ" sz="2400" dirty="0">
                <a:solidFill>
                  <a:srgbClr val="4BACC6">
                    <a:lumMod val="75000"/>
                  </a:srgbClr>
                </a:solidFill>
              </a:rPr>
              <a:t> / </a:t>
            </a:r>
            <a:r>
              <a:rPr lang="cs-CZ" sz="2400" dirty="0" err="1">
                <a:solidFill>
                  <a:srgbClr val="4BACC6">
                    <a:lumMod val="75000"/>
                  </a:srgbClr>
                </a:solidFill>
              </a:rPr>
              <a:t>after</a:t>
            </a:r>
            <a:r>
              <a:rPr lang="cs-CZ" sz="2400" dirty="0">
                <a:solidFill>
                  <a:srgbClr val="4BACC6">
                    <a:lumMod val="75000"/>
                  </a:srgbClr>
                </a:solidFill>
              </a:rPr>
              <a:t> 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three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children</a:t>
            </a:r>
            <a:r>
              <a:rPr lang="cs-CZ" sz="2400" dirty="0" smtClean="0">
                <a:solidFill>
                  <a:prstClr val="black"/>
                </a:solidFill>
              </a:rPr>
              <a:t>.</a:t>
            </a:r>
          </a:p>
          <a:p>
            <a:pPr marL="0" lvl="0" indent="0">
              <a:buNone/>
            </a:pPr>
            <a:r>
              <a:rPr lang="cs-CZ" sz="2400" dirty="0" smtClean="0">
                <a:solidFill>
                  <a:prstClr val="black"/>
                </a:solidFill>
              </a:rPr>
              <a:t>12.The </a:t>
            </a:r>
            <a:r>
              <a:rPr lang="cs-CZ" sz="2400" dirty="0" err="1" smtClean="0">
                <a:solidFill>
                  <a:prstClr val="black"/>
                </a:solidFill>
              </a:rPr>
              <a:t>firefighters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 smtClean="0">
                <a:solidFill>
                  <a:prstClr val="black"/>
                </a:solidFill>
              </a:rPr>
              <a:t>weren´t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 smtClean="0">
                <a:solidFill>
                  <a:prstClr val="black"/>
                </a:solidFill>
              </a:rPr>
              <a:t>able</a:t>
            </a:r>
            <a:r>
              <a:rPr lang="cs-CZ" sz="2400" dirty="0" smtClean="0">
                <a:solidFill>
                  <a:prstClr val="black"/>
                </a:solidFill>
              </a:rPr>
              <a:t> to </a:t>
            </a:r>
            <a:r>
              <a:rPr lang="cs-CZ" sz="2400" dirty="0" err="1" smtClean="0">
                <a:solidFill>
                  <a:prstClr val="black"/>
                </a:solidFill>
              </a:rPr>
              <a:t>put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 smtClean="0">
                <a:solidFill>
                  <a:schemeClr val="accent5">
                    <a:lumMod val="75000"/>
                  </a:schemeClr>
                </a:solidFill>
              </a:rPr>
              <a:t>down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 / </a:t>
            </a:r>
            <a:r>
              <a:rPr lang="cs-CZ" sz="2400" dirty="0" err="1" smtClean="0">
                <a:solidFill>
                  <a:schemeClr val="accent5">
                    <a:lumMod val="75000"/>
                  </a:schemeClr>
                </a:solidFill>
              </a:rPr>
              <a:t>away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 /</a:t>
            </a:r>
            <a:r>
              <a:rPr lang="cs-CZ" sz="2400" dirty="0" err="1" smtClean="0">
                <a:solidFill>
                  <a:schemeClr val="accent5">
                    <a:lumMod val="75000"/>
                  </a:schemeClr>
                </a:solidFill>
              </a:rPr>
              <a:t>out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fire</a:t>
            </a:r>
            <a:r>
              <a:rPr lang="cs-CZ" sz="2400" dirty="0" smtClean="0"/>
              <a:t>.</a:t>
            </a:r>
            <a:endParaRPr lang="cs-CZ" sz="2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2400" dirty="0" smtClean="0">
                <a:solidFill>
                  <a:prstClr val="black"/>
                </a:solidFill>
              </a:rPr>
              <a:t>     </a:t>
            </a:r>
            <a:r>
              <a:rPr lang="cs-CZ" sz="2400" dirty="0" err="1" smtClean="0">
                <a:solidFill>
                  <a:prstClr val="black"/>
                </a:solidFill>
              </a:rPr>
              <a:t>The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firefighters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 smtClean="0">
                <a:solidFill>
                  <a:prstClr val="black"/>
                </a:solidFill>
              </a:rPr>
              <a:t>weren´t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able</a:t>
            </a:r>
            <a:r>
              <a:rPr lang="cs-CZ" sz="2400" dirty="0">
                <a:solidFill>
                  <a:prstClr val="black"/>
                </a:solidFill>
              </a:rPr>
              <a:t> to </a:t>
            </a:r>
            <a:r>
              <a:rPr lang="cs-CZ" sz="2400" dirty="0" err="1">
                <a:solidFill>
                  <a:prstClr val="black"/>
                </a:solidFill>
              </a:rPr>
              <a:t>put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srgbClr val="4BACC6">
                    <a:lumMod val="75000"/>
                  </a:srgbClr>
                </a:solidFill>
              </a:rPr>
              <a:t>down</a:t>
            </a:r>
            <a:r>
              <a:rPr lang="cs-CZ" sz="2400" dirty="0">
                <a:solidFill>
                  <a:srgbClr val="4BACC6">
                    <a:lumMod val="75000"/>
                  </a:srgbClr>
                </a:solidFill>
              </a:rPr>
              <a:t> / </a:t>
            </a:r>
            <a:r>
              <a:rPr lang="cs-CZ" sz="2400" dirty="0" err="1">
                <a:solidFill>
                  <a:srgbClr val="4BACC6">
                    <a:lumMod val="75000"/>
                  </a:srgbClr>
                </a:solidFill>
              </a:rPr>
              <a:t>away</a:t>
            </a:r>
            <a:r>
              <a:rPr lang="cs-CZ" sz="2400" dirty="0">
                <a:solidFill>
                  <a:srgbClr val="4BACC6">
                    <a:lumMod val="75000"/>
                  </a:srgbClr>
                </a:solidFill>
              </a:rPr>
              <a:t> </a:t>
            </a:r>
            <a:r>
              <a:rPr lang="cs-CZ" sz="2400" dirty="0" smtClean="0">
                <a:solidFill>
                  <a:srgbClr val="4BACC6">
                    <a:lumMod val="75000"/>
                  </a:srgbClr>
                </a:solidFill>
              </a:rPr>
              <a:t>/</a:t>
            </a:r>
            <a:r>
              <a:rPr lang="cs-CZ" sz="2400" b="1" i="1" u="sng" dirty="0" err="1" smtClean="0">
                <a:solidFill>
                  <a:srgbClr val="4BACC6">
                    <a:lumMod val="75000"/>
                  </a:srgbClr>
                </a:solidFill>
              </a:rPr>
              <a:t>out</a:t>
            </a:r>
            <a:r>
              <a:rPr lang="cs-CZ" sz="2400" dirty="0" smtClean="0">
                <a:solidFill>
                  <a:srgbClr val="4BACC6">
                    <a:lumMod val="75000"/>
                  </a:srgbClr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the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fire</a:t>
            </a:r>
            <a:r>
              <a:rPr lang="cs-CZ" sz="2400" dirty="0">
                <a:solidFill>
                  <a:prstClr val="black"/>
                </a:solidFill>
              </a:rPr>
              <a:t>.</a:t>
            </a:r>
          </a:p>
          <a:p>
            <a:pPr marL="0" lvl="0" indent="0">
              <a:buNone/>
            </a:pPr>
            <a:endParaRPr lang="cs-CZ" sz="24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4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346320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313</TotalTime>
  <Words>1393</Words>
  <Application>Microsoft Office PowerPoint</Application>
  <PresentationFormat>Předvádění na obrazovce (4:3)</PresentationFormat>
  <Paragraphs>156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Prezentace aplikace PowerPoint</vt:lpstr>
      <vt:lpstr>Anotace</vt:lpstr>
      <vt:lpstr>  PHRASAL VERBS - BASIC</vt:lpstr>
      <vt:lpstr>Basic rules of use</vt:lpstr>
      <vt:lpstr>Prezentace aplikace PowerPoint</vt:lpstr>
      <vt:lpstr>Prezentace aplikace PowerPoint</vt:lpstr>
      <vt:lpstr>Literal phrasal verbs</vt:lpstr>
      <vt:lpstr>Idiomatic phrasal verbs</vt:lpstr>
      <vt:lpstr>Practice</vt:lpstr>
      <vt:lpstr>Key:</vt:lpstr>
      <vt:lpstr>Prezentace aplikace PowerPoint</vt:lpstr>
      <vt:lpstr>Key:</vt:lpstr>
      <vt:lpstr>3. Circle the correct option, use a dictionary if needed: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Radka Fuchsová</dc:creator>
  <cp:lastModifiedBy>Radka Fuchsová</cp:lastModifiedBy>
  <cp:revision>30</cp:revision>
  <dcterms:created xsi:type="dcterms:W3CDTF">2013-07-30T15:41:09Z</dcterms:created>
  <dcterms:modified xsi:type="dcterms:W3CDTF">2013-07-31T12:24:14Z</dcterms:modified>
</cp:coreProperties>
</file>