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29859" y="742262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1810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VY_32_INOVACE_03A7_Phrasal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verbs</a:t>
              </a:r>
              <a:r>
                <a:rPr lang="cs-CZ" sz="1300" b="1" dirty="0" smtClean="0">
                  <a:solidFill>
                    <a:srgbClr val="2C3036"/>
                  </a:solidFill>
                </a:rPr>
                <a:t> -basic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Gramatika – A1, A2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78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28.7. 2013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3366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DUM  na téma </a:t>
            </a:r>
            <a:r>
              <a:rPr lang="cs-CZ" sz="2000" dirty="0" smtClean="0">
                <a:solidFill>
                  <a:prstClr val="black"/>
                </a:solidFill>
              </a:rPr>
              <a:t>„</a:t>
            </a:r>
            <a:r>
              <a:rPr lang="cs-CZ" sz="2000" dirty="0" err="1" smtClean="0">
                <a:solidFill>
                  <a:prstClr val="black"/>
                </a:solidFill>
              </a:rPr>
              <a:t>Phrasal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>
                <a:solidFill>
                  <a:prstClr val="black"/>
                </a:solidFill>
              </a:rPr>
              <a:t>verbs</a:t>
            </a:r>
            <a:r>
              <a:rPr lang="cs-CZ" sz="2000" dirty="0">
                <a:solidFill>
                  <a:prstClr val="black"/>
                </a:solidFill>
              </a:rPr>
              <a:t> - basic“  má za cíl seznámit žáky </a:t>
            </a:r>
            <a:r>
              <a:rPr lang="cs-CZ" sz="2000" dirty="0" smtClean="0">
                <a:solidFill>
                  <a:prstClr val="black"/>
                </a:solidFill>
              </a:rPr>
              <a:t>s nejpoužívanějšími </a:t>
            </a:r>
            <a:r>
              <a:rPr lang="cs-CZ" sz="2000" dirty="0">
                <a:solidFill>
                  <a:prstClr val="black"/>
                </a:solidFill>
              </a:rPr>
              <a:t>anglickými </a:t>
            </a:r>
            <a:r>
              <a:rPr lang="cs-CZ" sz="2000" dirty="0" smtClean="0">
                <a:solidFill>
                  <a:prstClr val="black"/>
                </a:solidFill>
              </a:rPr>
              <a:t>frázovými </a:t>
            </a:r>
            <a:r>
              <a:rPr lang="cs-CZ" sz="2000" dirty="0">
                <a:solidFill>
                  <a:prstClr val="black"/>
                </a:solidFill>
              </a:rPr>
              <a:t>slovesy a jejich použitím ve větách a zároveň tuto látku procvičit. </a:t>
            </a:r>
            <a:r>
              <a:rPr lang="cs-CZ" sz="2000" dirty="0" smtClean="0">
                <a:solidFill>
                  <a:prstClr val="black"/>
                </a:solidFill>
              </a:rPr>
              <a:t>V první části prezentace se žáci formou hlasitého čtení, popř. výkladu učitele seznámí ze základními pravidly tvoření, používání a s rozdělením frázových sloves na „</a:t>
            </a:r>
            <a:r>
              <a:rPr lang="cs-CZ" sz="2000" dirty="0" err="1" smtClean="0">
                <a:solidFill>
                  <a:prstClr val="black"/>
                </a:solidFill>
              </a:rPr>
              <a:t>literal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phrasal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</a:rPr>
              <a:t>verbs</a:t>
            </a:r>
            <a:r>
              <a:rPr lang="cs-CZ" sz="2000" dirty="0" smtClean="0">
                <a:solidFill>
                  <a:prstClr val="black"/>
                </a:solidFill>
              </a:rPr>
              <a:t>“ a „</a:t>
            </a:r>
            <a:r>
              <a:rPr lang="cs-CZ" sz="2000" dirty="0" err="1" smtClean="0">
                <a:solidFill>
                  <a:prstClr val="black"/>
                </a:solidFill>
              </a:rPr>
              <a:t>idioms</a:t>
            </a:r>
            <a:r>
              <a:rPr lang="cs-CZ" sz="2000" dirty="0" smtClean="0">
                <a:solidFill>
                  <a:prstClr val="black"/>
                </a:solidFill>
              </a:rPr>
              <a:t>“. Následuje procvičování, první dvě cvičení formou doplňování do vět, třetí cvičení formou zakroužkování správné možnosti. Žáci, popř. učitel využívají digitální pero. Součástí prezentace je i správné řešení. DUM </a:t>
            </a:r>
            <a:r>
              <a:rPr lang="cs-CZ" sz="2000" dirty="0">
                <a:solidFill>
                  <a:prstClr val="black"/>
                </a:solidFill>
              </a:rPr>
              <a:t>je určen žákům 1.-2. ročníku čtyřletého, popř. víceletého gymnázia, úroveň </a:t>
            </a:r>
            <a:r>
              <a:rPr lang="cs-CZ" sz="2000" dirty="0" err="1">
                <a:solidFill>
                  <a:prstClr val="black"/>
                </a:solidFill>
              </a:rPr>
              <a:t>Elementary</a:t>
            </a:r>
            <a:r>
              <a:rPr lang="cs-CZ" sz="2000" dirty="0">
                <a:solidFill>
                  <a:prstClr val="black"/>
                </a:solidFill>
              </a:rPr>
              <a:t> / </a:t>
            </a:r>
            <a:r>
              <a:rPr lang="cs-CZ" sz="2000" dirty="0" err="1">
                <a:solidFill>
                  <a:prstClr val="black"/>
                </a:solidFill>
              </a:rPr>
              <a:t>Preintermediate</a:t>
            </a:r>
            <a:r>
              <a:rPr lang="cs-CZ" sz="20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</a:rPr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242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9452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PHRASAL VERBS - BASIC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6201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Basic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rules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 use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b="1" dirty="0" err="1"/>
              <a:t>p</a:t>
            </a:r>
            <a:r>
              <a:rPr lang="cs-CZ" b="1" dirty="0" err="1" smtClean="0"/>
              <a:t>hrasal</a:t>
            </a:r>
            <a:r>
              <a:rPr lang="cs-CZ" b="1" dirty="0" smtClean="0"/>
              <a:t> verb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more </a:t>
            </a:r>
            <a:r>
              <a:rPr lang="cs-CZ" dirty="0" err="1" smtClean="0"/>
              <a:t>words</a:t>
            </a:r>
            <a:r>
              <a:rPr lang="cs-CZ" dirty="0" smtClean="0"/>
              <a:t> – </a:t>
            </a:r>
            <a:r>
              <a:rPr lang="cs-CZ" b="1" dirty="0" smtClean="0"/>
              <a:t>a verb +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adverb</a:t>
            </a:r>
            <a:r>
              <a:rPr lang="cs-CZ" b="1" dirty="0" smtClean="0"/>
              <a:t> / a </a:t>
            </a:r>
            <a:r>
              <a:rPr lang="cs-CZ" b="1" dirty="0" err="1" smtClean="0"/>
              <a:t>preposition</a:t>
            </a: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e.g</a:t>
            </a:r>
            <a:r>
              <a:rPr lang="cs-CZ" dirty="0" smtClean="0"/>
              <a:t>. run </a:t>
            </a:r>
            <a:r>
              <a:rPr lang="cs-CZ" dirty="0" err="1" smtClean="0"/>
              <a:t>away</a:t>
            </a:r>
            <a:r>
              <a:rPr lang="cs-CZ" dirty="0" smtClean="0"/>
              <a:t>, </a:t>
            </a:r>
            <a:r>
              <a:rPr lang="cs-CZ" dirty="0" err="1" smtClean="0"/>
              <a:t>get</a:t>
            </a:r>
            <a:r>
              <a:rPr lang="cs-CZ" dirty="0" smtClean="0"/>
              <a:t> up,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, go on, </a:t>
            </a:r>
            <a:r>
              <a:rPr lang="cs-CZ" dirty="0" err="1" smtClean="0"/>
              <a:t>pick</a:t>
            </a:r>
            <a:r>
              <a:rPr lang="cs-CZ" dirty="0" smtClean="0"/>
              <a:t> up,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, </a:t>
            </a:r>
            <a:r>
              <a:rPr lang="cs-CZ" dirty="0" err="1" smtClean="0"/>
              <a:t>fill</a:t>
            </a:r>
            <a:r>
              <a:rPr lang="cs-CZ" dirty="0" smtClean="0"/>
              <a:t> in,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, </a:t>
            </a:r>
            <a:r>
              <a:rPr lang="cs-CZ" dirty="0" err="1" smtClean="0"/>
              <a:t>break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dirty="0" err="1" smtClean="0"/>
              <a:t>look</a:t>
            </a:r>
            <a:r>
              <a:rPr lang="cs-CZ" dirty="0" smtClean="0"/>
              <a:t> forward to, </a:t>
            </a:r>
            <a:r>
              <a:rPr lang="cs-CZ" dirty="0" err="1" smtClean="0"/>
              <a:t>put</a:t>
            </a:r>
            <a:r>
              <a:rPr lang="cs-CZ" dirty="0" smtClean="0"/>
              <a:t> up </a:t>
            </a:r>
            <a:r>
              <a:rPr lang="cs-CZ" dirty="0" err="1" smtClean="0"/>
              <a:t>with</a:t>
            </a:r>
            <a:r>
              <a:rPr lang="cs-CZ" dirty="0" smtClean="0"/>
              <a:t>, </a:t>
            </a:r>
            <a:r>
              <a:rPr lang="cs-CZ" dirty="0" err="1" smtClean="0"/>
              <a:t>get</a:t>
            </a:r>
            <a:r>
              <a:rPr lang="cs-CZ" dirty="0" smtClean="0"/>
              <a:t> on </a:t>
            </a:r>
            <a:r>
              <a:rPr lang="cs-CZ" dirty="0" err="1" smtClean="0"/>
              <a:t>with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 err="1" smtClean="0"/>
              <a:t>fall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290645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/>
              <a:t>phrasal</a:t>
            </a:r>
            <a:r>
              <a:rPr lang="cs-CZ" dirty="0"/>
              <a:t> </a:t>
            </a:r>
            <a:r>
              <a:rPr lang="cs-CZ" dirty="0" err="1"/>
              <a:t>verbs</a:t>
            </a:r>
            <a:r>
              <a:rPr lang="cs-CZ" dirty="0"/>
              <a:t> are </a:t>
            </a:r>
            <a:r>
              <a:rPr lang="cs-CZ" dirty="0" err="1"/>
              <a:t>commonly</a:t>
            </a:r>
            <a:r>
              <a:rPr lang="cs-CZ" dirty="0"/>
              <a:t>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b="1" dirty="0" err="1"/>
              <a:t>object</a:t>
            </a:r>
            <a:r>
              <a:rPr lang="cs-CZ" dirty="0"/>
              <a:t>, </a:t>
            </a:r>
            <a:r>
              <a:rPr lang="cs-CZ" dirty="0" err="1"/>
              <a:t>then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b="1" dirty="0" err="1"/>
              <a:t>two</a:t>
            </a:r>
            <a:r>
              <a:rPr lang="cs-CZ" b="1" dirty="0"/>
              <a:t> </a:t>
            </a:r>
            <a:r>
              <a:rPr lang="cs-CZ" b="1" dirty="0" err="1"/>
              <a:t>possible</a:t>
            </a:r>
            <a:r>
              <a:rPr lang="cs-CZ" b="1" dirty="0"/>
              <a:t> </a:t>
            </a:r>
            <a:r>
              <a:rPr lang="cs-CZ" b="1" dirty="0" err="1"/>
              <a:t>positions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e.g</a:t>
            </a:r>
            <a:r>
              <a:rPr lang="cs-CZ" dirty="0"/>
              <a:t>.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magazine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         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magazine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b="1" dirty="0"/>
              <a:t>.</a:t>
            </a:r>
          </a:p>
          <a:p>
            <a:pPr marL="0" indent="0">
              <a:buNone/>
            </a:pPr>
            <a:r>
              <a:rPr lang="cs-CZ" dirty="0"/>
              <a:t>          but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object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a </a:t>
            </a:r>
            <a:r>
              <a:rPr lang="cs-CZ" b="1" dirty="0" err="1" smtClean="0"/>
              <a:t>pronoun</a:t>
            </a:r>
            <a:r>
              <a:rPr lang="cs-CZ" dirty="0" smtClean="0"/>
              <a:t> (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, her,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them</a:t>
            </a:r>
            <a:r>
              <a:rPr lang="cs-CZ" dirty="0" smtClean="0"/>
              <a:t>…),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position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possible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throw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away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2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prefer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b="1" dirty="0" err="1" smtClean="0"/>
              <a:t>phrasal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dirty="0" smtClean="0"/>
              <a:t> in </a:t>
            </a:r>
            <a:r>
              <a:rPr lang="cs-CZ" b="1" dirty="0" err="1" smtClean="0"/>
              <a:t>informal</a:t>
            </a:r>
            <a:r>
              <a:rPr lang="cs-CZ" dirty="0" smtClean="0"/>
              <a:t> and </a:t>
            </a:r>
            <a:r>
              <a:rPr lang="cs-CZ" b="1" dirty="0" err="1" smtClean="0"/>
              <a:t>spoken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instead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err="1" smtClean="0"/>
              <a:t>one-word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used</a:t>
            </a:r>
            <a:r>
              <a:rPr lang="cs-CZ" dirty="0" smtClean="0"/>
              <a:t> more in </a:t>
            </a:r>
            <a:r>
              <a:rPr lang="cs-CZ" b="1" dirty="0" err="1" smtClean="0"/>
              <a:t>formal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/>
              <a:t>t</a:t>
            </a:r>
            <a:r>
              <a:rPr lang="cs-CZ" dirty="0" smtClean="0"/>
              <a:t>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back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return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by </a:t>
            </a:r>
            <a:r>
              <a:rPr lang="cs-CZ" dirty="0" smtClean="0"/>
              <a:t>– to </a:t>
            </a:r>
            <a:r>
              <a:rPr lang="cs-CZ" dirty="0" err="1" smtClean="0"/>
              <a:t>manage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cut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dirty="0" smtClean="0"/>
              <a:t>– to </a:t>
            </a:r>
            <a:r>
              <a:rPr lang="cs-CZ" dirty="0" err="1" smtClean="0"/>
              <a:t>reduce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break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stop </a:t>
            </a:r>
            <a:r>
              <a:rPr lang="cs-CZ" dirty="0" err="1" smtClean="0"/>
              <a:t>working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give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up </a:t>
            </a:r>
            <a:r>
              <a:rPr lang="cs-CZ" dirty="0" smtClean="0"/>
              <a:t>– to stop </a:t>
            </a:r>
            <a:r>
              <a:rPr lang="cs-CZ" dirty="0" err="1" smtClean="0"/>
              <a:t>doing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to </a:t>
            </a:r>
            <a:r>
              <a:rPr lang="cs-CZ" dirty="0" err="1" smtClean="0"/>
              <a:t>postpone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54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Literal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phrasal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verbs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Take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and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sit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lie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down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I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try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s-CZ" dirty="0" smtClean="0"/>
              <a:t>?</a:t>
            </a:r>
          </a:p>
          <a:p>
            <a:r>
              <a:rPr lang="cs-CZ" dirty="0" smtClean="0"/>
              <a:t> I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fell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her bike and hurt her leg.</a:t>
            </a:r>
          </a:p>
          <a:p>
            <a:r>
              <a:rPr lang="cs-CZ" b="1" dirty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!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52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Idiomatic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phrasal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5">
                    <a:lumMod val="75000"/>
                  </a:schemeClr>
                </a:solidFill>
              </a:rPr>
              <a:t>verbs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plane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ten </a:t>
            </a:r>
            <a:r>
              <a:rPr lang="cs-CZ" dirty="0" err="1" smtClean="0"/>
              <a:t>minutes</a:t>
            </a:r>
            <a:r>
              <a:rPr lang="cs-CZ" dirty="0" smtClean="0"/>
              <a:t> ago. (= </a:t>
            </a:r>
            <a:r>
              <a:rPr lang="cs-CZ" dirty="0" err="1" smtClean="0"/>
              <a:t>leave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till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(= </a:t>
            </a:r>
            <a:r>
              <a:rPr lang="cs-CZ" dirty="0" err="1" smtClean="0"/>
              <a:t>postpone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after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. (= </a:t>
            </a:r>
            <a:r>
              <a:rPr lang="cs-CZ" dirty="0" err="1" smtClean="0"/>
              <a:t>take</a:t>
            </a:r>
            <a:r>
              <a:rPr lang="cs-CZ" dirty="0" smtClean="0"/>
              <a:t> care </a:t>
            </a:r>
            <a:r>
              <a:rPr lang="cs-CZ" dirty="0" err="1" smtClean="0"/>
              <a:t>of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get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 = </a:t>
            </a:r>
            <a:r>
              <a:rPr lang="cs-CZ" dirty="0" err="1" smtClean="0"/>
              <a:t>understand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We´ve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run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bread</a:t>
            </a:r>
            <a:r>
              <a:rPr lang="cs-CZ" dirty="0" smtClean="0"/>
              <a:t>. (=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any</a:t>
            </a:r>
            <a:r>
              <a:rPr lang="cs-CZ" dirty="0" smtClean="0"/>
              <a:t> more)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put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up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noise</a:t>
            </a:r>
            <a:r>
              <a:rPr lang="cs-CZ" dirty="0" smtClean="0"/>
              <a:t>! (= </a:t>
            </a:r>
            <a:r>
              <a:rPr lang="cs-CZ" dirty="0" err="1" smtClean="0"/>
              <a:t>tolerate</a:t>
            </a:r>
            <a:r>
              <a:rPr lang="cs-CZ" dirty="0" smtClean="0"/>
              <a:t>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7978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Practice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40560"/>
          </a:xfrm>
        </p:spPr>
        <p:txBody>
          <a:bodyPr>
            <a:normAutofit fontScale="25000" lnSpcReduction="20000"/>
          </a:bodyPr>
          <a:lstStyle/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Complete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sentences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correct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accent2">
                    <a:lumMod val="75000"/>
                  </a:schemeClr>
                </a:solidFill>
              </a:rPr>
              <a:t>prepositions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</a:p>
          <a:p>
            <a:pPr marL="0" indent="0">
              <a:buNone/>
            </a:pPr>
            <a:endParaRPr lang="cs-CZ" sz="9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5100" dirty="0" smtClean="0">
                <a:solidFill>
                  <a:schemeClr val="accent2">
                    <a:lumMod val="75000"/>
                  </a:schemeClr>
                </a:solidFill>
              </a:rPr>
              <a:t>        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on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up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in</a:t>
            </a: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cs-CZ" sz="96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endParaRPr lang="cs-CZ" sz="96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9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are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coming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Czech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republic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T-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shirt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try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 ?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Turn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TV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if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you´re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not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watching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and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fill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form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please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car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on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way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back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bus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full, so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couldn´t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turned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heard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her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name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time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did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morning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If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TV set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broken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take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shop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Look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_______ !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He´s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going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to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fall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______ ! </a:t>
            </a:r>
          </a:p>
          <a:p>
            <a:pPr marL="457200" indent="-457200">
              <a:buAutoNum type="arabicPeriod"/>
            </a:pPr>
            <a:endParaRPr lang="cs-CZ" sz="9600" dirty="0"/>
          </a:p>
          <a:p>
            <a:pPr marL="457200" indent="-457200">
              <a:buAutoNum type="arabicPeriod"/>
            </a:pPr>
            <a:endParaRPr lang="cs-CZ" sz="9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87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Key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When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are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coming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Czech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republic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I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like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T-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shirt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Can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I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try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on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  <a:endParaRPr lang="cs-CZ" sz="24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Turn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TV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if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you´re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not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watching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and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fill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in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form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,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please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Our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car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broke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on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way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back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bus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full, so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couldn´t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 smtClean="0">
                <a:solidFill>
                  <a:prstClr val="black">
                    <a:lumMod val="95000"/>
                    <a:lumOff val="5000"/>
                  </a:prstClr>
                </a:solidFill>
              </a:rPr>
              <a:t>get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on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turned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prstClr val="black">
                    <a:lumMod val="95000"/>
                    <a:lumOff val="5000"/>
                  </a:prstClr>
                </a:solidFill>
              </a:rPr>
              <a:t>when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heard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her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name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What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time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did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wake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morning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?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If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TV set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broken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,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take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it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the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shop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.</a:t>
            </a:r>
          </a:p>
          <a:p>
            <a:pPr marL="457200" lvl="0" indent="-457200">
              <a:buFont typeface="Arial" pitchFamily="34" charset="0"/>
              <a:buAutoNum type="arabicPeriod"/>
            </a:pP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Look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!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He´s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going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to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fall</a:t>
            </a: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! </a:t>
            </a:r>
            <a:endParaRPr lang="cs-CZ" sz="24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38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606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dirty="0">
                <a:solidFill>
                  <a:srgbClr val="C0504D">
                    <a:lumMod val="75000"/>
                  </a:srgbClr>
                </a:solidFill>
              </a:rPr>
              <a:t>2.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Complete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sentences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with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one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of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idiomatic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>
                <a:solidFill>
                  <a:srgbClr val="C0504D">
                    <a:lumMod val="75000"/>
                  </a:srgbClr>
                </a:solidFill>
              </a:rPr>
              <a:t>phrasal</a:t>
            </a: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verbs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in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the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correct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form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, use a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dictionary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if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b="1" dirty="0" err="1" smtClean="0">
                <a:solidFill>
                  <a:srgbClr val="C0504D">
                    <a:lumMod val="75000"/>
                  </a:srgbClr>
                </a:solidFill>
              </a:rPr>
              <a:t>needed</a:t>
            </a:r>
            <a:r>
              <a:rPr lang="cs-CZ" sz="2400" b="1" dirty="0" smtClean="0">
                <a:solidFill>
                  <a:srgbClr val="C0504D">
                    <a:lumMod val="75000"/>
                  </a:srgbClr>
                </a:solidFill>
              </a:rPr>
              <a:t>:</a:t>
            </a:r>
            <a:endParaRPr lang="cs-CZ" sz="2400" b="1" dirty="0">
              <a:solidFill>
                <a:srgbClr val="C0504D">
                  <a:lumMod val="75000"/>
                </a:srgbClr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look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up to 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/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break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down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/ 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run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of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/ </a:t>
            </a:r>
            <a:r>
              <a:rPr lang="cs-CZ" sz="2400" dirty="0" err="1" smtClean="0">
                <a:solidFill>
                  <a:srgbClr val="4F81BD">
                    <a:lumMod val="75000"/>
                  </a:srgbClr>
                </a:solidFill>
              </a:rPr>
              <a:t>give</a:t>
            </a:r>
            <a:r>
              <a:rPr lang="cs-CZ" sz="2400" dirty="0" smtClean="0">
                <a:solidFill>
                  <a:srgbClr val="4F81BD">
                    <a:lumMod val="75000"/>
                  </a:srgbClr>
                </a:solidFill>
              </a:rPr>
              <a:t> in / </a:t>
            </a:r>
            <a:r>
              <a:rPr lang="cs-CZ" sz="2400" dirty="0" err="1">
                <a:solidFill>
                  <a:srgbClr val="4F81BD">
                    <a:lumMod val="75000"/>
                  </a:srgbClr>
                </a:solidFill>
              </a:rPr>
              <a:t>put</a:t>
            </a:r>
            <a:r>
              <a:rPr lang="cs-CZ" sz="2400" dirty="0">
                <a:solidFill>
                  <a:srgbClr val="4F81BD">
                    <a:lumMod val="75000"/>
                  </a:srgbClr>
                </a:solidFill>
              </a:rPr>
              <a:t> up /</a:t>
            </a:r>
            <a:r>
              <a:rPr lang="cs-CZ" sz="2400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get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off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/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look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 smtClean="0">
                <a:solidFill>
                  <a:srgbClr val="4BACC6">
                    <a:lumMod val="75000"/>
                  </a:srgbClr>
                </a:solidFill>
              </a:rPr>
              <a:t>for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put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endParaRPr lang="cs-CZ" sz="2400" dirty="0">
              <a:solidFill>
                <a:srgbClr val="C0504D">
                  <a:lumMod val="75000"/>
                </a:srgbClr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1.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need</a:t>
            </a:r>
            <a:r>
              <a:rPr lang="cs-CZ" sz="2400" dirty="0">
                <a:solidFill>
                  <a:prstClr val="black"/>
                </a:solidFill>
              </a:rPr>
              <a:t> to _________ </a:t>
            </a:r>
            <a:r>
              <a:rPr lang="cs-CZ" sz="2400" dirty="0" err="1">
                <a:solidFill>
                  <a:prstClr val="black"/>
                </a:solidFill>
              </a:rPr>
              <a:t>at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next</a:t>
            </a:r>
            <a:r>
              <a:rPr lang="cs-CZ" sz="2400" dirty="0">
                <a:solidFill>
                  <a:prstClr val="black"/>
                </a:solidFill>
              </a:rPr>
              <a:t> bus stop.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2. </a:t>
            </a:r>
            <a:r>
              <a:rPr lang="cs-CZ" sz="2400" dirty="0" err="1">
                <a:solidFill>
                  <a:prstClr val="black"/>
                </a:solidFill>
              </a:rPr>
              <a:t>I´ve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lost</a:t>
            </a:r>
            <a:r>
              <a:rPr lang="cs-CZ" sz="2400" dirty="0">
                <a:solidFill>
                  <a:prstClr val="black"/>
                </a:solidFill>
              </a:rPr>
              <a:t> my </a:t>
            </a:r>
            <a:r>
              <a:rPr lang="cs-CZ" sz="2400" dirty="0" err="1">
                <a:solidFill>
                  <a:prstClr val="black"/>
                </a:solidFill>
              </a:rPr>
              <a:t>glasses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Could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help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_________ </a:t>
            </a:r>
            <a:r>
              <a:rPr lang="cs-CZ" sz="2400" dirty="0" err="1">
                <a:solidFill>
                  <a:prstClr val="black"/>
                </a:solidFill>
              </a:rPr>
              <a:t>them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3. </a:t>
            </a:r>
            <a:r>
              <a:rPr lang="cs-CZ" sz="2400" dirty="0" err="1">
                <a:solidFill>
                  <a:prstClr val="black"/>
                </a:solidFill>
              </a:rPr>
              <a:t>They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promised</a:t>
            </a:r>
            <a:r>
              <a:rPr lang="cs-CZ" sz="2400" dirty="0">
                <a:solidFill>
                  <a:prstClr val="black"/>
                </a:solidFill>
              </a:rPr>
              <a:t> to _______ </a:t>
            </a:r>
            <a:r>
              <a:rPr lang="cs-CZ" sz="2400" dirty="0" err="1">
                <a:solidFill>
                  <a:prstClr val="black"/>
                </a:solidFill>
              </a:rPr>
              <a:t>us</a:t>
            </a:r>
            <a:r>
              <a:rPr lang="cs-CZ" sz="2400" dirty="0">
                <a:solidFill>
                  <a:prstClr val="black"/>
                </a:solidFill>
              </a:rPr>
              <a:t> _____ </a:t>
            </a:r>
            <a:r>
              <a:rPr lang="cs-CZ" sz="2400" dirty="0" err="1">
                <a:solidFill>
                  <a:prstClr val="black"/>
                </a:solidFill>
              </a:rPr>
              <a:t>for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dirty="0" err="1">
                <a:solidFill>
                  <a:prstClr val="black"/>
                </a:solidFill>
              </a:rPr>
              <a:t>few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nights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4. </a:t>
            </a:r>
            <a:r>
              <a:rPr lang="cs-CZ" sz="2400" dirty="0" err="1">
                <a:solidFill>
                  <a:prstClr val="black"/>
                </a:solidFill>
              </a:rPr>
              <a:t>We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have</a:t>
            </a:r>
            <a:r>
              <a:rPr lang="cs-CZ" sz="2400" dirty="0">
                <a:solidFill>
                  <a:prstClr val="black"/>
                </a:solidFill>
              </a:rPr>
              <a:t> __________ </a:t>
            </a:r>
            <a:r>
              <a:rPr lang="cs-CZ" sz="2400" dirty="0" err="1">
                <a:solidFill>
                  <a:prstClr val="black"/>
                </a:solidFill>
              </a:rPr>
              <a:t>sugar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buy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5.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must</a:t>
            </a:r>
            <a:r>
              <a:rPr lang="cs-CZ" sz="2400" dirty="0">
                <a:solidFill>
                  <a:prstClr val="black"/>
                </a:solidFill>
              </a:rPr>
              <a:t> ________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cigarette</a:t>
            </a:r>
            <a:r>
              <a:rPr lang="cs-CZ" sz="2400" dirty="0">
                <a:solidFill>
                  <a:prstClr val="black"/>
                </a:solidFill>
              </a:rPr>
              <a:t>. Smoking </a:t>
            </a:r>
            <a:r>
              <a:rPr lang="cs-CZ" sz="2400" dirty="0" err="1">
                <a:solidFill>
                  <a:prstClr val="black"/>
                </a:solidFill>
              </a:rPr>
              <a:t>is</a:t>
            </a:r>
            <a:r>
              <a:rPr lang="cs-CZ" sz="2400" dirty="0">
                <a:solidFill>
                  <a:prstClr val="black"/>
                </a:solidFill>
              </a:rPr>
              <a:t> not </a:t>
            </a:r>
            <a:r>
              <a:rPr lang="cs-CZ" sz="2400" dirty="0" err="1">
                <a:solidFill>
                  <a:prstClr val="black"/>
                </a:solidFill>
              </a:rPr>
              <a:t>allowed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6. Most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>
                <a:solidFill>
                  <a:prstClr val="black"/>
                </a:solidFill>
              </a:rPr>
              <a:t> _________ </a:t>
            </a:r>
            <a:r>
              <a:rPr lang="cs-CZ" sz="2400" dirty="0" err="1">
                <a:solidFill>
                  <a:prstClr val="black"/>
                </a:solidFill>
              </a:rPr>
              <a:t>their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parents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7.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__________ </a:t>
            </a:r>
            <a:r>
              <a:rPr lang="cs-CZ" sz="2400" dirty="0" err="1" smtClean="0">
                <a:solidFill>
                  <a:prstClr val="black"/>
                </a:solidFill>
              </a:rPr>
              <a:t>when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heard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terrible </a:t>
            </a:r>
            <a:r>
              <a:rPr lang="cs-CZ" sz="2400" dirty="0" err="1" smtClean="0">
                <a:solidFill>
                  <a:prstClr val="black"/>
                </a:solidFill>
              </a:rPr>
              <a:t>news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8.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know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are </a:t>
            </a:r>
            <a:r>
              <a:rPr lang="cs-CZ" sz="2400" dirty="0" err="1" smtClean="0">
                <a:solidFill>
                  <a:prstClr val="black"/>
                </a:solidFill>
              </a:rPr>
              <a:t>wrong</a:t>
            </a:r>
            <a:r>
              <a:rPr lang="cs-CZ" sz="2400" dirty="0" smtClean="0">
                <a:solidFill>
                  <a:prstClr val="black"/>
                </a:solidFill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should</a:t>
            </a:r>
            <a:r>
              <a:rPr lang="cs-CZ" sz="2400" dirty="0" smtClean="0">
                <a:solidFill>
                  <a:prstClr val="black"/>
                </a:solidFill>
              </a:rPr>
              <a:t> __________ . 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20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75000"/>
                  </a:schemeClr>
                </a:solidFill>
              </a:rPr>
              <a:t>Key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2400" dirty="0">
                <a:solidFill>
                  <a:prstClr val="black">
                    <a:lumMod val="95000"/>
                    <a:lumOff val="5000"/>
                  </a:prstClr>
                </a:solidFill>
              </a:rPr>
              <a:t>1. </a:t>
            </a:r>
            <a:r>
              <a:rPr lang="cs-CZ" sz="2400" dirty="0" err="1">
                <a:solidFill>
                  <a:prstClr val="black">
                    <a:lumMod val="95000"/>
                    <a:lumOff val="5000"/>
                  </a:prstClr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get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next</a:t>
            </a:r>
            <a:r>
              <a:rPr lang="cs-CZ" sz="2400" dirty="0">
                <a:solidFill>
                  <a:prstClr val="black"/>
                </a:solidFill>
              </a:rPr>
              <a:t> bus stop.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2. </a:t>
            </a:r>
            <a:r>
              <a:rPr lang="cs-CZ" sz="2400" dirty="0" err="1">
                <a:solidFill>
                  <a:prstClr val="black"/>
                </a:solidFill>
              </a:rPr>
              <a:t>I´ve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lost</a:t>
            </a:r>
            <a:r>
              <a:rPr lang="cs-CZ" sz="2400" dirty="0">
                <a:solidFill>
                  <a:prstClr val="black"/>
                </a:solidFill>
              </a:rPr>
              <a:t> my </a:t>
            </a:r>
            <a:r>
              <a:rPr lang="cs-CZ" sz="2400" dirty="0" err="1">
                <a:solidFill>
                  <a:prstClr val="black"/>
                </a:solidFill>
              </a:rPr>
              <a:t>glasses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Could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help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look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them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3. </a:t>
            </a:r>
            <a:r>
              <a:rPr lang="cs-CZ" sz="2400" dirty="0" err="1">
                <a:solidFill>
                  <a:prstClr val="black"/>
                </a:solidFill>
              </a:rPr>
              <a:t>They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promised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us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for</a:t>
            </a:r>
            <a:r>
              <a:rPr lang="cs-CZ" sz="2400" dirty="0">
                <a:solidFill>
                  <a:prstClr val="black"/>
                </a:solidFill>
              </a:rPr>
              <a:t> a </a:t>
            </a:r>
            <a:r>
              <a:rPr lang="cs-CZ" sz="2400" dirty="0" err="1">
                <a:solidFill>
                  <a:prstClr val="black"/>
                </a:solidFill>
              </a:rPr>
              <a:t>few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nights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4. </a:t>
            </a:r>
            <a:r>
              <a:rPr lang="cs-CZ" sz="2400" dirty="0" err="1">
                <a:solidFill>
                  <a:prstClr val="black"/>
                </a:solidFill>
              </a:rPr>
              <a:t>We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have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run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of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sugar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buy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5.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must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put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cigarette</a:t>
            </a:r>
            <a:r>
              <a:rPr lang="cs-CZ" sz="2400" dirty="0">
                <a:solidFill>
                  <a:prstClr val="black"/>
                </a:solidFill>
              </a:rPr>
              <a:t>. Smoking </a:t>
            </a:r>
            <a:r>
              <a:rPr lang="cs-CZ" sz="2400" dirty="0" err="1">
                <a:solidFill>
                  <a:prstClr val="black"/>
                </a:solidFill>
              </a:rPr>
              <a:t>is</a:t>
            </a:r>
            <a:r>
              <a:rPr lang="cs-CZ" sz="2400" dirty="0">
                <a:solidFill>
                  <a:prstClr val="black"/>
                </a:solidFill>
              </a:rPr>
              <a:t> not </a:t>
            </a:r>
            <a:r>
              <a:rPr lang="cs-CZ" sz="2400" dirty="0" err="1">
                <a:solidFill>
                  <a:prstClr val="black"/>
                </a:solidFill>
              </a:rPr>
              <a:t>allowed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6. Most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look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up to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their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parents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7. </a:t>
            </a:r>
            <a:r>
              <a:rPr lang="cs-CZ" sz="2400" dirty="0" err="1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broke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when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heard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terrible </a:t>
            </a:r>
            <a:r>
              <a:rPr lang="cs-CZ" sz="2400" dirty="0" err="1">
                <a:solidFill>
                  <a:prstClr val="black"/>
                </a:solidFill>
              </a:rPr>
              <a:t>news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8.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know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are </a:t>
            </a:r>
            <a:r>
              <a:rPr lang="cs-CZ" sz="2400" dirty="0" err="1">
                <a:solidFill>
                  <a:prstClr val="black"/>
                </a:solidFill>
              </a:rPr>
              <a:t>wrong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should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give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 in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31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3.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Circle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correct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option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, use a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dictionary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if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needed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90829"/>
            <a:ext cx="8229600" cy="4946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fairy</a:t>
            </a:r>
            <a:r>
              <a:rPr lang="cs-CZ" sz="2400" dirty="0" smtClean="0"/>
              <a:t> </a:t>
            </a:r>
            <a:r>
              <a:rPr lang="cs-CZ" sz="2400" dirty="0" err="1" smtClean="0"/>
              <a:t>tale</a:t>
            </a:r>
            <a:r>
              <a:rPr lang="cs-CZ" sz="2400" dirty="0" smtClean="0"/>
              <a:t> </a:t>
            </a:r>
            <a:r>
              <a:rPr lang="cs-CZ" sz="2400" dirty="0" err="1" smtClean="0"/>
              <a:t>brings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chilhood</a:t>
            </a:r>
            <a:r>
              <a:rPr lang="cs-CZ" sz="2400" dirty="0" smtClean="0"/>
              <a:t> </a:t>
            </a:r>
            <a:r>
              <a:rPr lang="cs-CZ" sz="2400" dirty="0" err="1" smtClean="0"/>
              <a:t>memories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fairy</a:t>
            </a:r>
            <a:r>
              <a:rPr lang="cs-CZ" sz="2400" dirty="0" smtClean="0"/>
              <a:t> </a:t>
            </a:r>
            <a:r>
              <a:rPr lang="cs-CZ" sz="2400" dirty="0" err="1" smtClean="0"/>
              <a:t>tale</a:t>
            </a:r>
            <a:r>
              <a:rPr lang="cs-CZ" sz="2400" dirty="0" smtClean="0"/>
              <a:t> </a:t>
            </a:r>
            <a:r>
              <a:rPr lang="cs-CZ" sz="2400" dirty="0" err="1" smtClean="0"/>
              <a:t>brings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b="1" i="1" u="sng" dirty="0" err="1" smtClean="0">
                <a:solidFill>
                  <a:schemeClr val="accent5">
                    <a:lumMod val="75000"/>
                  </a:schemeClr>
                </a:solidFill>
              </a:rPr>
              <a:t>back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chilhood</a:t>
            </a:r>
            <a:r>
              <a:rPr lang="cs-CZ" sz="2400" dirty="0"/>
              <a:t> </a:t>
            </a:r>
            <a:r>
              <a:rPr lang="cs-CZ" sz="2400" dirty="0" err="1" smtClean="0"/>
              <a:t>memories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2. James </a:t>
            </a:r>
            <a:r>
              <a:rPr lang="cs-CZ" sz="2400" dirty="0" err="1" smtClean="0"/>
              <a:t>turned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very last moment.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James </a:t>
            </a:r>
            <a:r>
              <a:rPr lang="cs-CZ" sz="2400" dirty="0" err="1"/>
              <a:t>turned</a:t>
            </a:r>
            <a:r>
              <a:rPr lang="cs-CZ" sz="2400" dirty="0"/>
              <a:t> </a:t>
            </a:r>
            <a:r>
              <a:rPr lang="cs-CZ" sz="2400" b="1" i="1" u="sng" dirty="0">
                <a:solidFill>
                  <a:schemeClr val="accent5">
                    <a:lumMod val="75000"/>
                  </a:schemeClr>
                </a:solidFill>
              </a:rPr>
              <a:t>up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/>
              <a:t>at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very last moment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3. I </a:t>
            </a:r>
            <a:r>
              <a:rPr lang="cs-CZ" sz="2400" dirty="0" err="1" smtClean="0"/>
              <a:t>decided</a:t>
            </a:r>
            <a:r>
              <a:rPr lang="cs-CZ" sz="2400" dirty="0" smtClean="0"/>
              <a:t> to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spinning as a hobby.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I </a:t>
            </a:r>
            <a:r>
              <a:rPr lang="cs-CZ" sz="2400" dirty="0" err="1">
                <a:solidFill>
                  <a:prstClr val="black"/>
                </a:solidFill>
              </a:rPr>
              <a:t>decided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take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up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spinning as a hobby.</a:t>
            </a:r>
          </a:p>
          <a:p>
            <a:pPr marL="0" indent="0">
              <a:buNone/>
            </a:pPr>
            <a:r>
              <a:rPr lang="cs-CZ" sz="2400" dirty="0" smtClean="0"/>
              <a:t>4. </a:t>
            </a:r>
            <a:r>
              <a:rPr lang="cs-CZ" sz="2400" dirty="0" err="1" smtClean="0"/>
              <a:t>When</a:t>
            </a:r>
            <a:r>
              <a:rPr lang="cs-CZ" sz="2400" dirty="0" smtClean="0"/>
              <a:t> 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moving</a:t>
            </a:r>
            <a:r>
              <a:rPr lang="cs-CZ" sz="2400" dirty="0" smtClean="0"/>
              <a:t> I </a:t>
            </a:r>
            <a:r>
              <a:rPr lang="cs-CZ" sz="2400" dirty="0" err="1" smtClean="0"/>
              <a:t>came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for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across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When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dirty="0" err="1">
                <a:solidFill>
                  <a:prstClr val="black"/>
                </a:solidFill>
              </a:rPr>
              <a:t>was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moving</a:t>
            </a:r>
            <a:r>
              <a:rPr lang="cs-CZ" sz="2400" dirty="0">
                <a:solidFill>
                  <a:prstClr val="black"/>
                </a:solidFill>
              </a:rPr>
              <a:t> I </a:t>
            </a:r>
            <a:r>
              <a:rPr lang="cs-CZ" sz="2400" dirty="0" err="1">
                <a:solidFill>
                  <a:prstClr val="black"/>
                </a:solidFill>
              </a:rPr>
              <a:t>came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for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across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some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books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5. My </a:t>
            </a:r>
            <a:r>
              <a:rPr lang="cs-CZ" sz="2400" dirty="0" err="1" smtClean="0">
                <a:solidFill>
                  <a:prstClr val="black"/>
                </a:solidFill>
              </a:rPr>
              <a:t>sister</a:t>
            </a:r>
            <a:r>
              <a:rPr lang="cs-CZ" sz="2400" dirty="0" smtClean="0">
                <a:solidFill>
                  <a:prstClr val="black"/>
                </a:solidFill>
              </a:rPr>
              <a:t> has </a:t>
            </a:r>
            <a:r>
              <a:rPr lang="cs-CZ" sz="2400" dirty="0" err="1" smtClean="0">
                <a:solidFill>
                  <a:prstClr val="black"/>
                </a:solidFill>
              </a:rPr>
              <a:t>broken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off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her </a:t>
            </a:r>
            <a:r>
              <a:rPr lang="cs-CZ" sz="2400" dirty="0" err="1" smtClean="0"/>
              <a:t>planned</a:t>
            </a:r>
            <a:r>
              <a:rPr lang="cs-CZ" sz="2400" dirty="0" smtClean="0"/>
              <a:t> </a:t>
            </a:r>
            <a:r>
              <a:rPr lang="cs-CZ" sz="2400" dirty="0" err="1" smtClean="0"/>
              <a:t>wedding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My </a:t>
            </a:r>
            <a:r>
              <a:rPr lang="cs-CZ" sz="2400" dirty="0" err="1">
                <a:solidFill>
                  <a:prstClr val="black"/>
                </a:solidFill>
              </a:rPr>
              <a:t>sister</a:t>
            </a:r>
            <a:r>
              <a:rPr lang="cs-CZ" sz="2400" dirty="0">
                <a:solidFill>
                  <a:prstClr val="black"/>
                </a:solidFill>
              </a:rPr>
              <a:t> has </a:t>
            </a:r>
            <a:r>
              <a:rPr lang="cs-CZ" sz="2400" dirty="0" err="1">
                <a:solidFill>
                  <a:prstClr val="black"/>
                </a:solidFill>
              </a:rPr>
              <a:t>broken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off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her </a:t>
            </a:r>
            <a:r>
              <a:rPr lang="cs-CZ" sz="2400" dirty="0" err="1">
                <a:solidFill>
                  <a:prstClr val="black"/>
                </a:solidFill>
              </a:rPr>
              <a:t>planned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wedding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827584" y="620688"/>
            <a:ext cx="770384" cy="648072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831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6. He </a:t>
            </a:r>
            <a:r>
              <a:rPr lang="cs-CZ" sz="2400" dirty="0" err="1" smtClean="0"/>
              <a:t>takes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after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up </a:t>
            </a:r>
            <a:r>
              <a:rPr lang="cs-CZ" sz="2400" dirty="0" smtClean="0"/>
              <a:t>his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in his face.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He </a:t>
            </a:r>
            <a:r>
              <a:rPr lang="cs-CZ" sz="2400" dirty="0" err="1">
                <a:solidFill>
                  <a:prstClr val="black"/>
                </a:solidFill>
              </a:rPr>
              <a:t>takes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after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up </a:t>
            </a:r>
            <a:r>
              <a:rPr lang="cs-CZ" sz="2400" dirty="0">
                <a:solidFill>
                  <a:prstClr val="black"/>
                </a:solidFill>
              </a:rPr>
              <a:t>his </a:t>
            </a:r>
            <a:r>
              <a:rPr lang="cs-CZ" sz="2400" dirty="0" err="1">
                <a:solidFill>
                  <a:prstClr val="black"/>
                </a:solidFill>
              </a:rPr>
              <a:t>father</a:t>
            </a:r>
            <a:r>
              <a:rPr lang="cs-CZ" sz="2400" dirty="0">
                <a:solidFill>
                  <a:prstClr val="black"/>
                </a:solidFill>
              </a:rPr>
              <a:t> in his face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7.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still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can´t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get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from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over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injury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She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still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can´t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get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from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over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injury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8. </a:t>
            </a:r>
            <a:r>
              <a:rPr lang="cs-CZ" sz="2400" dirty="0" err="1" smtClean="0">
                <a:solidFill>
                  <a:prstClr val="black"/>
                </a:solidFill>
              </a:rPr>
              <a:t>Could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please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me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to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through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with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Mrs</a:t>
            </a:r>
            <a:r>
              <a:rPr lang="cs-CZ" sz="2400" dirty="0" smtClean="0"/>
              <a:t> Jones?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Could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please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put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to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through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with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Mrs</a:t>
            </a:r>
            <a:r>
              <a:rPr lang="cs-CZ" sz="2400" dirty="0">
                <a:solidFill>
                  <a:prstClr val="black"/>
                </a:solidFill>
              </a:rPr>
              <a:t> Jones</a:t>
            </a:r>
            <a:r>
              <a:rPr lang="cs-CZ" sz="2400" dirty="0" smtClean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9. I ran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into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over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</a:t>
            </a:r>
            <a:r>
              <a:rPr lang="cs-CZ" sz="2400" dirty="0" err="1" smtClean="0"/>
              <a:t>friend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mine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I </a:t>
            </a:r>
            <a:r>
              <a:rPr lang="cs-CZ" sz="2400" dirty="0">
                <a:solidFill>
                  <a:prstClr val="black"/>
                </a:solidFill>
              </a:rPr>
              <a:t>ran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into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at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over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old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friend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of</a:t>
            </a:r>
            <a:r>
              <a:rPr lang="cs-CZ" sz="2400" dirty="0">
                <a:solidFill>
                  <a:prstClr val="black"/>
                </a:solidFill>
              </a:rPr>
              <a:t> mine </a:t>
            </a:r>
            <a:r>
              <a:rPr lang="cs-CZ" sz="2400" dirty="0" err="1">
                <a:solidFill>
                  <a:prstClr val="black"/>
                </a:solidFill>
              </a:rPr>
              <a:t>yesterday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10. </a:t>
            </a:r>
            <a:r>
              <a:rPr lang="cs-CZ" sz="2400" dirty="0" err="1" smtClean="0">
                <a:solidFill>
                  <a:prstClr val="black"/>
                </a:solidFill>
              </a:rPr>
              <a:t>I´d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like</a:t>
            </a:r>
            <a:r>
              <a:rPr lang="cs-CZ" sz="2400" dirty="0" smtClean="0">
                <a:solidFill>
                  <a:prstClr val="black"/>
                </a:solidFill>
              </a:rPr>
              <a:t> to </a:t>
            </a:r>
            <a:r>
              <a:rPr lang="cs-CZ" sz="2400" dirty="0" err="1" smtClean="0">
                <a:solidFill>
                  <a:prstClr val="black"/>
                </a:solidFill>
              </a:rPr>
              <a:t>meet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! </a:t>
            </a:r>
            <a:r>
              <a:rPr lang="cs-CZ" sz="2400" dirty="0" err="1" smtClean="0">
                <a:solidFill>
                  <a:prstClr val="black"/>
                </a:solidFill>
              </a:rPr>
              <a:t>Will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you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come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into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?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r>
              <a:rPr lang="cs-CZ" sz="2400" dirty="0" err="1" smtClean="0">
                <a:solidFill>
                  <a:prstClr val="black"/>
                </a:solidFill>
              </a:rPr>
              <a:t>I´d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like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meet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! </a:t>
            </a:r>
            <a:r>
              <a:rPr lang="cs-CZ" sz="2400" dirty="0" err="1">
                <a:solidFill>
                  <a:prstClr val="black"/>
                </a:solidFill>
              </a:rPr>
              <a:t>Will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come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b="1" i="1" u="sng" dirty="0" err="1">
                <a:solidFill>
                  <a:srgbClr val="4BACC6">
                    <a:lumMod val="75000"/>
                  </a:srgbClr>
                </a:solidFill>
              </a:rPr>
              <a:t>round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into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11.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Simpsons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bring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up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round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after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children</a:t>
            </a:r>
            <a:r>
              <a:rPr lang="cs-CZ" sz="2400" dirty="0" smtClean="0"/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 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Simpsons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bring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i="1" u="sng" dirty="0">
                <a:solidFill>
                  <a:srgbClr val="4BACC6">
                    <a:lumMod val="75000"/>
                  </a:srgbClr>
                </a:solidFill>
              </a:rPr>
              <a:t>up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round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after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three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children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12.The </a:t>
            </a:r>
            <a:r>
              <a:rPr lang="cs-CZ" sz="2400" dirty="0" err="1" smtClean="0">
                <a:solidFill>
                  <a:prstClr val="black"/>
                </a:solidFill>
              </a:rPr>
              <a:t>firefighters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weren´t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able</a:t>
            </a:r>
            <a:r>
              <a:rPr lang="cs-CZ" sz="2400" dirty="0" smtClean="0">
                <a:solidFill>
                  <a:prstClr val="black"/>
                </a:solidFill>
              </a:rPr>
              <a:t> to </a:t>
            </a:r>
            <a:r>
              <a:rPr lang="cs-CZ" sz="2400" dirty="0" err="1" smtClean="0">
                <a:solidFill>
                  <a:prstClr val="black"/>
                </a:solidFill>
              </a:rPr>
              <a:t>put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 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away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/</a:t>
            </a:r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out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fire</a:t>
            </a:r>
            <a:r>
              <a:rPr lang="cs-CZ" sz="2400" dirty="0" smtClean="0"/>
              <a:t>.</a:t>
            </a: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     </a:t>
            </a:r>
            <a:r>
              <a:rPr lang="cs-CZ" sz="2400" dirty="0" err="1" smtClean="0">
                <a:solidFill>
                  <a:prstClr val="black"/>
                </a:solidFill>
              </a:rPr>
              <a:t>The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firefighters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weren´t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able</a:t>
            </a:r>
            <a:r>
              <a:rPr lang="cs-CZ" sz="2400" dirty="0">
                <a:solidFill>
                  <a:prstClr val="black"/>
                </a:solidFill>
              </a:rPr>
              <a:t> to </a:t>
            </a:r>
            <a:r>
              <a:rPr lang="cs-CZ" sz="2400" dirty="0" err="1">
                <a:solidFill>
                  <a:prstClr val="black"/>
                </a:solidFill>
              </a:rPr>
              <a:t>put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down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/ </a:t>
            </a:r>
            <a:r>
              <a:rPr lang="cs-CZ" sz="2400" dirty="0" err="1">
                <a:solidFill>
                  <a:srgbClr val="4BACC6">
                    <a:lumMod val="75000"/>
                  </a:srgbClr>
                </a:solidFill>
              </a:rPr>
              <a:t>away</a:t>
            </a:r>
            <a:r>
              <a:rPr lang="cs-CZ" sz="2400" dirty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/</a:t>
            </a:r>
            <a:r>
              <a:rPr lang="cs-CZ" sz="2400" b="1" i="1" u="sng" dirty="0" err="1" smtClean="0">
                <a:solidFill>
                  <a:srgbClr val="4BACC6">
                    <a:lumMod val="75000"/>
                  </a:srgbClr>
                </a:solidFill>
              </a:rPr>
              <a:t>out</a:t>
            </a:r>
            <a:r>
              <a:rPr lang="cs-CZ" sz="2400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fire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632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 </a:t>
            </a:r>
            <a:r>
              <a:rPr lang="cs-CZ" sz="2800" smtClean="0"/>
              <a:t>archiv autorky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983700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1398</Words>
  <Application>Microsoft Office PowerPoint</Application>
  <PresentationFormat>Předvádění na obrazovce (4:3)</PresentationFormat>
  <Paragraphs>157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  PHRASAL VERBS - BASIC</vt:lpstr>
      <vt:lpstr>Basic rules of use</vt:lpstr>
      <vt:lpstr>Prezentace aplikace PowerPoint</vt:lpstr>
      <vt:lpstr>Prezentace aplikace PowerPoint</vt:lpstr>
      <vt:lpstr>Literal phrasal verbs</vt:lpstr>
      <vt:lpstr>Idiomatic phrasal verbs</vt:lpstr>
      <vt:lpstr>Practice</vt:lpstr>
      <vt:lpstr>Key:</vt:lpstr>
      <vt:lpstr>Prezentace aplikace PowerPoint</vt:lpstr>
      <vt:lpstr>Key:</vt:lpstr>
      <vt:lpstr>3. Circle the correct option, use a dictionary if needed: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Radka Fuchsová</cp:lastModifiedBy>
  <cp:revision>31</cp:revision>
  <dcterms:created xsi:type="dcterms:W3CDTF">2013-07-30T15:41:09Z</dcterms:created>
  <dcterms:modified xsi:type="dcterms:W3CDTF">2013-07-31T12:41:37Z</dcterms:modified>
</cp:coreProperties>
</file>