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5" r:id="rId8"/>
    <p:sldId id="261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499" y="-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505DE5D-8950-47EE-B3DF-DEE329411200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4370A86-492D-4B41-B393-64B1C8EB5E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05DE5D-8950-47EE-B3DF-DEE329411200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370A86-492D-4B41-B393-64B1C8EB5EB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05DE5D-8950-47EE-B3DF-DEE329411200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370A86-492D-4B41-B393-64B1C8EB5EB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05DE5D-8950-47EE-B3DF-DEE329411200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370A86-492D-4B41-B393-64B1C8EB5EB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05DE5D-8950-47EE-B3DF-DEE329411200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370A86-492D-4B41-B393-64B1C8EB5E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05DE5D-8950-47EE-B3DF-DEE329411200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370A86-492D-4B41-B393-64B1C8EB5EB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05DE5D-8950-47EE-B3DF-DEE329411200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370A86-492D-4B41-B393-64B1C8EB5E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8505DE5D-8950-47EE-B3DF-DEE329411200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370A86-492D-4B41-B393-64B1C8EB5E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505DE5D-8950-47EE-B3DF-DEE329411200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4370A86-492D-4B41-B393-64B1C8EB5EB9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05DE5D-8950-47EE-B3DF-DEE329411200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370A86-492D-4B41-B393-64B1C8EB5E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505DE5D-8950-47EE-B3DF-DEE329411200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4370A86-492D-4B41-B393-64B1C8EB5EB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8505DE5D-8950-47EE-B3DF-DEE329411200}" type="datetimeFigureOut">
              <a:rPr lang="cs-CZ" smtClean="0"/>
              <a:pPr/>
              <a:t>2.8.2013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4370A86-492D-4B41-B393-64B1C8EB5EB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908720"/>
            <a:ext cx="5407152" cy="1045464"/>
          </a:xfrm>
          <a:prstGeom prst="rect">
            <a:avLst/>
          </a:prstGeom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9007154"/>
              </p:ext>
            </p:extLst>
          </p:nvPr>
        </p:nvGraphicFramePr>
        <p:xfrm>
          <a:off x="683568" y="3356992"/>
          <a:ext cx="8136904" cy="2468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0940"/>
                <a:gridCol w="6195964"/>
              </a:tblGrid>
              <a:tr h="1282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Martina </a:t>
                      </a:r>
                      <a:r>
                        <a:rPr lang="cs-CZ" sz="1800" b="1" kern="120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Coubalová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VY_32_INOVACE_09A_06</a:t>
                      </a:r>
                      <a:r>
                        <a:rPr lang="cs-CZ" sz="1800" b="1" kern="1200" baseline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lang="cs-CZ" sz="1800" b="1" kern="1200" baseline="0" dirty="0" err="1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deshalb-Satz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Jazyková kompetence v němčině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287798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  <a:tr h="164456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01.</a:t>
                      </a:r>
                      <a:r>
                        <a:rPr lang="cs-CZ" sz="1800" b="1" kern="1200" baseline="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 05. 2013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Anotace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algn="just">
              <a:lnSpc>
                <a:spcPct val="150000"/>
              </a:lnSpc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Tento materiál byl vytvořen pro žáky 1. ročníku šestiletého gymnázia přibližně na jednu vyučovací hodinu. Materiál obsahuje výklad nové gramatiky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spojka </a:t>
            </a:r>
            <a:r>
              <a:rPr lang="cs-CZ" sz="2800" i="1" dirty="0" err="1" smtClean="0">
                <a:latin typeface="Times New Roman" pitchFamily="18" charset="0"/>
                <a:cs typeface="Times New Roman" pitchFamily="18" charset="0"/>
              </a:rPr>
              <a:t>deshalb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je spojen s interaktivním procvičením probírané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látky.</a:t>
            </a:r>
          </a:p>
          <a:p>
            <a:pPr algn="just">
              <a:lnSpc>
                <a:spcPct val="150000"/>
              </a:lnSpc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Cíl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vzdělávání: Žáci používají správně </a:t>
            </a:r>
            <a:r>
              <a:rPr lang="de-DE" sz="2800" i="1" dirty="0" err="1" smtClean="0">
                <a:latin typeface="Times New Roman" pitchFamily="18" charset="0"/>
                <a:cs typeface="Times New Roman" pitchFamily="18" charset="0"/>
              </a:rPr>
              <a:t>spojku</a:t>
            </a:r>
            <a:r>
              <a:rPr lang="de-DE" sz="2800" i="1" dirty="0" smtClean="0">
                <a:latin typeface="Times New Roman" pitchFamily="18" charset="0"/>
                <a:cs typeface="Times New Roman" pitchFamily="18" charset="0"/>
              </a:rPr>
              <a:t> deshalb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v ústních i písemných projevech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lnSpc>
                <a:spcPct val="150000"/>
              </a:lnSpc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Žáci řeší interaktivní cvičení na tabuli. Digitálním perem či fixem dopisují řešení. Žáky můžeme rozdělit do skupin nebo mohou řešit jednotlivé úlohy samostatně nebo frontálně. </a:t>
            </a:r>
          </a:p>
          <a:p>
            <a:pPr algn="just">
              <a:lnSpc>
                <a:spcPct val="150000"/>
              </a:lnSpc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Materiál je určen k interaktivní výuce.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de-DE" sz="4000" dirty="0" err="1" smtClean="0">
                <a:latin typeface="Times New Roman" pitchFamily="18" charset="0"/>
                <a:cs typeface="Times New Roman" pitchFamily="18" charset="0"/>
              </a:rPr>
              <a:t>eshalb</a:t>
            </a:r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 - Satz</a:t>
            </a:r>
            <a:endParaRPr lang="de-DE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Ich bin krank, </a:t>
            </a:r>
            <a:r>
              <a:rPr lang="de-DE" i="1" dirty="0" smtClean="0">
                <a:latin typeface="Times New Roman" pitchFamily="18" charset="0"/>
                <a:cs typeface="Times New Roman" pitchFamily="18" charset="0"/>
              </a:rPr>
              <a:t>deshalb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kann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 ich nicht </a:t>
            </a:r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kommen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endParaRPr lang="de-DE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de-DE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deshalb-Satz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Verb </a:t>
            </a:r>
          </a:p>
          <a:p>
            <a:pPr marL="624078" indent="-514350">
              <a:lnSpc>
                <a:spcPct val="150000"/>
              </a:lnSpc>
              <a:buAutoNum type="alphaLcParenR"/>
            </a:pP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Position 1</a:t>
            </a:r>
          </a:p>
          <a:p>
            <a:pPr marL="624078" indent="-514350">
              <a:lnSpc>
                <a:spcPct val="150000"/>
              </a:lnSpc>
              <a:buAutoNum type="alphaLcParenR"/>
            </a:pP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Position 2</a:t>
            </a:r>
            <a:endParaRPr lang="de-DE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Šipka doprava 3"/>
          <p:cNvSpPr/>
          <p:nvPr/>
        </p:nvSpPr>
        <p:spPr>
          <a:xfrm>
            <a:off x="2627784" y="335699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Bilde richtige Sätze:</a:t>
            </a:r>
          </a:p>
          <a:p>
            <a:pPr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Martin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 kann nicht schlafen, deshalb (er Milch trinken)…</a:t>
            </a:r>
          </a:p>
          <a:p>
            <a:pPr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Sie hat um 7 Uhr morgens Unterricht, deshalb (sie sehr früh aufstehen)…</a:t>
            </a:r>
          </a:p>
          <a:p>
            <a:pPr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Der Kühlschrank ist leer, deshalb (wir im Supermarkt einkaufen)…</a:t>
            </a:r>
          </a:p>
          <a:p>
            <a:pPr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Ich mag Filme, deshalb (ich am Wochenende ins Kino gehen)…</a:t>
            </a:r>
          </a:p>
          <a:p>
            <a:pPr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Ich möchte in Deutschland leben, deshalb (ich Deutsch lernen)…</a:t>
            </a:r>
          </a:p>
          <a:p>
            <a:pPr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Mein Bruder braucht ein neues Auto, deshalb (er sehr viel arbeiten)…</a:t>
            </a:r>
          </a:p>
          <a:p>
            <a:pPr>
              <a:lnSpc>
                <a:spcPct val="150000"/>
              </a:lnSpc>
              <a:buNone/>
            </a:pPr>
            <a:endParaRPr lang="de-DE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endParaRPr lang="de-DE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de-DE" sz="4000" dirty="0" err="1" smtClean="0">
                <a:latin typeface="Times New Roman" pitchFamily="18" charset="0"/>
                <a:cs typeface="Times New Roman" pitchFamily="18" charset="0"/>
              </a:rPr>
              <a:t>eshalb</a:t>
            </a:r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 - Satz</a:t>
            </a:r>
            <a:endParaRPr lang="cs-CZ" sz="4000" dirty="0"/>
          </a:p>
        </p:txBody>
      </p:sp>
      <p:pic>
        <p:nvPicPr>
          <p:cNvPr id="1028" name="Picture 4" descr="C:\Users\asus\AppData\Local\Microsoft\Windows\Temporary Internet Files\Content.IE5\S2YN3XX7\MM900286670[1]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332656"/>
            <a:ext cx="2492585" cy="21602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150000"/>
              </a:lnSpc>
            </a:pPr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Wie geht es weiter?</a:t>
            </a:r>
          </a:p>
          <a:p>
            <a:pPr>
              <a:lnSpc>
                <a:spcPct val="150000"/>
              </a:lnSpc>
              <a:buNone/>
            </a:pP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Ich bin müde, deshalb…</a:t>
            </a:r>
          </a:p>
          <a:p>
            <a:pPr>
              <a:lnSpc>
                <a:spcPct val="150000"/>
              </a:lnSpc>
              <a:buNone/>
            </a:pP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Ich brauche Geld, deshalb…</a:t>
            </a:r>
          </a:p>
          <a:p>
            <a:pPr>
              <a:lnSpc>
                <a:spcPct val="150000"/>
              </a:lnSpc>
              <a:buNone/>
            </a:pP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Ich habe kein Auto, deshalb…</a:t>
            </a:r>
          </a:p>
          <a:p>
            <a:pPr>
              <a:lnSpc>
                <a:spcPct val="150000"/>
              </a:lnSpc>
              <a:buNone/>
            </a:pP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Ich brauche eine neue Jeans, deshalb…</a:t>
            </a:r>
          </a:p>
          <a:p>
            <a:pPr>
              <a:lnSpc>
                <a:spcPct val="150000"/>
              </a:lnSpc>
              <a:buNone/>
            </a:pP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Ich spiele gern Fußball, deshalb…</a:t>
            </a:r>
          </a:p>
          <a:p>
            <a:pPr>
              <a:lnSpc>
                <a:spcPct val="150000"/>
              </a:lnSpc>
              <a:buNone/>
            </a:pP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Wir haben morgen keine Schule, deshalb…</a:t>
            </a:r>
          </a:p>
          <a:p>
            <a:pPr>
              <a:buNone/>
            </a:pP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de-DE" sz="4000" dirty="0" err="1" smtClean="0">
                <a:latin typeface="Times New Roman" pitchFamily="18" charset="0"/>
                <a:cs typeface="Times New Roman" pitchFamily="18" charset="0"/>
              </a:rPr>
              <a:t>eshalb</a:t>
            </a:r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 - Satz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de-DE" sz="1800" dirty="0" smtClean="0">
                <a:latin typeface="Times New Roman" pitchFamily="18" charset="0"/>
                <a:cs typeface="Times New Roman" pitchFamily="18" charset="0"/>
              </a:rPr>
              <a:t>Ich bin froh, deshalb...</a:t>
            </a:r>
          </a:p>
          <a:p>
            <a:pPr algn="just">
              <a:lnSpc>
                <a:spcPct val="150000"/>
              </a:lnSpc>
            </a:pPr>
            <a:r>
              <a:rPr lang="de-DE" sz="1800" dirty="0" smtClean="0">
                <a:latin typeface="Times New Roman" pitchFamily="18" charset="0"/>
                <a:cs typeface="Times New Roman" pitchFamily="18" charset="0"/>
              </a:rPr>
              <a:t>Es regnet, deshalb...</a:t>
            </a:r>
          </a:p>
          <a:p>
            <a:pPr algn="just">
              <a:lnSpc>
                <a:spcPct val="150000"/>
              </a:lnSpc>
            </a:pPr>
            <a:r>
              <a:rPr lang="de-DE" sz="1800" dirty="0" smtClean="0">
                <a:latin typeface="Times New Roman" pitchFamily="18" charset="0"/>
                <a:cs typeface="Times New Roman" pitchFamily="18" charset="0"/>
              </a:rPr>
              <a:t>Es gibt eine Party heute Nacht, deshalb...</a:t>
            </a:r>
          </a:p>
          <a:p>
            <a:pPr algn="just">
              <a:lnSpc>
                <a:spcPct val="150000"/>
              </a:lnSpc>
            </a:pPr>
            <a:r>
              <a:rPr lang="de-DE" sz="1800" dirty="0" smtClean="0">
                <a:latin typeface="Times New Roman" pitchFamily="18" charset="0"/>
                <a:cs typeface="Times New Roman" pitchFamily="18" charset="0"/>
              </a:rPr>
              <a:t>Deutsch ist schwer, deshalb...</a:t>
            </a:r>
          </a:p>
          <a:p>
            <a:pPr algn="just">
              <a:lnSpc>
                <a:spcPct val="150000"/>
              </a:lnSpc>
            </a:pPr>
            <a:r>
              <a:rPr lang="de-DE" sz="1800" dirty="0" smtClean="0">
                <a:latin typeface="Times New Roman" pitchFamily="18" charset="0"/>
                <a:cs typeface="Times New Roman" pitchFamily="18" charset="0"/>
              </a:rPr>
              <a:t>Ich brauche ein Auto, deshalb...</a:t>
            </a:r>
          </a:p>
          <a:p>
            <a:pPr algn="just">
              <a:lnSpc>
                <a:spcPct val="150000"/>
              </a:lnSpc>
            </a:pPr>
            <a:r>
              <a:rPr lang="de-DE" sz="1800" dirty="0" smtClean="0">
                <a:latin typeface="Times New Roman" pitchFamily="18" charset="0"/>
                <a:cs typeface="Times New Roman" pitchFamily="18" charset="0"/>
              </a:rPr>
              <a:t>Reisen gefällt mir, deshalb...</a:t>
            </a:r>
          </a:p>
          <a:p>
            <a:pPr algn="just">
              <a:lnSpc>
                <a:spcPct val="150000"/>
              </a:lnSpc>
            </a:pPr>
            <a:r>
              <a:rPr lang="de-DE" sz="1800" dirty="0" smtClean="0">
                <a:latin typeface="Times New Roman" pitchFamily="18" charset="0"/>
                <a:cs typeface="Times New Roman" pitchFamily="18" charset="0"/>
              </a:rPr>
              <a:t>Es gibt kein gutes Programm heute, deshalb...</a:t>
            </a:r>
          </a:p>
          <a:p>
            <a:pPr algn="just">
              <a:lnSpc>
                <a:spcPct val="150000"/>
              </a:lnSpc>
            </a:pPr>
            <a:r>
              <a:rPr lang="de-DE" sz="1800" dirty="0" smtClean="0">
                <a:latin typeface="Times New Roman" pitchFamily="18" charset="0"/>
                <a:cs typeface="Times New Roman" pitchFamily="18" charset="0"/>
              </a:rPr>
              <a:t>Morgen ist Freitag, deshalb...</a:t>
            </a:r>
          </a:p>
          <a:p>
            <a:pPr algn="just">
              <a:lnSpc>
                <a:spcPct val="150000"/>
              </a:lnSpc>
            </a:pPr>
            <a:endParaRPr lang="de-DE" sz="16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</a:pPr>
            <a:endParaRPr lang="de-DE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de-DE" sz="4000" dirty="0" err="1" smtClean="0">
                <a:latin typeface="Times New Roman" pitchFamily="18" charset="0"/>
                <a:cs typeface="Times New Roman" pitchFamily="18" charset="0"/>
              </a:rPr>
              <a:t>piel</a:t>
            </a:r>
            <a:endParaRPr lang="de-DE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 descr="C:\Users\asus\AppData\Local\Microsoft\Windows\Temporary Internet Files\Content.IE5\S2YN3XX7\MC900433862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32040" y="836712"/>
            <a:ext cx="3600400" cy="36004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de-DE" sz="4000" dirty="0" err="1" smtClean="0">
                <a:latin typeface="Times New Roman" pitchFamily="18" charset="0"/>
                <a:cs typeface="Times New Roman" pitchFamily="18" charset="0"/>
              </a:rPr>
              <a:t>eshalb</a:t>
            </a:r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 - Satz</a:t>
            </a:r>
            <a:endParaRPr lang="de-DE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Ich bin krank, </a:t>
            </a:r>
            <a:r>
              <a:rPr lang="de-DE" i="1" dirty="0" smtClean="0">
                <a:latin typeface="Times New Roman" pitchFamily="18" charset="0"/>
                <a:cs typeface="Times New Roman" pitchFamily="18" charset="0"/>
              </a:rPr>
              <a:t>deshalb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kann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 ich nicht </a:t>
            </a:r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kommen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endParaRPr lang="de-DE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de-DE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deshalb-Satz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Verb </a:t>
            </a:r>
          </a:p>
          <a:p>
            <a:pPr marL="624078" indent="-514350">
              <a:lnSpc>
                <a:spcPct val="150000"/>
              </a:lnSpc>
              <a:buAutoNum type="alphaLcParenR"/>
            </a:pPr>
            <a:r>
              <a:rPr lang="de-DE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Position 1</a:t>
            </a:r>
          </a:p>
          <a:p>
            <a:pPr marL="624078" indent="-514350">
              <a:lnSpc>
                <a:spcPct val="150000"/>
              </a:lnSpc>
              <a:buAutoNum type="alphaLcParenR"/>
            </a:pPr>
            <a:r>
              <a:rPr lang="de-DE" dirty="0" smtClean="0">
                <a:latin typeface="Times New Roman" pitchFamily="18" charset="0"/>
                <a:cs typeface="Times New Roman" pitchFamily="18" charset="0"/>
              </a:rPr>
              <a:t>Position 2</a:t>
            </a:r>
            <a:endParaRPr lang="de-DE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Šipka doprava 3"/>
          <p:cNvSpPr/>
          <p:nvPr/>
        </p:nvSpPr>
        <p:spPr>
          <a:xfrm>
            <a:off x="2627784" y="3356992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de-DE" b="1" dirty="0" smtClean="0">
                <a:latin typeface="Times New Roman" pitchFamily="18" charset="0"/>
                <a:cs typeface="Times New Roman" pitchFamily="18" charset="0"/>
              </a:rPr>
              <a:t>Bilde richtige Sätze:</a:t>
            </a:r>
          </a:p>
          <a:p>
            <a:pPr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Martin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 kann nicht schlafen, </a:t>
            </a:r>
            <a:r>
              <a:rPr lang="de-DE" sz="2000" b="1" dirty="0" smtClean="0">
                <a:latin typeface="Times New Roman" pitchFamily="18" charset="0"/>
                <a:cs typeface="Times New Roman" pitchFamily="18" charset="0"/>
              </a:rPr>
              <a:t>deshalb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trinkt er Milch.</a:t>
            </a:r>
            <a:endParaRPr lang="de-DE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Sie hat um 7 Uhr morgens Unterricht, </a:t>
            </a:r>
            <a:r>
              <a:rPr lang="de-DE" sz="2000" b="1" dirty="0" smtClean="0">
                <a:latin typeface="Times New Roman" pitchFamily="18" charset="0"/>
                <a:cs typeface="Times New Roman" pitchFamily="18" charset="0"/>
              </a:rPr>
              <a:t>deshalb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steht sie sehr früh auf.</a:t>
            </a:r>
            <a:endParaRPr lang="de-DE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Der Kühlschrank ist leer, </a:t>
            </a:r>
            <a:r>
              <a:rPr lang="de-DE" sz="2000" b="1" dirty="0" smtClean="0">
                <a:latin typeface="Times New Roman" pitchFamily="18" charset="0"/>
                <a:cs typeface="Times New Roman" pitchFamily="18" charset="0"/>
              </a:rPr>
              <a:t>deshalb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kaufen wir im Supermarkt ein.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Ich mag Filme, </a:t>
            </a:r>
            <a:r>
              <a:rPr lang="de-DE" sz="2000" b="1" dirty="0" smtClean="0">
                <a:latin typeface="Times New Roman" pitchFamily="18" charset="0"/>
                <a:cs typeface="Times New Roman" pitchFamily="18" charset="0"/>
              </a:rPr>
              <a:t>deshalb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gehe ich am Wochenende ins Kino.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Ich möchte in Deutschland leben, </a:t>
            </a:r>
            <a:r>
              <a:rPr lang="de-DE" sz="2000" b="1" dirty="0" smtClean="0">
                <a:latin typeface="Times New Roman" pitchFamily="18" charset="0"/>
                <a:cs typeface="Times New Roman" pitchFamily="18" charset="0"/>
              </a:rPr>
              <a:t>deshalb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lerne ich Deutsch.</a:t>
            </a:r>
            <a:endParaRPr lang="de-DE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Mein Bruder braucht ein neues Auto, </a:t>
            </a:r>
            <a:r>
              <a:rPr lang="de-DE" sz="2000" b="1" dirty="0" smtClean="0">
                <a:latin typeface="Times New Roman" pitchFamily="18" charset="0"/>
                <a:cs typeface="Times New Roman" pitchFamily="18" charset="0"/>
              </a:rPr>
              <a:t>deshalb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2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arbeitet er sehr viel.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lnSpc>
                <a:spcPct val="150000"/>
              </a:lnSpc>
              <a:buNone/>
            </a:pPr>
            <a:endParaRPr lang="de-DE" sz="20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  <a:buNone/>
            </a:pPr>
            <a:endParaRPr lang="de-DE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d</a:t>
            </a:r>
            <a:r>
              <a:rPr lang="de-DE" sz="4000" dirty="0" err="1" smtClean="0">
                <a:latin typeface="Times New Roman" pitchFamily="18" charset="0"/>
                <a:cs typeface="Times New Roman" pitchFamily="18" charset="0"/>
              </a:rPr>
              <a:t>eshalb</a:t>
            </a:r>
            <a:r>
              <a:rPr lang="de-DE" sz="4000" dirty="0" smtClean="0">
                <a:latin typeface="Times New Roman" pitchFamily="18" charset="0"/>
                <a:cs typeface="Times New Roman" pitchFamily="18" charset="0"/>
              </a:rPr>
              <a:t> - Satz</a:t>
            </a:r>
            <a:endParaRPr lang="cs-CZ" sz="4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Použité obrázky jsou ze souboru </a:t>
            </a:r>
            <a:r>
              <a:rPr lang="cs-CZ" sz="2000" smtClean="0">
                <a:latin typeface="Times New Roman" pitchFamily="18" charset="0"/>
                <a:cs typeface="Times New Roman" pitchFamily="18" charset="0"/>
              </a:rPr>
              <a:t>Klipart – www.office.microsoft.com 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01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.0</a:t>
            </a:r>
            <a:r>
              <a:rPr lang="de-DE" sz="2000" dirty="0" smtClean="0">
                <a:latin typeface="Times New Roman" pitchFamily="18" charset="0"/>
                <a:cs typeface="Times New Roman" pitchFamily="18" charset="0"/>
              </a:rPr>
              <a:t>5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.2013)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Použitá cvičení – archiv autora</a:t>
            </a:r>
          </a:p>
          <a:p>
            <a:pPr>
              <a:lnSpc>
                <a:spcPct val="150000"/>
              </a:lnSpc>
            </a:pP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NEUNER,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Gerhard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 a kol. </a:t>
            </a:r>
            <a:r>
              <a:rPr lang="cs-CZ" sz="2000" i="1" dirty="0" err="1" smtClean="0">
                <a:latin typeface="Times New Roman" pitchFamily="18" charset="0"/>
                <a:cs typeface="Times New Roman" pitchFamily="18" charset="0"/>
              </a:rPr>
              <a:t>deutsch.com</a:t>
            </a:r>
            <a:r>
              <a:rPr lang="cs-CZ" sz="2000" i="1" dirty="0" smtClean="0">
                <a:latin typeface="Times New Roman" pitchFamily="18" charset="0"/>
                <a:cs typeface="Times New Roman" pitchFamily="18" charset="0"/>
              </a:rPr>
              <a:t> 1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. Německo: </a:t>
            </a:r>
            <a:r>
              <a:rPr lang="cs-CZ" sz="2000" dirty="0" err="1" smtClean="0">
                <a:latin typeface="Times New Roman" pitchFamily="18" charset="0"/>
                <a:cs typeface="Times New Roman" pitchFamily="18" charset="0"/>
              </a:rPr>
              <a:t>Hueber</a:t>
            </a:r>
            <a:r>
              <a:rPr lang="cs-CZ" sz="2000" dirty="0" smtClean="0">
                <a:latin typeface="Times New Roman" pitchFamily="18" charset="0"/>
                <a:cs typeface="Times New Roman" pitchFamily="18" charset="0"/>
              </a:rPr>
              <a:t>, 2008, ISBN 978-3-19-001658-7. </a:t>
            </a:r>
          </a:p>
          <a:p>
            <a:endParaRPr lang="cs-CZ" dirty="0"/>
          </a:p>
        </p:txBody>
      </p:sp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cs-CZ" sz="4000" smtClean="0">
                <a:latin typeface="Times New Roman" pitchFamily="18" charset="0"/>
                <a:cs typeface="Times New Roman" pitchFamily="18" charset="0"/>
              </a:rPr>
              <a:t>droje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62</TotalTime>
  <Words>477</Words>
  <Application>Microsoft Office PowerPoint</Application>
  <PresentationFormat>Předvádění na obrazovce (4:3)</PresentationFormat>
  <Paragraphs>68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Shluk</vt:lpstr>
      <vt:lpstr>Prezentace aplikace PowerPoint</vt:lpstr>
      <vt:lpstr>Anotace</vt:lpstr>
      <vt:lpstr>deshalb - Satz</vt:lpstr>
      <vt:lpstr>deshalb - Satz</vt:lpstr>
      <vt:lpstr>deshalb - Satz</vt:lpstr>
      <vt:lpstr>Spiel</vt:lpstr>
      <vt:lpstr>deshalb - Satz</vt:lpstr>
      <vt:lpstr>deshalb - Satz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asus</dc:creator>
  <cp:lastModifiedBy>jitka</cp:lastModifiedBy>
  <cp:revision>14</cp:revision>
  <dcterms:created xsi:type="dcterms:W3CDTF">2013-05-01T15:34:59Z</dcterms:created>
  <dcterms:modified xsi:type="dcterms:W3CDTF">2013-08-02T11:23:59Z</dcterms:modified>
</cp:coreProperties>
</file>