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63" r:id="rId4"/>
    <p:sldId id="260" r:id="rId5"/>
    <p:sldId id="264" r:id="rId6"/>
    <p:sldId id="266" r:id="rId7"/>
    <p:sldId id="271" r:id="rId8"/>
    <p:sldId id="275" r:id="rId9"/>
    <p:sldId id="276" r:id="rId10"/>
    <p:sldId id="277" r:id="rId11"/>
    <p:sldId id="262" r:id="rId12"/>
    <p:sldId id="274" r:id="rId13"/>
    <p:sldId id="270" r:id="rId14"/>
    <p:sldId id="273" r:id="rId15"/>
    <p:sldId id="272" r:id="rId16"/>
    <p:sldId id="265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59" autoAdjust="0"/>
    <p:restoredTop sz="94000" autoAdjust="0"/>
  </p:normalViewPr>
  <p:slideViewPr>
    <p:cSldViewPr>
      <p:cViewPr>
        <p:scale>
          <a:sx n="77" d="100"/>
          <a:sy n="77" d="100"/>
        </p:scale>
        <p:origin x="-499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2.8.2013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2.8.2013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2.8.2013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2.8.2013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2.8.2013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13" Type="http://schemas.openxmlformats.org/officeDocument/2006/relationships/image" Target="../media/image14.wmf"/><Relationship Id="rId3" Type="http://schemas.openxmlformats.org/officeDocument/2006/relationships/image" Target="../media/image4.wmf"/><Relationship Id="rId7" Type="http://schemas.openxmlformats.org/officeDocument/2006/relationships/image" Target="../media/image8.wmf"/><Relationship Id="rId12" Type="http://schemas.openxmlformats.org/officeDocument/2006/relationships/image" Target="../media/image13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7.jpeg"/><Relationship Id="rId11" Type="http://schemas.openxmlformats.org/officeDocument/2006/relationships/image" Target="../media/image12.wmf"/><Relationship Id="rId5" Type="http://schemas.openxmlformats.org/officeDocument/2006/relationships/image" Target="../media/image6.wmf"/><Relationship Id="rId15" Type="http://schemas.openxmlformats.org/officeDocument/2006/relationships/image" Target="../media/image16.jpeg"/><Relationship Id="rId10" Type="http://schemas.openxmlformats.org/officeDocument/2006/relationships/image" Target="../media/image11.wmf"/><Relationship Id="rId4" Type="http://schemas.openxmlformats.org/officeDocument/2006/relationships/image" Target="../media/image5.png"/><Relationship Id="rId9" Type="http://schemas.openxmlformats.org/officeDocument/2006/relationships/image" Target="../media/image10.wmf"/><Relationship Id="rId14" Type="http://schemas.openxmlformats.org/officeDocument/2006/relationships/image" Target="../media/image15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wmf"/><Relationship Id="rId3" Type="http://schemas.openxmlformats.org/officeDocument/2006/relationships/image" Target="../media/image18.wmf"/><Relationship Id="rId7" Type="http://schemas.openxmlformats.org/officeDocument/2006/relationships/image" Target="../media/image22.wmf"/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wmf"/><Relationship Id="rId4" Type="http://schemas.openxmlformats.org/officeDocument/2006/relationships/image" Target="../media/image1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7" Type="http://schemas.openxmlformats.org/officeDocument/2006/relationships/image" Target="../media/image29.wmf"/><Relationship Id="rId2" Type="http://schemas.openxmlformats.org/officeDocument/2006/relationships/image" Target="../media/image24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wmf"/><Relationship Id="rId5" Type="http://schemas.openxmlformats.org/officeDocument/2006/relationships/image" Target="../media/image27.png"/><Relationship Id="rId4" Type="http://schemas.openxmlformats.org/officeDocument/2006/relationships/image" Target="../media/image26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wmf"/><Relationship Id="rId5" Type="http://schemas.openxmlformats.org/officeDocument/2006/relationships/image" Target="../media/image33.wmf"/><Relationship Id="rId4" Type="http://schemas.openxmlformats.org/officeDocument/2006/relationships/image" Target="../media/image32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wmf"/><Relationship Id="rId5" Type="http://schemas.openxmlformats.org/officeDocument/2006/relationships/image" Target="../media/image37.wmf"/><Relationship Id="rId4" Type="http://schemas.openxmlformats.org/officeDocument/2006/relationships/image" Target="../media/image36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wmf"/><Relationship Id="rId3" Type="http://schemas.openxmlformats.org/officeDocument/2006/relationships/image" Target="../media/image40.png"/><Relationship Id="rId7" Type="http://schemas.openxmlformats.org/officeDocument/2006/relationships/image" Target="../media/image44.wmf"/><Relationship Id="rId2" Type="http://schemas.openxmlformats.org/officeDocument/2006/relationships/image" Target="../media/image39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wmf"/><Relationship Id="rId11" Type="http://schemas.openxmlformats.org/officeDocument/2006/relationships/image" Target="../media/image46.wmf"/><Relationship Id="rId5" Type="http://schemas.openxmlformats.org/officeDocument/2006/relationships/image" Target="../media/image42.png"/><Relationship Id="rId10" Type="http://schemas.openxmlformats.org/officeDocument/2006/relationships/image" Target="../media/image17.wmf"/><Relationship Id="rId4" Type="http://schemas.openxmlformats.org/officeDocument/2006/relationships/image" Target="../media/image41.wmf"/><Relationship Id="rId9" Type="http://schemas.openxmlformats.org/officeDocument/2006/relationships/image" Target="../media/image4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wmf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0.wmf"/><Relationship Id="rId4" Type="http://schemas.openxmlformats.org/officeDocument/2006/relationships/image" Target="../media/image49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wmf"/><Relationship Id="rId2" Type="http://schemas.openxmlformats.org/officeDocument/2006/relationships/image" Target="../media/image51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wmf"/><Relationship Id="rId5" Type="http://schemas.openxmlformats.org/officeDocument/2006/relationships/image" Target="../media/image23.wmf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13" Type="http://schemas.openxmlformats.org/officeDocument/2006/relationships/image" Target="../media/image14.wmf"/><Relationship Id="rId3" Type="http://schemas.openxmlformats.org/officeDocument/2006/relationships/image" Target="../media/image4.wmf"/><Relationship Id="rId7" Type="http://schemas.openxmlformats.org/officeDocument/2006/relationships/image" Target="../media/image8.wmf"/><Relationship Id="rId12" Type="http://schemas.openxmlformats.org/officeDocument/2006/relationships/image" Target="../media/image13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7.jpeg"/><Relationship Id="rId11" Type="http://schemas.openxmlformats.org/officeDocument/2006/relationships/image" Target="../media/image12.wmf"/><Relationship Id="rId5" Type="http://schemas.openxmlformats.org/officeDocument/2006/relationships/image" Target="../media/image6.wmf"/><Relationship Id="rId15" Type="http://schemas.openxmlformats.org/officeDocument/2006/relationships/image" Target="../media/image16.jpeg"/><Relationship Id="rId10" Type="http://schemas.openxmlformats.org/officeDocument/2006/relationships/image" Target="../media/image11.wmf"/><Relationship Id="rId4" Type="http://schemas.openxmlformats.org/officeDocument/2006/relationships/image" Target="../media/image5.png"/><Relationship Id="rId9" Type="http://schemas.openxmlformats.org/officeDocument/2006/relationships/image" Target="../media/image10.wmf"/><Relationship Id="rId14" Type="http://schemas.openxmlformats.org/officeDocument/2006/relationships/image" Target="../media/image15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7" Type="http://schemas.openxmlformats.org/officeDocument/2006/relationships/image" Target="../media/image29.wmf"/><Relationship Id="rId2" Type="http://schemas.openxmlformats.org/officeDocument/2006/relationships/image" Target="../media/image24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wmf"/><Relationship Id="rId5" Type="http://schemas.openxmlformats.org/officeDocument/2006/relationships/image" Target="../media/image27.png"/><Relationship Id="rId4" Type="http://schemas.openxmlformats.org/officeDocument/2006/relationships/image" Target="../media/image26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wmf"/><Relationship Id="rId5" Type="http://schemas.openxmlformats.org/officeDocument/2006/relationships/image" Target="../media/image33.wmf"/><Relationship Id="rId4" Type="http://schemas.openxmlformats.org/officeDocument/2006/relationships/image" Target="../media/image32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wmf"/><Relationship Id="rId5" Type="http://schemas.openxmlformats.org/officeDocument/2006/relationships/image" Target="../media/image37.wmf"/><Relationship Id="rId4" Type="http://schemas.openxmlformats.org/officeDocument/2006/relationships/image" Target="../media/image36.wmf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908720"/>
            <a:ext cx="5407152" cy="1045464"/>
          </a:xfrm>
          <a:prstGeom prst="rect">
            <a:avLst/>
          </a:prstGeom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4234118"/>
              </p:ext>
            </p:extLst>
          </p:nvPr>
        </p:nvGraphicFramePr>
        <p:xfrm>
          <a:off x="683568" y="3068960"/>
          <a:ext cx="8136904" cy="26928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0940"/>
                <a:gridCol w="6195964"/>
              </a:tblGrid>
              <a:tr h="86409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Gymnázium, Chomutov, Mostecká 3000, příspěvková organizace</a:t>
                      </a:r>
                      <a:endParaRPr lang="cs-CZ" sz="1800" dirty="0"/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Mgr. Martina </a:t>
                      </a:r>
                      <a:r>
                        <a:rPr lang="cs-CZ" sz="1800" b="1" kern="1200" dirty="0" err="1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Coubalová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VY_32_INOVACE_09B_02 </a:t>
                      </a:r>
                      <a:r>
                        <a:rPr lang="de-DE" sz="1800" b="1" kern="1200" noProof="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Essen</a:t>
                      </a:r>
                      <a:r>
                        <a:rPr lang="de-DE" sz="1800" b="1" kern="1200" baseline="0" noProof="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und  Trinken</a:t>
                      </a:r>
                      <a:endParaRPr lang="de-DE" sz="1800" b="1" kern="1200" noProof="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TEMA: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My a svět kolem nás (německý jazyk)</a:t>
                      </a: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CZ.1.07/1.5.00/34.0816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4.</a:t>
                      </a:r>
                      <a:r>
                        <a:rPr lang="cs-CZ" sz="1800" b="1" kern="1200" baseline="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3. 2013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algn="just">
              <a:lnSpc>
                <a:spcPct val="150000"/>
              </a:lnSpc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Tento materiál byl vytvořen pro žáky 1. ročníku šestiletého gymnázia přibližně na jednu vyučovací hodinu. Materiál obsahuje výklad nové slovní zásoby </a:t>
            </a:r>
            <a:r>
              <a:rPr lang="cs-CZ" sz="2800" i="1" dirty="0" smtClean="0">
                <a:latin typeface="Times New Roman" pitchFamily="18" charset="0"/>
                <a:cs typeface="Times New Roman" pitchFamily="18" charset="0"/>
              </a:rPr>
              <a:t>Jídlo a pití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a je 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spojen s interaktivním procvičením probírané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látky.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Cíl vzdělávání: 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Žáci používají správně novou slovní zásobu v ústních i písemných projevech.</a:t>
            </a:r>
            <a:endParaRPr lang="cs-CZ" sz="2800" i="1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Žáci řeší interaktivní cvičení na tabuli a digitálním perem či fixem dopisují řešení. Žáky můžeme rozdělit do skupin nebo mohou řešit jednotlivé úlohy samostatně nebo frontálně. </a:t>
            </a:r>
          </a:p>
          <a:p>
            <a:pPr algn="just">
              <a:lnSpc>
                <a:spcPct val="150000"/>
              </a:lnSpc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Materiál je určen k interaktivní výuce. </a:t>
            </a:r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ANOTACE</a:t>
            </a:r>
            <a:endParaRPr lang="cs-CZ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08720"/>
          </a:xfrm>
        </p:spPr>
        <p:txBody>
          <a:bodyPr>
            <a:normAutofit/>
          </a:bodyPr>
          <a:lstStyle/>
          <a:p>
            <a:pPr algn="ctr"/>
            <a:r>
              <a:rPr lang="de-DE" sz="4000" dirty="0" smtClean="0">
                <a:latin typeface="Times New Roman" pitchFamily="18" charset="0"/>
                <a:cs typeface="Times New Roman" pitchFamily="18" charset="0"/>
              </a:rPr>
              <a:t>Essen und Trinken</a:t>
            </a:r>
            <a:endParaRPr lang="cs-CZ" sz="4000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half" idx="3"/>
          </p:nvPr>
        </p:nvSpPr>
        <p:spPr>
          <a:xfrm>
            <a:off x="3419873" y="980728"/>
            <a:ext cx="1944216" cy="5760640"/>
          </a:xfrm>
        </p:spPr>
        <p:txBody>
          <a:bodyPr>
            <a:normAutofit fontScale="25000" lnSpcReduction="20000"/>
          </a:bodyPr>
          <a:lstStyle/>
          <a:p>
            <a:pPr algn="ctr">
              <a:lnSpc>
                <a:spcPct val="170000"/>
              </a:lnSpc>
            </a:pPr>
            <a:r>
              <a:rPr lang="de-DE" sz="5600" dirty="0" smtClean="0">
                <a:latin typeface="Times New Roman" pitchFamily="18" charset="0"/>
                <a:cs typeface="Times New Roman" pitchFamily="18" charset="0"/>
              </a:rPr>
              <a:t>der Kuchen,-</a:t>
            </a:r>
          </a:p>
          <a:p>
            <a:pPr algn="ctr">
              <a:lnSpc>
                <a:spcPct val="170000"/>
              </a:lnSpc>
            </a:pPr>
            <a:r>
              <a:rPr lang="de-DE" sz="5600" dirty="0" smtClean="0">
                <a:latin typeface="Times New Roman" pitchFamily="18" charset="0"/>
                <a:cs typeface="Times New Roman" pitchFamily="18" charset="0"/>
              </a:rPr>
              <a:t>das Brötchen,-</a:t>
            </a:r>
          </a:p>
          <a:p>
            <a:pPr algn="ctr">
              <a:lnSpc>
                <a:spcPct val="170000"/>
              </a:lnSpc>
            </a:pPr>
            <a:r>
              <a:rPr lang="de-DE" sz="5600" dirty="0" smtClean="0">
                <a:latin typeface="Times New Roman" pitchFamily="18" charset="0"/>
                <a:cs typeface="Times New Roman" pitchFamily="18" charset="0"/>
              </a:rPr>
              <a:t>das Brot,-e</a:t>
            </a:r>
          </a:p>
          <a:p>
            <a:pPr algn="ctr">
              <a:lnSpc>
                <a:spcPct val="170000"/>
              </a:lnSpc>
            </a:pPr>
            <a:r>
              <a:rPr lang="de-DE" sz="5600" dirty="0" smtClean="0">
                <a:latin typeface="Times New Roman" pitchFamily="18" charset="0"/>
                <a:cs typeface="Times New Roman" pitchFamily="18" charset="0"/>
              </a:rPr>
              <a:t>das Croissant,-s</a:t>
            </a:r>
          </a:p>
          <a:p>
            <a:pPr algn="ctr">
              <a:lnSpc>
                <a:spcPct val="170000"/>
              </a:lnSpc>
              <a:buFont typeface="Wingdings" pitchFamily="2" charset="2"/>
              <a:buChar char="Ø"/>
            </a:pPr>
            <a:r>
              <a:rPr lang="de-DE" sz="5600" dirty="0" smtClean="0">
                <a:latin typeface="Times New Roman" pitchFamily="18" charset="0"/>
                <a:cs typeface="Times New Roman" pitchFamily="18" charset="0"/>
              </a:rPr>
              <a:t>das Spiegelei,-er</a:t>
            </a:r>
          </a:p>
          <a:p>
            <a:pPr algn="ctr">
              <a:lnSpc>
                <a:spcPct val="170000"/>
              </a:lnSpc>
              <a:buFont typeface="Wingdings" pitchFamily="2" charset="2"/>
              <a:buChar char="Ø"/>
            </a:pPr>
            <a:r>
              <a:rPr lang="de-DE" sz="5600" dirty="0" smtClean="0">
                <a:latin typeface="Times New Roman" pitchFamily="18" charset="0"/>
                <a:cs typeface="Times New Roman" pitchFamily="18" charset="0"/>
              </a:rPr>
              <a:t>das Ei,-er</a:t>
            </a:r>
          </a:p>
          <a:p>
            <a:pPr algn="ctr">
              <a:lnSpc>
                <a:spcPct val="170000"/>
              </a:lnSpc>
              <a:buFont typeface="Wingdings" pitchFamily="2" charset="2"/>
              <a:buChar char="Ø"/>
            </a:pPr>
            <a:r>
              <a:rPr lang="de-DE" sz="5600" dirty="0" smtClean="0">
                <a:latin typeface="Times New Roman" pitchFamily="18" charset="0"/>
                <a:cs typeface="Times New Roman" pitchFamily="18" charset="0"/>
              </a:rPr>
              <a:t>der Apfel, die Äpfel</a:t>
            </a:r>
          </a:p>
          <a:p>
            <a:pPr algn="ctr">
              <a:lnSpc>
                <a:spcPct val="170000"/>
              </a:lnSpc>
              <a:buFont typeface="Wingdings" pitchFamily="2" charset="2"/>
              <a:buChar char="Ø"/>
            </a:pPr>
            <a:r>
              <a:rPr lang="de-DE" sz="5600" dirty="0" smtClean="0">
                <a:latin typeface="Times New Roman" pitchFamily="18" charset="0"/>
                <a:cs typeface="Times New Roman" pitchFamily="18" charset="0"/>
              </a:rPr>
              <a:t>die Wurst, die Würste</a:t>
            </a:r>
          </a:p>
          <a:p>
            <a:pPr algn="ctr">
              <a:lnSpc>
                <a:spcPct val="170000"/>
              </a:lnSpc>
              <a:buFont typeface="Wingdings" pitchFamily="2" charset="2"/>
              <a:buChar char="Ø"/>
            </a:pPr>
            <a:r>
              <a:rPr lang="de-DE" sz="5600" dirty="0" smtClean="0">
                <a:latin typeface="Times New Roman" pitchFamily="18" charset="0"/>
                <a:cs typeface="Times New Roman" pitchFamily="18" charset="0"/>
              </a:rPr>
              <a:t>der Jogurt</a:t>
            </a:r>
          </a:p>
          <a:p>
            <a:pPr algn="ctr">
              <a:lnSpc>
                <a:spcPct val="170000"/>
              </a:lnSpc>
              <a:buFont typeface="Wingdings" pitchFamily="2" charset="2"/>
              <a:buChar char="Ø"/>
            </a:pPr>
            <a:r>
              <a:rPr lang="de-DE" sz="5600" dirty="0" smtClean="0">
                <a:latin typeface="Times New Roman" pitchFamily="18" charset="0"/>
                <a:cs typeface="Times New Roman" pitchFamily="18" charset="0"/>
              </a:rPr>
              <a:t>der Käse,-</a:t>
            </a:r>
          </a:p>
          <a:p>
            <a:pPr algn="ctr">
              <a:lnSpc>
                <a:spcPct val="170000"/>
              </a:lnSpc>
              <a:buFont typeface="Wingdings" pitchFamily="2" charset="2"/>
              <a:buChar char="Ø"/>
            </a:pPr>
            <a:r>
              <a:rPr lang="de-DE" sz="5600" dirty="0" smtClean="0">
                <a:latin typeface="Times New Roman" pitchFamily="18" charset="0"/>
                <a:cs typeface="Times New Roman" pitchFamily="18" charset="0"/>
              </a:rPr>
              <a:t>die Marmelade,-n</a:t>
            </a:r>
          </a:p>
          <a:p>
            <a:pPr algn="ctr">
              <a:lnSpc>
                <a:spcPct val="170000"/>
              </a:lnSpc>
              <a:buFont typeface="Wingdings" pitchFamily="2" charset="2"/>
              <a:buChar char="Ø"/>
            </a:pPr>
            <a:r>
              <a:rPr lang="de-DE" sz="5600" dirty="0" smtClean="0">
                <a:latin typeface="Times New Roman" pitchFamily="18" charset="0"/>
                <a:cs typeface="Times New Roman" pitchFamily="18" charset="0"/>
              </a:rPr>
              <a:t>das Müsli,-</a:t>
            </a:r>
          </a:p>
          <a:p>
            <a:pPr algn="ctr">
              <a:lnSpc>
                <a:spcPct val="170000"/>
              </a:lnSpc>
              <a:buFont typeface="Wingdings" pitchFamily="2" charset="2"/>
              <a:buChar char="Ø"/>
            </a:pPr>
            <a:r>
              <a:rPr lang="de-DE" sz="5600" dirty="0" smtClean="0">
                <a:latin typeface="Times New Roman" pitchFamily="18" charset="0"/>
                <a:cs typeface="Times New Roman" pitchFamily="18" charset="0"/>
              </a:rPr>
              <a:t>der Honig,-e</a:t>
            </a:r>
          </a:p>
          <a:p>
            <a:pPr algn="ctr">
              <a:lnSpc>
                <a:spcPct val="170000"/>
              </a:lnSpc>
              <a:buFont typeface="Wingdings" pitchFamily="2" charset="2"/>
              <a:buChar char="Ø"/>
            </a:pPr>
            <a:r>
              <a:rPr lang="de-DE" sz="5600" dirty="0" smtClean="0">
                <a:latin typeface="Times New Roman" pitchFamily="18" charset="0"/>
                <a:cs typeface="Times New Roman" pitchFamily="18" charset="0"/>
              </a:rPr>
              <a:t>der Quark,-s</a:t>
            </a:r>
          </a:p>
          <a:p>
            <a:endParaRPr lang="de-DE" dirty="0"/>
          </a:p>
        </p:txBody>
      </p:sp>
      <p:pic>
        <p:nvPicPr>
          <p:cNvPr id="9" name="Picture 3" descr="C:\Users\asus\AppData\Local\Microsoft\Windows\Temporary Internet Files\Content.IE5\V0LPUL7R\MC90023401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5229200"/>
            <a:ext cx="1317274" cy="1080000"/>
          </a:xfrm>
          <a:prstGeom prst="rect">
            <a:avLst/>
          </a:prstGeom>
          <a:noFill/>
        </p:spPr>
      </p:pic>
      <p:pic>
        <p:nvPicPr>
          <p:cNvPr id="10" name="Picture 4" descr="C:\Users\asus\AppData\Local\Microsoft\Windows\Temporary Internet Files\Content.IE5\D0JNZP81\MC900352093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288" y="836712"/>
            <a:ext cx="1288922" cy="1080000"/>
          </a:xfrm>
          <a:prstGeom prst="rect">
            <a:avLst/>
          </a:prstGeom>
          <a:noFill/>
        </p:spPr>
      </p:pic>
      <p:pic>
        <p:nvPicPr>
          <p:cNvPr id="11" name="Picture 13" descr="C:\Users\asus\AppData\Local\Microsoft\Windows\Temporary Internet Files\Content.IE5\D0JNZP81\MC900441708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60000">
            <a:off x="6021503" y="3438342"/>
            <a:ext cx="1080000" cy="1080000"/>
          </a:xfrm>
          <a:prstGeom prst="rect">
            <a:avLst/>
          </a:prstGeom>
          <a:noFill/>
        </p:spPr>
      </p:pic>
      <p:pic>
        <p:nvPicPr>
          <p:cNvPr id="12" name="Picture 17" descr="C:\Users\asus\AppData\Local\Microsoft\Windows\Temporary Internet Files\Content.IE5\6GXNY5GW\MC900215775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40152" y="1628800"/>
            <a:ext cx="1164236" cy="1080000"/>
          </a:xfrm>
          <a:prstGeom prst="rect">
            <a:avLst/>
          </a:prstGeom>
          <a:noFill/>
        </p:spPr>
      </p:pic>
      <p:pic>
        <p:nvPicPr>
          <p:cNvPr id="13" name="Picture 22" descr="C:\Users\asus\AppData\Local\Microsoft\Windows\Temporary Internet Files\Content.IE5\D0JNZP81\MP900438709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04248" y="5085184"/>
            <a:ext cx="2150501" cy="1440000"/>
          </a:xfrm>
          <a:prstGeom prst="rect">
            <a:avLst/>
          </a:prstGeom>
          <a:noFill/>
        </p:spPr>
      </p:pic>
      <p:pic>
        <p:nvPicPr>
          <p:cNvPr id="14" name="Picture 7" descr="C:\Users\asus\AppData\Local\Microsoft\Windows\Temporary Internet Files\Content.IE5\CT3YD1B3\MC900232563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308304" y="2348880"/>
            <a:ext cx="1246155" cy="1080000"/>
          </a:xfrm>
          <a:prstGeom prst="rect">
            <a:avLst/>
          </a:prstGeom>
          <a:noFill/>
        </p:spPr>
      </p:pic>
      <p:pic>
        <p:nvPicPr>
          <p:cNvPr id="15" name="Picture 6" descr="C:\Users\asus\AppData\Local\Microsoft\Windows\Temporary Internet Files\Content.IE5\6GXNY5GW\MC900423533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63688" y="1988840"/>
            <a:ext cx="1352645" cy="1080000"/>
          </a:xfrm>
          <a:prstGeom prst="rect">
            <a:avLst/>
          </a:prstGeom>
          <a:noFill/>
        </p:spPr>
      </p:pic>
      <p:pic>
        <p:nvPicPr>
          <p:cNvPr id="16" name="Picture 15" descr="C:\Users\asus\AppData\Local\Microsoft\Windows\Temporary Internet Files\Content.IE5\CT3YD1B3\MC900012950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763688" y="3717032"/>
            <a:ext cx="1258725" cy="1080000"/>
          </a:xfrm>
          <a:prstGeom prst="rect">
            <a:avLst/>
          </a:prstGeom>
          <a:noFill/>
        </p:spPr>
      </p:pic>
      <p:pic>
        <p:nvPicPr>
          <p:cNvPr id="17" name="Picture 12" descr="C:\Users\asus\AppData\Local\Microsoft\Windows\Temporary Internet Files\Content.IE5\D0JNZP81\MC900232166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39552" y="2924944"/>
            <a:ext cx="1229172" cy="1080000"/>
          </a:xfrm>
          <a:prstGeom prst="rect">
            <a:avLst/>
          </a:prstGeom>
          <a:noFill/>
        </p:spPr>
      </p:pic>
      <p:pic>
        <p:nvPicPr>
          <p:cNvPr id="18" name="Picture 11" descr="C:\Users\asus\AppData\Local\Microsoft\Windows\Temporary Internet Files\Content.IE5\V0LPUL7R\MC900215780[1].wm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868144" y="5157192"/>
            <a:ext cx="691019" cy="1080000"/>
          </a:xfrm>
          <a:prstGeom prst="rect">
            <a:avLst/>
          </a:prstGeom>
          <a:noFill/>
        </p:spPr>
      </p:pic>
      <p:pic>
        <p:nvPicPr>
          <p:cNvPr id="19" name="Picture 21" descr="C:\Users\asus\AppData\Local\Microsoft\Windows\Temporary Internet Files\Content.IE5\V0LPUL7R\MC900250384[1].wmf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524328" y="3717032"/>
            <a:ext cx="890814" cy="1080000"/>
          </a:xfrm>
          <a:prstGeom prst="rect">
            <a:avLst/>
          </a:prstGeom>
          <a:noFill/>
        </p:spPr>
      </p:pic>
      <p:pic>
        <p:nvPicPr>
          <p:cNvPr id="20" name="Picture 18" descr="C:\Users\asus\AppData\Local\Microsoft\Windows\Temporary Internet Files\Content.IE5\D0JNZP81\MC900290223[1].wmf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051720" y="5301208"/>
            <a:ext cx="992223" cy="1080000"/>
          </a:xfrm>
          <a:prstGeom prst="rect">
            <a:avLst/>
          </a:prstGeom>
          <a:noFill/>
        </p:spPr>
      </p:pic>
      <p:pic>
        <p:nvPicPr>
          <p:cNvPr id="21" name="Picture 16" descr="C:\Users\asus\AppData\Local\Microsoft\Windows\Temporary Internet Files\Content.IE5\V0LPUL7R\MC900411900[1].wmf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07504" y="3933056"/>
            <a:ext cx="1179015" cy="1080000"/>
          </a:xfrm>
          <a:prstGeom prst="rect">
            <a:avLst/>
          </a:prstGeom>
          <a:noFill/>
        </p:spPr>
      </p:pic>
      <p:sp>
        <p:nvSpPr>
          <p:cNvPr id="22" name="TextovéPole 21"/>
          <p:cNvSpPr txBox="1"/>
          <p:nvPr/>
        </p:nvSpPr>
        <p:spPr>
          <a:xfrm>
            <a:off x="0" y="1052736"/>
            <a:ext cx="323550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Was isst man zum Frühstück?</a:t>
            </a:r>
          </a:p>
          <a:p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Verbinde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!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3" name="Picture 6" descr="C:\Users\asus\AppData\Local\Microsoft\Windows\Temporary Internet Files\Content.IE5\D0JNZP81\MP900439272[1].jp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1772816"/>
            <a:ext cx="1667775" cy="108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4525963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  <a:buNone/>
            </a:pPr>
            <a:r>
              <a:rPr lang="de-DE" sz="2000" u="sng" dirty="0" smtClean="0">
                <a:latin typeface="Times New Roman" pitchFamily="18" charset="0"/>
                <a:cs typeface="Times New Roman" pitchFamily="18" charset="0"/>
              </a:rPr>
              <a:t>Was trinkt man zum Frühstück? Verbinde!</a:t>
            </a:r>
            <a:endParaRPr lang="cs-CZ" sz="2000" u="sng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endParaRPr lang="de-DE" sz="2000" u="sng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50000"/>
              </a:lnSpc>
              <a:buNone/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Die heiße Schokolade</a:t>
            </a:r>
          </a:p>
          <a:p>
            <a:pPr algn="ctr">
              <a:lnSpc>
                <a:spcPct val="150000"/>
              </a:lnSpc>
              <a:buNone/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Die Milch</a:t>
            </a:r>
          </a:p>
          <a:p>
            <a:pPr algn="ctr">
              <a:lnSpc>
                <a:spcPct val="150000"/>
              </a:lnSpc>
              <a:buNone/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Der Kakao</a:t>
            </a:r>
          </a:p>
          <a:p>
            <a:pPr algn="ctr">
              <a:lnSpc>
                <a:spcPct val="150000"/>
              </a:lnSpc>
              <a:buNone/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Der Tee</a:t>
            </a:r>
          </a:p>
          <a:p>
            <a:pPr algn="ctr">
              <a:lnSpc>
                <a:spcPct val="150000"/>
              </a:lnSpc>
              <a:buNone/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Der Kaffee</a:t>
            </a:r>
          </a:p>
          <a:p>
            <a:pPr algn="ctr">
              <a:lnSpc>
                <a:spcPct val="150000"/>
              </a:lnSpc>
              <a:buNone/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Das Wasser</a:t>
            </a: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50000"/>
              </a:lnSpc>
              <a:buNone/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Der Orangensaft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DE" sz="4000" dirty="0" smtClean="0">
                <a:latin typeface="Times New Roman" pitchFamily="18" charset="0"/>
                <a:cs typeface="Times New Roman" pitchFamily="18" charset="0"/>
              </a:rPr>
              <a:t>Essen und Trinken</a:t>
            </a:r>
            <a:endParaRPr lang="cs-CZ" sz="4000" dirty="0"/>
          </a:p>
        </p:txBody>
      </p:sp>
      <p:pic>
        <p:nvPicPr>
          <p:cNvPr id="2051" name="Picture 3" descr="C:\Users\asus\AppData\Local\Microsoft\Windows\Temporary Internet Files\Content.IE5\D0JNZP81\MC90027853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2420888"/>
            <a:ext cx="1217980" cy="1440000"/>
          </a:xfrm>
          <a:prstGeom prst="rect">
            <a:avLst/>
          </a:prstGeom>
          <a:noFill/>
        </p:spPr>
      </p:pic>
      <p:pic>
        <p:nvPicPr>
          <p:cNvPr id="2052" name="Picture 4" descr="C:\Users\asus\AppData\Local\Microsoft\Windows\Temporary Internet Files\Content.IE5\D0JNZP81\MC90036183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4365104"/>
            <a:ext cx="1260624" cy="1440000"/>
          </a:xfrm>
          <a:prstGeom prst="rect">
            <a:avLst/>
          </a:prstGeom>
          <a:noFill/>
        </p:spPr>
      </p:pic>
      <p:pic>
        <p:nvPicPr>
          <p:cNvPr id="2053" name="Picture 5" descr="C:\Users\asus\AppData\Local\Microsoft\Windows\Temporary Internet Files\Content.IE5\CT3YD1B3\MP900386725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6256" y="1484784"/>
            <a:ext cx="2018100" cy="1440000"/>
          </a:xfrm>
          <a:prstGeom prst="rect">
            <a:avLst/>
          </a:prstGeom>
          <a:noFill/>
        </p:spPr>
      </p:pic>
      <p:pic>
        <p:nvPicPr>
          <p:cNvPr id="2054" name="Picture 6" descr="C:\Users\asus\AppData\Local\Microsoft\Windows\Temporary Internet Files\Content.IE5\D0JNZP81\MC900293200[2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80312" y="3429000"/>
            <a:ext cx="1271870" cy="1440000"/>
          </a:xfrm>
          <a:prstGeom prst="rect">
            <a:avLst/>
          </a:prstGeom>
          <a:noFill/>
        </p:spPr>
      </p:pic>
      <p:pic>
        <p:nvPicPr>
          <p:cNvPr id="2055" name="Picture 7" descr="C:\Users\asus\AppData\Local\Microsoft\Windows\Temporary Internet Files\Content.IE5\6GXNY5GW\MP900321111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95736" y="3068960"/>
            <a:ext cx="1027500" cy="1440000"/>
          </a:xfrm>
          <a:prstGeom prst="rect">
            <a:avLst/>
          </a:prstGeom>
          <a:noFill/>
        </p:spPr>
      </p:pic>
      <p:pic>
        <p:nvPicPr>
          <p:cNvPr id="7" name="Picture 6" descr="C:\Users\asus\AppData\Local\Microsoft\Windows\Temporary Internet Files\Content.IE5\D0JNZP81\MC900437751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08104" y="2348880"/>
            <a:ext cx="1625600" cy="2016125"/>
          </a:xfrm>
          <a:prstGeom prst="rect">
            <a:avLst/>
          </a:prstGeom>
          <a:noFill/>
        </p:spPr>
      </p:pic>
      <p:pic>
        <p:nvPicPr>
          <p:cNvPr id="2056" name="Picture 8" descr="C:\Users\asus\AppData\Local\Microsoft\Windows\Temporary Internet Files\Content.IE5\D0JNZP81\MC900090177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868144" y="5085184"/>
            <a:ext cx="1593850" cy="12461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738531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Was isst man und trinkt man?</a:t>
            </a:r>
            <a:endParaRPr lang="de-DE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DE" sz="4000" dirty="0" smtClean="0">
                <a:latin typeface="Times New Roman" pitchFamily="18" charset="0"/>
                <a:cs typeface="Times New Roman" pitchFamily="18" charset="0"/>
              </a:rPr>
              <a:t>Essen und Trinken</a:t>
            </a:r>
            <a:endParaRPr lang="cs-CZ" sz="4000" dirty="0"/>
          </a:p>
        </p:txBody>
      </p:sp>
      <p:pic>
        <p:nvPicPr>
          <p:cNvPr id="3079" name="Picture 7" descr="C:\Users\asus\AppData\Local\Microsoft\Windows\Temporary Internet Files\Content.IE5\D0JNZP81\MC90028116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3140968"/>
            <a:ext cx="2003140" cy="1440000"/>
          </a:xfrm>
          <a:prstGeom prst="rect">
            <a:avLst/>
          </a:prstGeom>
          <a:noFill/>
        </p:spPr>
      </p:pic>
      <p:pic>
        <p:nvPicPr>
          <p:cNvPr id="3089" name="Picture 17" descr="C:\Users\asus\AppData\Local\Microsoft\Windows\Temporary Internet Files\Content.IE5\D0JNZP81\MC90019816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772816"/>
            <a:ext cx="2102022" cy="1440000"/>
          </a:xfrm>
          <a:prstGeom prst="rect">
            <a:avLst/>
          </a:prstGeom>
          <a:noFill/>
        </p:spPr>
      </p:pic>
      <p:pic>
        <p:nvPicPr>
          <p:cNvPr id="3095" name="Picture 23" descr="C:\Users\asus\AppData\Local\Microsoft\Windows\Temporary Internet Files\Content.IE5\6GXNY5GW\MC900251591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1772816"/>
            <a:ext cx="1299663" cy="1440000"/>
          </a:xfrm>
          <a:prstGeom prst="rect">
            <a:avLst/>
          </a:prstGeom>
          <a:noFill/>
        </p:spPr>
      </p:pic>
      <p:pic>
        <p:nvPicPr>
          <p:cNvPr id="3103" name="Picture 31" descr="C:\Users\asus\AppData\Local\Microsoft\Windows\Temporary Internet Files\Content.IE5\CT3YD1B3\MC900434769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4869160"/>
            <a:ext cx="1828800" cy="1828800"/>
          </a:xfrm>
          <a:prstGeom prst="rect">
            <a:avLst/>
          </a:prstGeom>
          <a:noFill/>
        </p:spPr>
      </p:pic>
      <p:pic>
        <p:nvPicPr>
          <p:cNvPr id="3105" name="Picture 33" descr="C:\Users\asus\AppData\Local\Microsoft\Windows\Temporary Internet Files\Content.IE5\V0LPUL7R\MC900058347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5536" y="4653136"/>
            <a:ext cx="2091327" cy="1440000"/>
          </a:xfrm>
          <a:prstGeom prst="rect">
            <a:avLst/>
          </a:prstGeom>
          <a:noFill/>
        </p:spPr>
      </p:pic>
      <p:pic>
        <p:nvPicPr>
          <p:cNvPr id="37" name="Picture 5" descr="C:\Users\asus\AppData\Local\Microsoft\Windows\Temporary Internet Files\Content.IE5\CT3YD1B3\MC900215787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88024" y="3284984"/>
            <a:ext cx="1152792" cy="144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666523"/>
          </a:xfrm>
        </p:spPr>
        <p:txBody>
          <a:bodyPr/>
          <a:lstStyle/>
          <a:p>
            <a:pPr>
              <a:buNone/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Was </a:t>
            </a:r>
            <a:r>
              <a:rPr lang="de-DE" sz="2000" smtClean="0">
                <a:latin typeface="Times New Roman" pitchFamily="18" charset="0"/>
                <a:cs typeface="Times New Roman" pitchFamily="18" charset="0"/>
              </a:rPr>
              <a:t>isst man?</a:t>
            </a:r>
            <a:endParaRPr lang="de-DE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DE" sz="4000" dirty="0" smtClean="0">
                <a:latin typeface="Times New Roman" pitchFamily="18" charset="0"/>
                <a:cs typeface="Times New Roman" pitchFamily="18" charset="0"/>
              </a:rPr>
              <a:t>Essen und Trinken</a:t>
            </a:r>
            <a:endParaRPr lang="cs-CZ" sz="4000" dirty="0"/>
          </a:p>
        </p:txBody>
      </p:sp>
      <p:pic>
        <p:nvPicPr>
          <p:cNvPr id="13" name="Picture 20" descr="C:\Users\asus\AppData\Local\Microsoft\Windows\Temporary Internet Files\Content.IE5\6GXNY5GW\MC90039150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204864"/>
            <a:ext cx="1643243" cy="1440000"/>
          </a:xfrm>
          <a:prstGeom prst="rect">
            <a:avLst/>
          </a:prstGeom>
          <a:noFill/>
        </p:spPr>
      </p:pic>
      <p:pic>
        <p:nvPicPr>
          <p:cNvPr id="4109" name="Picture 13" descr="C:\Users\asus\AppData\Local\Microsoft\Windows\Temporary Internet Files\Content.IE5\6GXNY5GW\MP900403546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4221088"/>
            <a:ext cx="2160878" cy="1440000"/>
          </a:xfrm>
          <a:prstGeom prst="rect">
            <a:avLst/>
          </a:prstGeom>
          <a:noFill/>
        </p:spPr>
      </p:pic>
      <p:pic>
        <p:nvPicPr>
          <p:cNvPr id="4112" name="Picture 16" descr="C:\Users\asus\AppData\Local\Microsoft\Windows\Temporary Internet Files\Content.IE5\CT3YD1B3\MC900331282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016" y="5157192"/>
            <a:ext cx="1815651" cy="1440000"/>
          </a:xfrm>
          <a:prstGeom prst="rect">
            <a:avLst/>
          </a:prstGeom>
          <a:noFill/>
        </p:spPr>
      </p:pic>
      <p:pic>
        <p:nvPicPr>
          <p:cNvPr id="4116" name="Picture 20" descr="C:\Users\asus\AppData\Local\Microsoft\Windows\Temporary Internet Files\Content.IE5\6GXNY5GW\MC900215789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016" y="1556792"/>
            <a:ext cx="1660871" cy="1440000"/>
          </a:xfrm>
          <a:prstGeom prst="rect">
            <a:avLst/>
          </a:prstGeom>
          <a:noFill/>
        </p:spPr>
      </p:pic>
      <p:pic>
        <p:nvPicPr>
          <p:cNvPr id="4122" name="Picture 26" descr="C:\Users\asus\AppData\Local\Microsoft\Windows\Temporary Internet Files\Content.IE5\CT3YD1B3\MC900089938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44008" y="3356992"/>
            <a:ext cx="1942380" cy="144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Welche Obst und Gemüse kennst du?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DE" sz="4000" dirty="0" smtClean="0">
                <a:latin typeface="Times New Roman" pitchFamily="18" charset="0"/>
                <a:cs typeface="Times New Roman" pitchFamily="18" charset="0"/>
              </a:rPr>
              <a:t>Essen und Trinken</a:t>
            </a:r>
            <a:endParaRPr lang="cs-CZ" sz="4000" dirty="0"/>
          </a:p>
        </p:txBody>
      </p:sp>
      <p:pic>
        <p:nvPicPr>
          <p:cNvPr id="1026" name="Picture 2" descr="C:\Users\asus\AppData\Local\Microsoft\Windows\Temporary Internet Files\Content.IE5\V0LPUL7R\MC900441708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2204864"/>
            <a:ext cx="1440000" cy="1440000"/>
          </a:xfrm>
          <a:prstGeom prst="rect">
            <a:avLst/>
          </a:prstGeom>
          <a:noFill/>
        </p:spPr>
      </p:pic>
      <p:pic>
        <p:nvPicPr>
          <p:cNvPr id="7" name="Picture 2" descr="C:\Users\asus\AppData\Local\Microsoft\Windows\Temporary Internet Files\Content.IE5\D0JNZP81\MC900441720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4221088"/>
            <a:ext cx="1440000" cy="1440000"/>
          </a:xfrm>
          <a:prstGeom prst="rect">
            <a:avLst/>
          </a:prstGeom>
          <a:noFill/>
        </p:spPr>
      </p:pic>
      <p:pic>
        <p:nvPicPr>
          <p:cNvPr id="8" name="Picture 3" descr="C:\Users\asus\AppData\Local\Microsoft\Windows\Temporary Internet Files\Content.IE5\V0LPUL7R\MC900411886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5229200"/>
            <a:ext cx="1967780" cy="1440000"/>
          </a:xfrm>
          <a:prstGeom prst="rect">
            <a:avLst/>
          </a:prstGeom>
          <a:noFill/>
        </p:spPr>
      </p:pic>
      <p:pic>
        <p:nvPicPr>
          <p:cNvPr id="9" name="Picture 7" descr="C:\Users\asus\AppData\Local\Microsoft\Windows\Temporary Internet Files\Content.IE5\CT3YD1B3\MC900186232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1988840"/>
            <a:ext cx="1703433" cy="1440000"/>
          </a:xfrm>
          <a:prstGeom prst="rect">
            <a:avLst/>
          </a:prstGeom>
          <a:noFill/>
        </p:spPr>
      </p:pic>
      <p:pic>
        <p:nvPicPr>
          <p:cNvPr id="10" name="Picture 8" descr="C:\Users\asus\AppData\Local\Microsoft\Windows\Temporary Internet Files\Content.IE5\V0LPUL7R\MC90025081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00" y="3573016"/>
            <a:ext cx="2064589" cy="144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Bilde Sätze. Zum Beispiel: Obst mag ich. Obst mag ich nicht.</a:t>
            </a:r>
          </a:p>
          <a:p>
            <a:pPr algn="just">
              <a:lnSpc>
                <a:spcPct val="150000"/>
              </a:lnSpc>
              <a:buNone/>
            </a:pPr>
            <a:endParaRPr lang="de-DE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DE" sz="4000" dirty="0" smtClean="0">
                <a:latin typeface="Times New Roman" pitchFamily="18" charset="0"/>
                <a:cs typeface="Times New Roman" pitchFamily="18" charset="0"/>
              </a:rPr>
              <a:t>Essen und Trinken</a:t>
            </a:r>
            <a:endParaRPr lang="cs-CZ" sz="4000" dirty="0"/>
          </a:p>
        </p:txBody>
      </p:sp>
      <p:pic>
        <p:nvPicPr>
          <p:cNvPr id="1026" name="Picture 2" descr="C:\Users\asus\AppData\Local\Microsoft\Windows\Temporary Internet Files\Content.IE5\91CIG78A\MC90029074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276872"/>
            <a:ext cx="1035181" cy="1980000"/>
          </a:xfrm>
          <a:prstGeom prst="rect">
            <a:avLst/>
          </a:prstGeom>
          <a:noFill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2204864"/>
            <a:ext cx="720000" cy="7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 descr="C:\Users\asus\AppData\Local\Microsoft\Windows\Temporary Internet Files\Content.IE5\8BLWQWAB\MC900441872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3968" y="2636912"/>
            <a:ext cx="1634888" cy="1440000"/>
          </a:xfrm>
          <a:prstGeom prst="rect">
            <a:avLst/>
          </a:prstGeom>
          <a:noFill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52120" y="2348880"/>
            <a:ext cx="720000" cy="7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1" name="Picture 7" descr="C:\Users\asus\AppData\Local\Microsoft\Windows\Temporary Internet Files\Content.IE5\8BLWQWAB\MC900290250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16216" y="2564904"/>
            <a:ext cx="1612915" cy="1800000"/>
          </a:xfrm>
          <a:prstGeom prst="rect">
            <a:avLst/>
          </a:prstGeom>
          <a:noFill/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5816" y="2276872"/>
            <a:ext cx="720000" cy="7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28384" y="2204864"/>
            <a:ext cx="720000" cy="7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3" name="Picture 9" descr="C:\Users\asus\AppData\Local\Microsoft\Windows\Temporary Internet Files\Content.IE5\WY5V51OO\MC900412736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588224" y="5157192"/>
            <a:ext cx="1654420" cy="1440000"/>
          </a:xfrm>
          <a:prstGeom prst="rect">
            <a:avLst/>
          </a:prstGeom>
          <a:noFill/>
        </p:spPr>
      </p:pic>
      <p:pic>
        <p:nvPicPr>
          <p:cNvPr id="16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172400" y="4941168"/>
            <a:ext cx="720000" cy="7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4" name="Picture 10" descr="C:\Users\asus\AppData\Local\Microsoft\Windows\Temporary Internet Files\Content.IE5\WY5V51OO\MC900058347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691680" y="3068960"/>
            <a:ext cx="2091327" cy="1440000"/>
          </a:xfrm>
          <a:prstGeom prst="rect">
            <a:avLst/>
          </a:prstGeom>
          <a:noFill/>
        </p:spPr>
      </p:pic>
      <p:pic>
        <p:nvPicPr>
          <p:cNvPr id="1036" name="Picture 12" descr="C:\Users\asus\AppData\Local\Microsoft\Windows\Temporary Internet Files\Content.IE5\8BLWQWAB\MC900441775[1]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932040" y="4437112"/>
            <a:ext cx="1800000" cy="1800000"/>
          </a:xfrm>
          <a:prstGeom prst="rect">
            <a:avLst/>
          </a:prstGeom>
          <a:noFill/>
        </p:spPr>
      </p:pic>
      <p:pic>
        <p:nvPicPr>
          <p:cNvPr id="20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4509120"/>
            <a:ext cx="720000" cy="7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7" name="Picture 13" descr="C:\Users\asus\AppData\Local\Microsoft\Windows\Temporary Internet Files\Content.IE5\91CIG78A\MC900278534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55576" y="4581128"/>
            <a:ext cx="1217980" cy="1440000"/>
          </a:xfrm>
          <a:prstGeom prst="rect">
            <a:avLst/>
          </a:prstGeom>
          <a:noFill/>
        </p:spPr>
      </p:pic>
      <p:pic>
        <p:nvPicPr>
          <p:cNvPr id="22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07704" y="5157192"/>
            <a:ext cx="720000" cy="7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40" name="Picture 16" descr="C:\Users\asus\AppData\Local\Microsoft\Windows\Temporary Internet Files\Content.IE5\8BLWQWAB\MC900193312[1].wm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915816" y="4725144"/>
            <a:ext cx="1703340" cy="1440000"/>
          </a:xfrm>
          <a:prstGeom prst="rect">
            <a:avLst/>
          </a:prstGeom>
          <a:noFill/>
        </p:spPr>
      </p:pic>
      <p:pic>
        <p:nvPicPr>
          <p:cNvPr id="26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79912" y="4149080"/>
            <a:ext cx="720000" cy="7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DE" sz="4000" dirty="0" smtClean="0">
                <a:latin typeface="Times New Roman" pitchFamily="18" charset="0"/>
                <a:cs typeface="Times New Roman" pitchFamily="18" charset="0"/>
              </a:rPr>
              <a:t>Lisas Frühstück</a:t>
            </a:r>
            <a:endParaRPr lang="de-DE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1" name="Picture 3" descr="C:\Users\asus\AppData\Local\Microsoft\Windows\Temporary Internet Files\Content.IE5\91CIG78A\MC900440672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2132856"/>
            <a:ext cx="2743200" cy="2743200"/>
          </a:xfrm>
          <a:prstGeom prst="rect">
            <a:avLst/>
          </a:prstGeom>
          <a:noFill/>
        </p:spPr>
      </p:pic>
      <p:sp>
        <p:nvSpPr>
          <p:cNvPr id="18" name="Zástupný symbol pro obsah 1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de-DE" sz="2800" dirty="0" smtClean="0">
                <a:latin typeface="Times New Roman" pitchFamily="18" charset="0"/>
                <a:cs typeface="Times New Roman" pitchFamily="18" charset="0"/>
              </a:rPr>
              <a:t>Erzähle, was Lisa zum Frühstück isst.</a:t>
            </a:r>
            <a:endParaRPr lang="de-DE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60" name="Picture 12" descr="C:\Users\asus\AppData\Local\Microsoft\Windows\Temporary Internet Files\Content.IE5\91CIG78A\MC900233491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6256" y="3933056"/>
            <a:ext cx="2041525" cy="1749425"/>
          </a:xfrm>
          <a:prstGeom prst="rect">
            <a:avLst/>
          </a:prstGeom>
          <a:noFill/>
        </p:spPr>
      </p:pic>
      <p:pic>
        <p:nvPicPr>
          <p:cNvPr id="2061" name="Picture 13" descr="C:\Users\asus\AppData\Local\Microsoft\Windows\Temporary Internet Files\Content.IE5\WY5V51OO\MC900233368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2060848"/>
            <a:ext cx="2771775" cy="2092325"/>
          </a:xfrm>
          <a:prstGeom prst="rect">
            <a:avLst/>
          </a:prstGeom>
          <a:noFill/>
        </p:spPr>
      </p:pic>
      <p:pic>
        <p:nvPicPr>
          <p:cNvPr id="2062" name="Picture 14" descr="C:\Users\asus\AppData\Local\Microsoft\Windows\Temporary Internet Files\Content.IE5\EK4WMHBE\MC900208312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79912" y="4509120"/>
            <a:ext cx="3049266" cy="198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de-DE" sz="2800" dirty="0" smtClean="0">
                <a:latin typeface="Times New Roman" pitchFamily="18" charset="0"/>
                <a:cs typeface="Times New Roman" pitchFamily="18" charset="0"/>
              </a:rPr>
              <a:t>Erzähle, was Pia zum Frühstück isst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28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DE" sz="4000" dirty="0" smtClean="0">
                <a:latin typeface="Times New Roman" pitchFamily="18" charset="0"/>
                <a:cs typeface="Times New Roman" pitchFamily="18" charset="0"/>
              </a:rPr>
              <a:t>Pias Frühstück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asus\AppData\Local\Microsoft\Windows\Temporary Internet Files\Content.IE5\91CIG78A\MC90023424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2204864"/>
            <a:ext cx="2544763" cy="2214563"/>
          </a:xfrm>
          <a:prstGeom prst="rect">
            <a:avLst/>
          </a:prstGeom>
          <a:noFill/>
        </p:spPr>
      </p:pic>
      <p:pic>
        <p:nvPicPr>
          <p:cNvPr id="7" name="Picture 3" descr="C:\Users\asus\AppData\Local\Microsoft\Windows\Temporary Internet Files\Content.IE5\V0LPUL7R\MC90041188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08304" y="4077072"/>
            <a:ext cx="1967780" cy="1440000"/>
          </a:xfrm>
          <a:prstGeom prst="rect">
            <a:avLst/>
          </a:prstGeom>
          <a:noFill/>
        </p:spPr>
      </p:pic>
      <p:pic>
        <p:nvPicPr>
          <p:cNvPr id="8" name="Picture 2" descr="C:\Users\asus\AppData\Local\Microsoft\Windows\Temporary Internet Files\Content.IE5\V0LPUL7R\MC900441708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2160" y="4941168"/>
            <a:ext cx="1584176" cy="1584176"/>
          </a:xfrm>
          <a:prstGeom prst="rect">
            <a:avLst/>
          </a:prstGeom>
          <a:noFill/>
        </p:spPr>
      </p:pic>
      <p:pic>
        <p:nvPicPr>
          <p:cNvPr id="9" name="Picture 8" descr="C:\Users\asus\AppData\Local\Microsoft\Windows\Temporary Internet Files\Content.IE5\D0JNZP81\MC900090177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47864" y="4725144"/>
            <a:ext cx="2624616" cy="2052116"/>
          </a:xfrm>
          <a:prstGeom prst="rect">
            <a:avLst/>
          </a:prstGeom>
          <a:noFill/>
        </p:spPr>
      </p:pic>
      <p:pic>
        <p:nvPicPr>
          <p:cNvPr id="3076" name="Picture 4" descr="C:\Users\asus\AppData\Local\Microsoft\Windows\Temporary Internet Files\Content.IE5\WY5V51OO\MC900440693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15617" y="1988841"/>
            <a:ext cx="2376264" cy="404949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  <a:buNone/>
            </a:pPr>
            <a:r>
              <a:rPr lang="de-DE" sz="2200" u="sng" dirty="0" smtClean="0">
                <a:latin typeface="Times New Roman" pitchFamily="18" charset="0"/>
                <a:cs typeface="Times New Roman" pitchFamily="18" charset="0"/>
              </a:rPr>
              <a:t>Beantworte die Fragen: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de-DE" sz="2200" dirty="0" smtClean="0">
                <a:latin typeface="Times New Roman" pitchFamily="18" charset="0"/>
                <a:cs typeface="Times New Roman" pitchFamily="18" charset="0"/>
              </a:rPr>
              <a:t>Machst du das Frühstück selbst? Wer mach dein Frühstück?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de-DE" sz="2200" dirty="0" smtClean="0">
                <a:latin typeface="Times New Roman" pitchFamily="18" charset="0"/>
                <a:cs typeface="Times New Roman" pitchFamily="18" charset="0"/>
              </a:rPr>
              <a:t>Um wie viel Uhr frühstückst du gewöhnlich?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de-DE" sz="2200" dirty="0" smtClean="0">
                <a:latin typeface="Times New Roman" pitchFamily="18" charset="0"/>
                <a:cs typeface="Times New Roman" pitchFamily="18" charset="0"/>
              </a:rPr>
              <a:t>Was isst du in der Schule?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de-DE" sz="2200" dirty="0" smtClean="0">
                <a:latin typeface="Times New Roman" pitchFamily="18" charset="0"/>
                <a:cs typeface="Times New Roman" pitchFamily="18" charset="0"/>
              </a:rPr>
              <a:t>Wann isst du zu Mittag?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de-DE" sz="2200" dirty="0" smtClean="0">
                <a:latin typeface="Times New Roman" pitchFamily="18" charset="0"/>
                <a:cs typeface="Times New Roman" pitchFamily="18" charset="0"/>
              </a:rPr>
              <a:t>Magst du Gemüse?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de-DE" sz="2200" dirty="0" smtClean="0">
                <a:latin typeface="Times New Roman" pitchFamily="18" charset="0"/>
                <a:cs typeface="Times New Roman" pitchFamily="18" charset="0"/>
              </a:rPr>
              <a:t>Isst du zu Abend? Wenn ja, dann um wie viel Uhr?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de-DE" sz="2200" dirty="0" smtClean="0">
                <a:latin typeface="Times New Roman" pitchFamily="18" charset="0"/>
                <a:cs typeface="Times New Roman" pitchFamily="18" charset="0"/>
              </a:rPr>
              <a:t>Isst du oft im Restaurant?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de-DE" sz="2200" dirty="0" smtClean="0">
                <a:latin typeface="Times New Roman" pitchFamily="18" charset="0"/>
                <a:cs typeface="Times New Roman" pitchFamily="18" charset="0"/>
              </a:rPr>
              <a:t>Wann isst du mit deiner Familie?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de-DE" sz="2200" dirty="0" smtClean="0">
                <a:latin typeface="Times New Roman" pitchFamily="18" charset="0"/>
                <a:cs typeface="Times New Roman" pitchFamily="18" charset="0"/>
              </a:rPr>
              <a:t>Was isst du viel?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endParaRPr lang="de-DE" sz="2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endParaRPr lang="de-DE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endParaRPr lang="de-DE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DE" sz="4000" dirty="0" smtClean="0">
                <a:latin typeface="Times New Roman" pitchFamily="18" charset="0"/>
                <a:cs typeface="Times New Roman" pitchFamily="18" charset="0"/>
              </a:rPr>
              <a:t>Essen und Trinken</a:t>
            </a:r>
            <a:endParaRPr lang="cs-CZ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08720"/>
          </a:xfrm>
        </p:spPr>
        <p:txBody>
          <a:bodyPr>
            <a:normAutofit/>
          </a:bodyPr>
          <a:lstStyle/>
          <a:p>
            <a:pPr algn="ctr"/>
            <a:r>
              <a:rPr lang="de-DE" sz="4000" dirty="0" smtClean="0">
                <a:latin typeface="Times New Roman" pitchFamily="18" charset="0"/>
                <a:cs typeface="Times New Roman" pitchFamily="18" charset="0"/>
              </a:rPr>
              <a:t>Essen und Trinken</a:t>
            </a:r>
            <a:endParaRPr lang="cs-CZ" sz="4000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half" idx="3"/>
          </p:nvPr>
        </p:nvSpPr>
        <p:spPr>
          <a:xfrm>
            <a:off x="3419873" y="980728"/>
            <a:ext cx="1944216" cy="5760640"/>
          </a:xfrm>
        </p:spPr>
        <p:txBody>
          <a:bodyPr>
            <a:normAutofit fontScale="25000" lnSpcReduction="20000"/>
          </a:bodyPr>
          <a:lstStyle/>
          <a:p>
            <a:pPr algn="ctr">
              <a:lnSpc>
                <a:spcPct val="170000"/>
              </a:lnSpc>
            </a:pPr>
            <a:r>
              <a:rPr lang="de-DE" sz="5600" dirty="0" smtClean="0">
                <a:latin typeface="Times New Roman" pitchFamily="18" charset="0"/>
                <a:cs typeface="Times New Roman" pitchFamily="18" charset="0"/>
              </a:rPr>
              <a:t>der Kuchen,-</a:t>
            </a:r>
          </a:p>
          <a:p>
            <a:pPr algn="ctr">
              <a:lnSpc>
                <a:spcPct val="170000"/>
              </a:lnSpc>
            </a:pPr>
            <a:r>
              <a:rPr lang="de-DE" sz="5600" dirty="0" smtClean="0">
                <a:latin typeface="Times New Roman" pitchFamily="18" charset="0"/>
                <a:cs typeface="Times New Roman" pitchFamily="18" charset="0"/>
              </a:rPr>
              <a:t>das Brötchen,-</a:t>
            </a:r>
          </a:p>
          <a:p>
            <a:pPr algn="ctr">
              <a:lnSpc>
                <a:spcPct val="170000"/>
              </a:lnSpc>
            </a:pPr>
            <a:r>
              <a:rPr lang="de-DE" sz="5600" dirty="0" smtClean="0">
                <a:latin typeface="Times New Roman" pitchFamily="18" charset="0"/>
                <a:cs typeface="Times New Roman" pitchFamily="18" charset="0"/>
              </a:rPr>
              <a:t>das Brot,-e</a:t>
            </a:r>
          </a:p>
          <a:p>
            <a:pPr algn="ctr">
              <a:lnSpc>
                <a:spcPct val="170000"/>
              </a:lnSpc>
            </a:pPr>
            <a:r>
              <a:rPr lang="de-DE" sz="5600" dirty="0" smtClean="0">
                <a:latin typeface="Times New Roman" pitchFamily="18" charset="0"/>
                <a:cs typeface="Times New Roman" pitchFamily="18" charset="0"/>
              </a:rPr>
              <a:t>das Croissant,-s</a:t>
            </a:r>
          </a:p>
          <a:p>
            <a:pPr algn="ctr">
              <a:lnSpc>
                <a:spcPct val="170000"/>
              </a:lnSpc>
              <a:buFont typeface="Wingdings" pitchFamily="2" charset="2"/>
              <a:buChar char="Ø"/>
            </a:pPr>
            <a:r>
              <a:rPr lang="de-DE" sz="5600" dirty="0" smtClean="0">
                <a:latin typeface="Times New Roman" pitchFamily="18" charset="0"/>
                <a:cs typeface="Times New Roman" pitchFamily="18" charset="0"/>
              </a:rPr>
              <a:t>das Spiegelei,-er</a:t>
            </a:r>
          </a:p>
          <a:p>
            <a:pPr algn="ctr">
              <a:lnSpc>
                <a:spcPct val="170000"/>
              </a:lnSpc>
              <a:buFont typeface="Wingdings" pitchFamily="2" charset="2"/>
              <a:buChar char="Ø"/>
            </a:pPr>
            <a:r>
              <a:rPr lang="de-DE" sz="5600" dirty="0" smtClean="0">
                <a:latin typeface="Times New Roman" pitchFamily="18" charset="0"/>
                <a:cs typeface="Times New Roman" pitchFamily="18" charset="0"/>
              </a:rPr>
              <a:t>das Ei,-er</a:t>
            </a:r>
          </a:p>
          <a:p>
            <a:pPr algn="ctr">
              <a:lnSpc>
                <a:spcPct val="170000"/>
              </a:lnSpc>
              <a:buFont typeface="Wingdings" pitchFamily="2" charset="2"/>
              <a:buChar char="Ø"/>
            </a:pPr>
            <a:r>
              <a:rPr lang="de-DE" sz="5600" dirty="0" smtClean="0">
                <a:latin typeface="Times New Roman" pitchFamily="18" charset="0"/>
                <a:cs typeface="Times New Roman" pitchFamily="18" charset="0"/>
              </a:rPr>
              <a:t>der Apfel, die Äpfel</a:t>
            </a:r>
          </a:p>
          <a:p>
            <a:pPr algn="ctr">
              <a:lnSpc>
                <a:spcPct val="170000"/>
              </a:lnSpc>
              <a:buFont typeface="Wingdings" pitchFamily="2" charset="2"/>
              <a:buChar char="Ø"/>
            </a:pPr>
            <a:r>
              <a:rPr lang="de-DE" sz="5600" dirty="0" smtClean="0">
                <a:latin typeface="Times New Roman" pitchFamily="18" charset="0"/>
                <a:cs typeface="Times New Roman" pitchFamily="18" charset="0"/>
              </a:rPr>
              <a:t>die Wurst, die Würste</a:t>
            </a:r>
          </a:p>
          <a:p>
            <a:pPr algn="ctr">
              <a:lnSpc>
                <a:spcPct val="170000"/>
              </a:lnSpc>
              <a:buFont typeface="Wingdings" pitchFamily="2" charset="2"/>
              <a:buChar char="Ø"/>
            </a:pPr>
            <a:r>
              <a:rPr lang="de-DE" sz="5600" dirty="0" smtClean="0">
                <a:latin typeface="Times New Roman" pitchFamily="18" charset="0"/>
                <a:cs typeface="Times New Roman" pitchFamily="18" charset="0"/>
              </a:rPr>
              <a:t>der Jogurt</a:t>
            </a:r>
          </a:p>
          <a:p>
            <a:pPr algn="ctr">
              <a:lnSpc>
                <a:spcPct val="170000"/>
              </a:lnSpc>
              <a:buFont typeface="Wingdings" pitchFamily="2" charset="2"/>
              <a:buChar char="Ø"/>
            </a:pPr>
            <a:r>
              <a:rPr lang="de-DE" sz="5600" dirty="0" smtClean="0">
                <a:latin typeface="Times New Roman" pitchFamily="18" charset="0"/>
                <a:cs typeface="Times New Roman" pitchFamily="18" charset="0"/>
              </a:rPr>
              <a:t>der Käse,-</a:t>
            </a:r>
          </a:p>
          <a:p>
            <a:pPr algn="ctr">
              <a:lnSpc>
                <a:spcPct val="170000"/>
              </a:lnSpc>
              <a:buFont typeface="Wingdings" pitchFamily="2" charset="2"/>
              <a:buChar char="Ø"/>
            </a:pPr>
            <a:r>
              <a:rPr lang="de-DE" sz="5600" dirty="0" smtClean="0">
                <a:latin typeface="Times New Roman" pitchFamily="18" charset="0"/>
                <a:cs typeface="Times New Roman" pitchFamily="18" charset="0"/>
              </a:rPr>
              <a:t>die Marmelade,-n</a:t>
            </a:r>
          </a:p>
          <a:p>
            <a:pPr algn="ctr">
              <a:lnSpc>
                <a:spcPct val="170000"/>
              </a:lnSpc>
              <a:buFont typeface="Wingdings" pitchFamily="2" charset="2"/>
              <a:buChar char="Ø"/>
            </a:pPr>
            <a:r>
              <a:rPr lang="de-DE" sz="5600" dirty="0" smtClean="0">
                <a:latin typeface="Times New Roman" pitchFamily="18" charset="0"/>
                <a:cs typeface="Times New Roman" pitchFamily="18" charset="0"/>
              </a:rPr>
              <a:t>das Müsli,-</a:t>
            </a:r>
          </a:p>
          <a:p>
            <a:pPr algn="ctr">
              <a:lnSpc>
                <a:spcPct val="170000"/>
              </a:lnSpc>
              <a:buFont typeface="Wingdings" pitchFamily="2" charset="2"/>
              <a:buChar char="Ø"/>
            </a:pPr>
            <a:r>
              <a:rPr lang="de-DE" sz="5600" dirty="0" smtClean="0">
                <a:latin typeface="Times New Roman" pitchFamily="18" charset="0"/>
                <a:cs typeface="Times New Roman" pitchFamily="18" charset="0"/>
              </a:rPr>
              <a:t>der Honig,-e</a:t>
            </a:r>
          </a:p>
          <a:p>
            <a:pPr algn="ctr">
              <a:lnSpc>
                <a:spcPct val="170000"/>
              </a:lnSpc>
              <a:buFont typeface="Wingdings" pitchFamily="2" charset="2"/>
              <a:buChar char="Ø"/>
            </a:pPr>
            <a:r>
              <a:rPr lang="de-DE" sz="5600" dirty="0" smtClean="0">
                <a:latin typeface="Times New Roman" pitchFamily="18" charset="0"/>
                <a:cs typeface="Times New Roman" pitchFamily="18" charset="0"/>
              </a:rPr>
              <a:t>der Quark,-s</a:t>
            </a:r>
          </a:p>
          <a:p>
            <a:endParaRPr lang="de-DE" dirty="0"/>
          </a:p>
        </p:txBody>
      </p:sp>
      <p:pic>
        <p:nvPicPr>
          <p:cNvPr id="9" name="Picture 3" descr="C:\Users\asus\AppData\Local\Microsoft\Windows\Temporary Internet Files\Content.IE5\V0LPUL7R\MC90023401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5229200"/>
            <a:ext cx="1317274" cy="1080000"/>
          </a:xfrm>
          <a:prstGeom prst="rect">
            <a:avLst/>
          </a:prstGeom>
          <a:noFill/>
        </p:spPr>
      </p:pic>
      <p:pic>
        <p:nvPicPr>
          <p:cNvPr id="10" name="Picture 4" descr="C:\Users\asus\AppData\Local\Microsoft\Windows\Temporary Internet Files\Content.IE5\D0JNZP81\MC900352093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288" y="836712"/>
            <a:ext cx="1288922" cy="1080000"/>
          </a:xfrm>
          <a:prstGeom prst="rect">
            <a:avLst/>
          </a:prstGeom>
          <a:noFill/>
        </p:spPr>
      </p:pic>
      <p:pic>
        <p:nvPicPr>
          <p:cNvPr id="11" name="Picture 13" descr="C:\Users\asus\AppData\Local\Microsoft\Windows\Temporary Internet Files\Content.IE5\D0JNZP81\MC900441708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60000">
            <a:off x="6021503" y="3438342"/>
            <a:ext cx="1080000" cy="1080000"/>
          </a:xfrm>
          <a:prstGeom prst="rect">
            <a:avLst/>
          </a:prstGeom>
          <a:noFill/>
        </p:spPr>
      </p:pic>
      <p:pic>
        <p:nvPicPr>
          <p:cNvPr id="12" name="Picture 17" descr="C:\Users\asus\AppData\Local\Microsoft\Windows\Temporary Internet Files\Content.IE5\6GXNY5GW\MC900215775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40152" y="1628800"/>
            <a:ext cx="1164236" cy="1080000"/>
          </a:xfrm>
          <a:prstGeom prst="rect">
            <a:avLst/>
          </a:prstGeom>
          <a:noFill/>
        </p:spPr>
      </p:pic>
      <p:pic>
        <p:nvPicPr>
          <p:cNvPr id="13" name="Picture 22" descr="C:\Users\asus\AppData\Local\Microsoft\Windows\Temporary Internet Files\Content.IE5\D0JNZP81\MP900438709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04248" y="5085184"/>
            <a:ext cx="2150501" cy="1440000"/>
          </a:xfrm>
          <a:prstGeom prst="rect">
            <a:avLst/>
          </a:prstGeom>
          <a:noFill/>
        </p:spPr>
      </p:pic>
      <p:pic>
        <p:nvPicPr>
          <p:cNvPr id="14" name="Picture 7" descr="C:\Users\asus\AppData\Local\Microsoft\Windows\Temporary Internet Files\Content.IE5\CT3YD1B3\MC900232563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308304" y="2348880"/>
            <a:ext cx="1246155" cy="1080000"/>
          </a:xfrm>
          <a:prstGeom prst="rect">
            <a:avLst/>
          </a:prstGeom>
          <a:noFill/>
        </p:spPr>
      </p:pic>
      <p:pic>
        <p:nvPicPr>
          <p:cNvPr id="15" name="Picture 6" descr="C:\Users\asus\AppData\Local\Microsoft\Windows\Temporary Internet Files\Content.IE5\6GXNY5GW\MC900423533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63688" y="1988840"/>
            <a:ext cx="1352645" cy="1080000"/>
          </a:xfrm>
          <a:prstGeom prst="rect">
            <a:avLst/>
          </a:prstGeom>
          <a:noFill/>
        </p:spPr>
      </p:pic>
      <p:pic>
        <p:nvPicPr>
          <p:cNvPr id="16" name="Picture 15" descr="C:\Users\asus\AppData\Local\Microsoft\Windows\Temporary Internet Files\Content.IE5\CT3YD1B3\MC900012950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763688" y="3717032"/>
            <a:ext cx="1258725" cy="1080000"/>
          </a:xfrm>
          <a:prstGeom prst="rect">
            <a:avLst/>
          </a:prstGeom>
          <a:noFill/>
        </p:spPr>
      </p:pic>
      <p:pic>
        <p:nvPicPr>
          <p:cNvPr id="17" name="Picture 12" descr="C:\Users\asus\AppData\Local\Microsoft\Windows\Temporary Internet Files\Content.IE5\D0JNZP81\MC900232166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95536" y="2852936"/>
            <a:ext cx="1229172" cy="1080000"/>
          </a:xfrm>
          <a:prstGeom prst="rect">
            <a:avLst/>
          </a:prstGeom>
          <a:noFill/>
        </p:spPr>
      </p:pic>
      <p:pic>
        <p:nvPicPr>
          <p:cNvPr id="18" name="Picture 11" descr="C:\Users\asus\AppData\Local\Microsoft\Windows\Temporary Internet Files\Content.IE5\V0LPUL7R\MC900215780[1].wm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868144" y="5157192"/>
            <a:ext cx="691019" cy="1080000"/>
          </a:xfrm>
          <a:prstGeom prst="rect">
            <a:avLst/>
          </a:prstGeom>
          <a:noFill/>
        </p:spPr>
      </p:pic>
      <p:pic>
        <p:nvPicPr>
          <p:cNvPr id="19" name="Picture 21" descr="C:\Users\asus\AppData\Local\Microsoft\Windows\Temporary Internet Files\Content.IE5\V0LPUL7R\MC900250384[1].wmf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524328" y="3717032"/>
            <a:ext cx="890814" cy="1080000"/>
          </a:xfrm>
          <a:prstGeom prst="rect">
            <a:avLst/>
          </a:prstGeom>
          <a:noFill/>
        </p:spPr>
      </p:pic>
      <p:pic>
        <p:nvPicPr>
          <p:cNvPr id="20" name="Picture 18" descr="C:\Users\asus\AppData\Local\Microsoft\Windows\Temporary Internet Files\Content.IE5\D0JNZP81\MC900290223[1].wmf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907704" y="5229200"/>
            <a:ext cx="992223" cy="1080000"/>
          </a:xfrm>
          <a:prstGeom prst="rect">
            <a:avLst/>
          </a:prstGeom>
          <a:noFill/>
        </p:spPr>
      </p:pic>
      <p:pic>
        <p:nvPicPr>
          <p:cNvPr id="21" name="Picture 16" descr="C:\Users\asus\AppData\Local\Microsoft\Windows\Temporary Internet Files\Content.IE5\V0LPUL7R\MC900411900[1].wmf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07504" y="3933056"/>
            <a:ext cx="1179015" cy="1080000"/>
          </a:xfrm>
          <a:prstGeom prst="rect">
            <a:avLst/>
          </a:prstGeom>
          <a:noFill/>
        </p:spPr>
      </p:pic>
      <p:sp>
        <p:nvSpPr>
          <p:cNvPr id="22" name="TextovéPole 21"/>
          <p:cNvSpPr txBox="1"/>
          <p:nvPr/>
        </p:nvSpPr>
        <p:spPr>
          <a:xfrm>
            <a:off x="0" y="1052736"/>
            <a:ext cx="323550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Was isst man zum Frühstück?</a:t>
            </a:r>
          </a:p>
          <a:p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Verbinde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!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4" name="Přímá spojovací šipka 23"/>
          <p:cNvCxnSpPr/>
          <p:nvPr/>
        </p:nvCxnSpPr>
        <p:spPr>
          <a:xfrm flipH="1">
            <a:off x="1691680" y="2204864"/>
            <a:ext cx="2448272" cy="309634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šipka 25"/>
          <p:cNvCxnSpPr/>
          <p:nvPr/>
        </p:nvCxnSpPr>
        <p:spPr>
          <a:xfrm>
            <a:off x="4788024" y="1412776"/>
            <a:ext cx="2736304" cy="136815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ovací šipka 27"/>
          <p:cNvCxnSpPr/>
          <p:nvPr/>
        </p:nvCxnSpPr>
        <p:spPr>
          <a:xfrm flipH="1">
            <a:off x="2771800" y="1772816"/>
            <a:ext cx="1224136" cy="50405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ovací šipka 24"/>
          <p:cNvCxnSpPr/>
          <p:nvPr/>
        </p:nvCxnSpPr>
        <p:spPr>
          <a:xfrm flipV="1">
            <a:off x="4860032" y="1196752"/>
            <a:ext cx="2232248" cy="129614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ovací šipka 28"/>
          <p:cNvCxnSpPr/>
          <p:nvPr/>
        </p:nvCxnSpPr>
        <p:spPr>
          <a:xfrm flipH="1">
            <a:off x="1619672" y="2924944"/>
            <a:ext cx="2304256" cy="43204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ovací šipka 30"/>
          <p:cNvCxnSpPr/>
          <p:nvPr/>
        </p:nvCxnSpPr>
        <p:spPr>
          <a:xfrm>
            <a:off x="4788024" y="3284984"/>
            <a:ext cx="1152128" cy="187220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ovací šipka 32"/>
          <p:cNvCxnSpPr>
            <a:endCxn id="11" idx="1"/>
          </p:cNvCxnSpPr>
          <p:nvPr/>
        </p:nvCxnSpPr>
        <p:spPr>
          <a:xfrm>
            <a:off x="5220072" y="3645024"/>
            <a:ext cx="801513" cy="32389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ovací šipka 34"/>
          <p:cNvCxnSpPr/>
          <p:nvPr/>
        </p:nvCxnSpPr>
        <p:spPr>
          <a:xfrm flipH="1" flipV="1">
            <a:off x="2987824" y="4005064"/>
            <a:ext cx="792088" cy="7200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ovací šipka 36"/>
          <p:cNvCxnSpPr/>
          <p:nvPr/>
        </p:nvCxnSpPr>
        <p:spPr>
          <a:xfrm>
            <a:off x="4932040" y="6309320"/>
            <a:ext cx="2160240" cy="7200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ovací šipka 38"/>
          <p:cNvCxnSpPr/>
          <p:nvPr/>
        </p:nvCxnSpPr>
        <p:spPr>
          <a:xfrm flipV="1">
            <a:off x="4932040" y="4725144"/>
            <a:ext cx="2664296" cy="115212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ovací šipka 40"/>
          <p:cNvCxnSpPr/>
          <p:nvPr/>
        </p:nvCxnSpPr>
        <p:spPr>
          <a:xfrm flipH="1">
            <a:off x="2627784" y="5157192"/>
            <a:ext cx="1224136" cy="21602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ovací šipka 42"/>
          <p:cNvCxnSpPr/>
          <p:nvPr/>
        </p:nvCxnSpPr>
        <p:spPr>
          <a:xfrm flipV="1">
            <a:off x="4788024" y="2708920"/>
            <a:ext cx="1296144" cy="201622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0" name="Picture 6" descr="C:\Users\asus\AppData\Local\Microsoft\Windows\Temporary Internet Files\Content.IE5\D0JNZP81\MP900439272[1].jp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1772816"/>
            <a:ext cx="1667775" cy="1080000"/>
          </a:xfrm>
          <a:prstGeom prst="rect">
            <a:avLst/>
          </a:prstGeom>
          <a:noFill/>
        </p:spPr>
      </p:pic>
      <p:cxnSp>
        <p:nvCxnSpPr>
          <p:cNvPr id="47" name="Přímá spojovací šipka 46"/>
          <p:cNvCxnSpPr/>
          <p:nvPr/>
        </p:nvCxnSpPr>
        <p:spPr>
          <a:xfrm flipH="1" flipV="1">
            <a:off x="1331640" y="2780928"/>
            <a:ext cx="2736304" cy="280831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738531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Was isst man und trinkt man?</a:t>
            </a:r>
            <a:endParaRPr lang="de-DE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DE" sz="4000" dirty="0" smtClean="0">
                <a:latin typeface="Times New Roman" pitchFamily="18" charset="0"/>
                <a:cs typeface="Times New Roman" pitchFamily="18" charset="0"/>
              </a:rPr>
              <a:t>Essen und Trinken</a:t>
            </a:r>
            <a:endParaRPr lang="cs-CZ" sz="4000" dirty="0"/>
          </a:p>
        </p:txBody>
      </p:sp>
      <p:pic>
        <p:nvPicPr>
          <p:cNvPr id="3079" name="Picture 7" descr="C:\Users\asus\AppData\Local\Microsoft\Windows\Temporary Internet Files\Content.IE5\D0JNZP81\MC90028116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3140968"/>
            <a:ext cx="2003140" cy="1440000"/>
          </a:xfrm>
          <a:prstGeom prst="rect">
            <a:avLst/>
          </a:prstGeom>
          <a:noFill/>
        </p:spPr>
      </p:pic>
      <p:pic>
        <p:nvPicPr>
          <p:cNvPr id="3089" name="Picture 17" descr="C:\Users\asus\AppData\Local\Microsoft\Windows\Temporary Internet Files\Content.IE5\D0JNZP81\MC90019816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772816"/>
            <a:ext cx="2102022" cy="1440000"/>
          </a:xfrm>
          <a:prstGeom prst="rect">
            <a:avLst/>
          </a:prstGeom>
          <a:noFill/>
        </p:spPr>
      </p:pic>
      <p:pic>
        <p:nvPicPr>
          <p:cNvPr id="3095" name="Picture 23" descr="C:\Users\asus\AppData\Local\Microsoft\Windows\Temporary Internet Files\Content.IE5\6GXNY5GW\MC900251591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1772816"/>
            <a:ext cx="1299663" cy="1440000"/>
          </a:xfrm>
          <a:prstGeom prst="rect">
            <a:avLst/>
          </a:prstGeom>
          <a:noFill/>
        </p:spPr>
      </p:pic>
      <p:pic>
        <p:nvPicPr>
          <p:cNvPr id="3103" name="Picture 31" descr="C:\Users\asus\AppData\Local\Microsoft\Windows\Temporary Internet Files\Content.IE5\CT3YD1B3\MC900434769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4869160"/>
            <a:ext cx="1828800" cy="1828800"/>
          </a:xfrm>
          <a:prstGeom prst="rect">
            <a:avLst/>
          </a:prstGeom>
          <a:noFill/>
        </p:spPr>
      </p:pic>
      <p:pic>
        <p:nvPicPr>
          <p:cNvPr id="3105" name="Picture 33" descr="C:\Users\asus\AppData\Local\Microsoft\Windows\Temporary Internet Files\Content.IE5\V0LPUL7R\MC900058347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5536" y="4653136"/>
            <a:ext cx="2091327" cy="1440000"/>
          </a:xfrm>
          <a:prstGeom prst="rect">
            <a:avLst/>
          </a:prstGeom>
          <a:noFill/>
        </p:spPr>
      </p:pic>
      <p:pic>
        <p:nvPicPr>
          <p:cNvPr id="37" name="Picture 5" descr="C:\Users\asus\AppData\Local\Microsoft\Windows\Temporary Internet Files\Content.IE5\CT3YD1B3\MC900215787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88024" y="3284984"/>
            <a:ext cx="1152792" cy="1440000"/>
          </a:xfrm>
          <a:prstGeom prst="rect">
            <a:avLst/>
          </a:prstGeom>
          <a:noFill/>
        </p:spPr>
      </p:pic>
      <p:sp>
        <p:nvSpPr>
          <p:cNvPr id="10" name="TextovéPole 9"/>
          <p:cNvSpPr txBox="1"/>
          <p:nvPr/>
        </p:nvSpPr>
        <p:spPr>
          <a:xfrm>
            <a:off x="2771800" y="2060848"/>
            <a:ext cx="108074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Die Pizza </a:t>
            </a:r>
          </a:p>
          <a:p>
            <a:pPr>
              <a:lnSpc>
                <a:spcPct val="150000"/>
              </a:lnSpc>
            </a:pP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Die Pizzen</a:t>
            </a:r>
            <a:endParaRPr lang="cs-CZ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156176" y="1844824"/>
            <a:ext cx="158819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Der Hamburger,-</a:t>
            </a:r>
          </a:p>
          <a:p>
            <a:pPr>
              <a:lnSpc>
                <a:spcPct val="150000"/>
              </a:lnSpc>
            </a:pP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Das Ketschup</a:t>
            </a:r>
          </a:p>
          <a:p>
            <a:pPr>
              <a:lnSpc>
                <a:spcPct val="150000"/>
              </a:lnSpc>
            </a:pP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Die Ketschups</a:t>
            </a:r>
            <a:endParaRPr lang="cs-CZ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156176" y="5517232"/>
            <a:ext cx="92044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Die Cola</a:t>
            </a:r>
            <a:endParaRPr lang="cs-CZ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084168" y="3645024"/>
            <a:ext cx="1819729" cy="4174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Die Pommes </a:t>
            </a:r>
            <a:r>
              <a:rPr lang="de-DE" sz="1600" dirty="0" err="1" smtClean="0">
                <a:latin typeface="Times New Roman" pitchFamily="18" charset="0"/>
                <a:cs typeface="Times New Roman" pitchFamily="18" charset="0"/>
              </a:rPr>
              <a:t>Frittes</a:t>
            </a:r>
            <a:endParaRPr lang="de-DE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2555776" y="3573016"/>
            <a:ext cx="167065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Die Spaghetti (</a:t>
            </a:r>
            <a:r>
              <a:rPr lang="cs-CZ" sz="1600" dirty="0" err="1" smtClean="0">
                <a:latin typeface="Times New Roman" pitchFamily="18" charset="0"/>
                <a:cs typeface="Times New Roman" pitchFamily="18" charset="0"/>
              </a:rPr>
              <a:t>Pl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cs-CZ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2555776" y="4941168"/>
            <a:ext cx="1435008" cy="7867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Die Bratwurst</a:t>
            </a:r>
          </a:p>
          <a:p>
            <a:pPr>
              <a:lnSpc>
                <a:spcPct val="150000"/>
              </a:lnSpc>
            </a:pP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Die Bratwürste</a:t>
            </a:r>
            <a:endParaRPr lang="de-DE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666523"/>
          </a:xfrm>
        </p:spPr>
        <p:txBody>
          <a:bodyPr/>
          <a:lstStyle/>
          <a:p>
            <a:pPr>
              <a:buNone/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Was isst man?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DE" sz="4000" dirty="0" smtClean="0">
                <a:latin typeface="Times New Roman" pitchFamily="18" charset="0"/>
                <a:cs typeface="Times New Roman" pitchFamily="18" charset="0"/>
              </a:rPr>
              <a:t>Essen und Trinken</a:t>
            </a:r>
            <a:endParaRPr lang="cs-CZ" sz="4000" dirty="0"/>
          </a:p>
        </p:txBody>
      </p:sp>
      <p:pic>
        <p:nvPicPr>
          <p:cNvPr id="13" name="Picture 20" descr="C:\Users\asus\AppData\Local\Microsoft\Windows\Temporary Internet Files\Content.IE5\6GXNY5GW\MC90039150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204864"/>
            <a:ext cx="1643243" cy="1440000"/>
          </a:xfrm>
          <a:prstGeom prst="rect">
            <a:avLst/>
          </a:prstGeom>
          <a:noFill/>
        </p:spPr>
      </p:pic>
      <p:pic>
        <p:nvPicPr>
          <p:cNvPr id="4109" name="Picture 13" descr="C:\Users\asus\AppData\Local\Microsoft\Windows\Temporary Internet Files\Content.IE5\6GXNY5GW\MP900403546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4221088"/>
            <a:ext cx="2160878" cy="1440000"/>
          </a:xfrm>
          <a:prstGeom prst="rect">
            <a:avLst/>
          </a:prstGeom>
          <a:noFill/>
        </p:spPr>
      </p:pic>
      <p:pic>
        <p:nvPicPr>
          <p:cNvPr id="4112" name="Picture 16" descr="C:\Users\asus\AppData\Local\Microsoft\Windows\Temporary Internet Files\Content.IE5\CT3YD1B3\MC900331282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016" y="5157192"/>
            <a:ext cx="1815651" cy="1440000"/>
          </a:xfrm>
          <a:prstGeom prst="rect">
            <a:avLst/>
          </a:prstGeom>
          <a:noFill/>
        </p:spPr>
      </p:pic>
      <p:pic>
        <p:nvPicPr>
          <p:cNvPr id="4116" name="Picture 20" descr="C:\Users\asus\AppData\Local\Microsoft\Windows\Temporary Internet Files\Content.IE5\6GXNY5GW\MC900215789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016" y="1556792"/>
            <a:ext cx="1660871" cy="1440000"/>
          </a:xfrm>
          <a:prstGeom prst="rect">
            <a:avLst/>
          </a:prstGeom>
          <a:noFill/>
        </p:spPr>
      </p:pic>
      <p:pic>
        <p:nvPicPr>
          <p:cNvPr id="4122" name="Picture 26" descr="C:\Users\asus\AppData\Local\Microsoft\Windows\Temporary Internet Files\Content.IE5\CT3YD1B3\MC900089938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44008" y="3356992"/>
            <a:ext cx="1942380" cy="1440000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2267744" y="2636912"/>
            <a:ext cx="1035861" cy="7867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Der Salat</a:t>
            </a:r>
          </a:p>
          <a:p>
            <a:pPr>
              <a:lnSpc>
                <a:spcPct val="150000"/>
              </a:lnSpc>
            </a:pP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Die Salate</a:t>
            </a:r>
            <a:endParaRPr lang="de-DE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699792" y="4581128"/>
            <a:ext cx="1069524" cy="7867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Der Fisch</a:t>
            </a:r>
          </a:p>
          <a:p>
            <a:pPr>
              <a:lnSpc>
                <a:spcPct val="150000"/>
              </a:lnSpc>
            </a:pP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Die Fische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6516216" y="1988840"/>
            <a:ext cx="1148071" cy="7867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Die Suppe</a:t>
            </a:r>
          </a:p>
          <a:p>
            <a:pPr>
              <a:lnSpc>
                <a:spcPct val="150000"/>
              </a:lnSpc>
            </a:pP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Die Suppen</a:t>
            </a:r>
            <a:endParaRPr lang="cs-CZ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6660232" y="3717032"/>
            <a:ext cx="1149674" cy="4174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Das Fleisch</a:t>
            </a:r>
            <a:endParaRPr lang="cs-CZ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6660232" y="5373216"/>
            <a:ext cx="1386405" cy="7867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Die Kartoffel</a:t>
            </a:r>
          </a:p>
          <a:p>
            <a:pPr>
              <a:lnSpc>
                <a:spcPct val="150000"/>
              </a:lnSpc>
            </a:pP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Die Kartoffeln</a:t>
            </a:r>
            <a:endParaRPr lang="cs-CZ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Welche Obst und Gemüse kennst du?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DE" sz="4000" dirty="0" smtClean="0">
                <a:latin typeface="Times New Roman" pitchFamily="18" charset="0"/>
                <a:cs typeface="Times New Roman" pitchFamily="18" charset="0"/>
              </a:rPr>
              <a:t>Essen und Trinken</a:t>
            </a:r>
            <a:endParaRPr lang="cs-CZ" sz="4000" dirty="0"/>
          </a:p>
        </p:txBody>
      </p:sp>
      <p:pic>
        <p:nvPicPr>
          <p:cNvPr id="1026" name="Picture 2" descr="C:\Users\asus\AppData\Local\Microsoft\Windows\Temporary Internet Files\Content.IE5\V0LPUL7R\MC900441708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2132856"/>
            <a:ext cx="1440000" cy="1440000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1979712" y="2492896"/>
            <a:ext cx="1000595" cy="7867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Der Apfel</a:t>
            </a:r>
          </a:p>
          <a:p>
            <a:pPr>
              <a:lnSpc>
                <a:spcPct val="150000"/>
              </a:lnSpc>
            </a:pP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Die Äpfel</a:t>
            </a:r>
            <a:endParaRPr lang="cs-CZ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asus\AppData\Local\Microsoft\Windows\Temporary Internet Files\Content.IE5\D0JNZP81\MC900441720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4077072"/>
            <a:ext cx="1440000" cy="1440000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2123728" y="4365104"/>
            <a:ext cx="1239442" cy="7867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Die Orange</a:t>
            </a:r>
          </a:p>
          <a:p>
            <a:pPr>
              <a:lnSpc>
                <a:spcPct val="150000"/>
              </a:lnSpc>
            </a:pP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Die Orangen</a:t>
            </a:r>
            <a:endParaRPr lang="cs-CZ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1" name="Picture 3" descr="C:\Users\asus\AppData\Local\Microsoft\Windows\Temporary Internet Files\Content.IE5\V0LPUL7R\MC900411886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5229200"/>
            <a:ext cx="1967780" cy="1440000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6084168" y="5589240"/>
            <a:ext cx="1250663" cy="7867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Die Banane</a:t>
            </a:r>
          </a:p>
          <a:p>
            <a:pPr>
              <a:lnSpc>
                <a:spcPct val="150000"/>
              </a:lnSpc>
            </a:pP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Die Bananen</a:t>
            </a:r>
            <a:endParaRPr lang="de-DE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5" name="Picture 7" descr="C:\Users\asus\AppData\Local\Microsoft\Windows\Temporary Internet Files\Content.IE5\CT3YD1B3\MC900186232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1916832"/>
            <a:ext cx="1703433" cy="1440000"/>
          </a:xfrm>
          <a:prstGeom prst="rect">
            <a:avLst/>
          </a:prstGeom>
          <a:noFill/>
        </p:spPr>
      </p:pic>
      <p:sp>
        <p:nvSpPr>
          <p:cNvPr id="14" name="TextovéPole 13"/>
          <p:cNvSpPr txBox="1"/>
          <p:nvPr/>
        </p:nvSpPr>
        <p:spPr>
          <a:xfrm>
            <a:off x="6516216" y="2132856"/>
            <a:ext cx="1023037" cy="7867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Die Kiwi</a:t>
            </a:r>
          </a:p>
          <a:p>
            <a:pPr>
              <a:lnSpc>
                <a:spcPct val="150000"/>
              </a:lnSpc>
            </a:pP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Die Kiwis</a:t>
            </a:r>
            <a:endParaRPr lang="de-DE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6" name="Picture 8" descr="C:\Users\asus\AppData\Local\Microsoft\Windows\Temporary Internet Files\Content.IE5\V0LPUL7R\MC90025081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99992" y="3573016"/>
            <a:ext cx="2064589" cy="1440000"/>
          </a:xfrm>
          <a:prstGeom prst="rect">
            <a:avLst/>
          </a:prstGeom>
          <a:noFill/>
        </p:spPr>
      </p:pic>
      <p:sp>
        <p:nvSpPr>
          <p:cNvPr id="16" name="TextovéPole 15"/>
          <p:cNvSpPr txBox="1"/>
          <p:nvPr/>
        </p:nvSpPr>
        <p:spPr>
          <a:xfrm>
            <a:off x="6372200" y="3717032"/>
            <a:ext cx="1245469" cy="7867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Die Tomate</a:t>
            </a:r>
          </a:p>
          <a:p>
            <a:pPr>
              <a:lnSpc>
                <a:spcPct val="150000"/>
              </a:lnSpc>
            </a:pP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Die Tomaten</a:t>
            </a:r>
            <a:endParaRPr lang="de-DE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Použité obrázky jsou ze souboru </a:t>
            </a:r>
            <a:r>
              <a:rPr lang="cs-CZ" sz="2000" smtClean="0">
                <a:latin typeface="Times New Roman" pitchFamily="18" charset="0"/>
                <a:cs typeface="Times New Roman" pitchFamily="18" charset="0"/>
              </a:rPr>
              <a:t>Klipart </a:t>
            </a:r>
            <a:r>
              <a:rPr lang="cs-CZ" sz="200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cs-CZ" sz="2000" smtClean="0">
                <a:latin typeface="Times New Roman" pitchFamily="18" charset="0"/>
                <a:cs typeface="Times New Roman" pitchFamily="18" charset="0"/>
                <a:hlinkClick r:id="rId2"/>
              </a:rPr>
              <a:t>www.office.microsoft.com</a:t>
            </a:r>
            <a:r>
              <a:rPr lang="cs-CZ" sz="20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smtClean="0">
                <a:latin typeface="Times New Roman" pitchFamily="18" charset="0"/>
                <a:cs typeface="Times New Roman" pitchFamily="18" charset="0"/>
              </a:rPr>
              <a:t>–</a:t>
            </a:r>
          </a:p>
          <a:p>
            <a:pPr marL="109728" indent="0">
              <a:lnSpc>
                <a:spcPct val="150000"/>
              </a:lnSpc>
              <a:buNone/>
            </a:pPr>
            <a:r>
              <a:rPr lang="cs-CZ" sz="2000" smtClean="0">
                <a:latin typeface="Times New Roman" pitchFamily="18" charset="0"/>
                <a:cs typeface="Times New Roman" pitchFamily="18" charset="0"/>
              </a:rPr>
              <a:t>(5.2.2013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Použitá cvičení – archiv autora</a:t>
            </a:r>
          </a:p>
          <a:p>
            <a:pPr>
              <a:lnSpc>
                <a:spcPct val="150000"/>
              </a:lnSpc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NEUNER,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Gerhard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a kol. </a:t>
            </a:r>
            <a:r>
              <a:rPr lang="cs-CZ" sz="2000" i="1" dirty="0" err="1" smtClean="0">
                <a:latin typeface="Times New Roman" pitchFamily="18" charset="0"/>
                <a:cs typeface="Times New Roman" pitchFamily="18" charset="0"/>
              </a:rPr>
              <a:t>deutsch.com</a:t>
            </a:r>
            <a:r>
              <a:rPr lang="cs-CZ" sz="2000" i="1" dirty="0" smtClean="0">
                <a:latin typeface="Times New Roman" pitchFamily="18" charset="0"/>
                <a:cs typeface="Times New Roman" pitchFamily="18" charset="0"/>
              </a:rPr>
              <a:t> 1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 Německo: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Hueber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, 2008, ISBN 978-3-19-001658-7. </a:t>
            </a:r>
          </a:p>
          <a:p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>
                <a:latin typeface="Times New Roman" pitchFamily="18" charset="0"/>
                <a:cs typeface="Times New Roman" pitchFamily="18" charset="0"/>
              </a:rPr>
              <a:t>Z</a:t>
            </a:r>
            <a:r>
              <a:rPr lang="cs-CZ" sz="4000" smtClean="0">
                <a:latin typeface="Times New Roman" pitchFamily="18" charset="0"/>
                <a:cs typeface="Times New Roman" pitchFamily="18" charset="0"/>
              </a:rPr>
              <a:t>droje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240</TotalTime>
  <Words>550</Words>
  <Application>Microsoft Office PowerPoint</Application>
  <PresentationFormat>Předvádění na obrazovce (4:3)</PresentationFormat>
  <Paragraphs>126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Shluk</vt:lpstr>
      <vt:lpstr>Prezentace aplikace PowerPoint</vt:lpstr>
      <vt:lpstr>ANOTACE</vt:lpstr>
      <vt:lpstr>Essen und Trinken</vt:lpstr>
      <vt:lpstr>Essen und Trinken</vt:lpstr>
      <vt:lpstr>Essen und Trinken</vt:lpstr>
      <vt:lpstr>Essen und Trinken</vt:lpstr>
      <vt:lpstr>Essen und Trinken</vt:lpstr>
      <vt:lpstr>Essen und Trinken</vt:lpstr>
      <vt:lpstr>Lisas Frühstück</vt:lpstr>
      <vt:lpstr>Pias Frühstück</vt:lpstr>
      <vt:lpstr>Essen und Trinken</vt:lpstr>
      <vt:lpstr>Essen und Trinken</vt:lpstr>
      <vt:lpstr>Essen und Trinken</vt:lpstr>
      <vt:lpstr>Essen und Trinken</vt:lpstr>
      <vt:lpstr>Essen und Trinken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asus</dc:creator>
  <cp:lastModifiedBy>jitka</cp:lastModifiedBy>
  <cp:revision>35</cp:revision>
  <dcterms:created xsi:type="dcterms:W3CDTF">2013-03-02T21:00:43Z</dcterms:created>
  <dcterms:modified xsi:type="dcterms:W3CDTF">2013-08-02T14:25:07Z</dcterms:modified>
</cp:coreProperties>
</file>