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0" r:id="rId2"/>
    <p:sldId id="259" r:id="rId3"/>
    <p:sldId id="26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1" d="100"/>
          <a:sy n="81" d="100"/>
        </p:scale>
        <p:origin x="-1848" y="-6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8CAF4-0B53-407F-9296-B3A0B29BEC6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DCED13-0D13-4DA6-9ABF-D6B7DA7B5C9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617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4525244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VY_32_INOVACE_09A_12_Konjunktionen_IB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26.05.2013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pro žáky prvních dvou ročníků šestiletého gymnázia, studující německý jazyk na úrovni A2 CEFR, a to jako část jedné vyučovací hodiny v rozsahu cca 20 minut.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pro výklad a interaktivní procvičení na téma spojky, a to spojky souřadící spojené s nepřímým pořádkem slov. Prezentace navazuje na dosavadní znalosti o spojkách spojených s přímým slovosledem a o spojce deshalb.  Po srovnání obou typů slovosledu následuje přehled nových spojek a jejich interaktivní procvičení.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Cílem prezentace je zprostředkovat studentům pravidlo, že ve větách hlavních závisí užití přímého či nepřímého slovosledu mj. také na užitých spojkách,  a  dále procvičit věty se spojkami s nepřímým slovosledem.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Metodické pokyny: Žáci postupují dle pokynů uvedených v prezentaci. K práci využívají svůj sešit pro poznámky a řešení úloh zapisují na tabuli elektronickým perem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řešení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uvedeno v prezentaci hned na následujícím snímku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  <a:endParaRPr lang="cs-CZ" sz="200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Pozn. Ve výkladu je pro lepší pochopení použit také mateřský jazyk, zatímco při procvičování jazyk německý.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 domácího úkolu není vzhledem k charakteru úlohy uvedeno řešení.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 smtClean="0"/>
              <a:t>Konjunktionen</a:t>
            </a:r>
            <a:endParaRPr lang="cs-CZ" sz="5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2819400"/>
            <a:ext cx="8226290" cy="3395682"/>
          </a:xfrm>
        </p:spPr>
        <p:txBody>
          <a:bodyPr/>
          <a:lstStyle/>
          <a:p>
            <a:pPr algn="l"/>
            <a:r>
              <a:rPr lang="cs-CZ" sz="3600" b="1" dirty="0" smtClean="0"/>
              <a:t>Grammatik </a:t>
            </a:r>
            <a:r>
              <a:rPr lang="de-DE" sz="3600" b="1" dirty="0" smtClean="0"/>
              <a:t>mit Spaß</a:t>
            </a:r>
            <a:endParaRPr lang="cs-CZ" sz="3600" b="1" dirty="0" smtClean="0"/>
          </a:p>
          <a:p>
            <a:endParaRPr lang="cs-CZ" dirty="0"/>
          </a:p>
        </p:txBody>
      </p:sp>
      <p:pic>
        <p:nvPicPr>
          <p:cNvPr id="6" name="Picture 2" descr="C:\Users\Doma\AppData\Local\Microsoft\Windows\Temporary Internet Files\Content.IE5\ZB1D629K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786058"/>
            <a:ext cx="2428892" cy="3246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Konjunktionen IA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de-DE" dirty="0" smtClean="0"/>
              <a:t>Wiederholung - Verbinden Sie die</a:t>
            </a:r>
            <a:r>
              <a:rPr lang="cs-CZ" dirty="0" smtClean="0"/>
              <a:t> </a:t>
            </a:r>
            <a:r>
              <a:rPr lang="de-DE" dirty="0" smtClean="0"/>
              <a:t>folgenden </a:t>
            </a:r>
            <a:r>
              <a:rPr lang="cs-CZ" dirty="0" smtClean="0"/>
              <a:t>S</a:t>
            </a:r>
            <a:r>
              <a:rPr lang="de-DE" dirty="0" smtClean="0"/>
              <a:t>ätze mit den Konjunktoren </a:t>
            </a:r>
            <a:r>
              <a:rPr lang="de-DE" i="1" dirty="0" smtClean="0"/>
              <a:t>und, oder, aber, denn, sondern:</a:t>
            </a:r>
          </a:p>
          <a:p>
            <a:pPr>
              <a:buNone/>
            </a:pPr>
            <a:r>
              <a:rPr lang="de-DE" dirty="0" smtClean="0"/>
              <a:t>Peter wacht auf (a) … er denkt gleich an Katrin.</a:t>
            </a:r>
          </a:p>
          <a:p>
            <a:pPr algn="just">
              <a:buNone/>
            </a:pPr>
            <a:r>
              <a:rPr lang="de-DE" dirty="0" smtClean="0"/>
              <a:t>Er hat nicht gewartet, (b) … er ist sofort gerannt, (c) ... der Hund hat seine Hundehütte verlassen.</a:t>
            </a:r>
          </a:p>
          <a:p>
            <a:pPr algn="just">
              <a:buNone/>
            </a:pPr>
            <a:r>
              <a:rPr lang="de-DE" dirty="0" smtClean="0"/>
              <a:t>Besuchst du noch die Grundschule (d)… schon die Realschule?</a:t>
            </a:r>
          </a:p>
          <a:p>
            <a:pPr algn="just">
              <a:buNone/>
            </a:pPr>
            <a:r>
              <a:rPr lang="de-DE" dirty="0" smtClean="0"/>
              <a:t>Wir haben lange gesprochen, (e) … sie war nicht zufrieden.</a:t>
            </a:r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Konjunktionen 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de-DE" dirty="0" smtClean="0"/>
              <a:t>Lösung:</a:t>
            </a:r>
          </a:p>
          <a:p>
            <a:pPr>
              <a:buNone/>
            </a:pPr>
            <a:endParaRPr lang="de-DE" i="1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r>
              <a:rPr lang="de-DE" dirty="0" smtClean="0"/>
              <a:t>Peter wacht auf und er denkt gleich an Katrin.</a:t>
            </a:r>
          </a:p>
          <a:p>
            <a:pPr>
              <a:buNone/>
            </a:pPr>
            <a:r>
              <a:rPr lang="de-DE" dirty="0" smtClean="0"/>
              <a:t>Er hat nicht gewartet, sondern er ist sofort gerannt, denn der Hund hat seine Hundehütte verlassen.</a:t>
            </a:r>
          </a:p>
          <a:p>
            <a:pPr>
              <a:buNone/>
            </a:pPr>
            <a:r>
              <a:rPr lang="de-DE" dirty="0" smtClean="0"/>
              <a:t>Besuchst du noch die Grundschule oder schon die Realschule?</a:t>
            </a:r>
          </a:p>
          <a:p>
            <a:pPr>
              <a:buNone/>
            </a:pPr>
            <a:r>
              <a:rPr lang="de-DE" dirty="0" smtClean="0"/>
              <a:t>Wir haben lange gesprochen, aber sie war nicht zufrieden.</a:t>
            </a:r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728" y="2214554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und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sondern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denn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oder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aber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18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5357826"/>
            <a:ext cx="1114420" cy="1114420"/>
          </a:xfrm>
          <a:prstGeom prst="rect">
            <a:avLst/>
          </a:prstGeom>
          <a:solidFill>
            <a:schemeClr val="bg2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Konjunktionen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6799750"/>
              </p:ext>
            </p:extLst>
          </p:nvPr>
        </p:nvGraphicFramePr>
        <p:xfrm>
          <a:off x="1214414" y="1714488"/>
          <a:ext cx="6885591" cy="43219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464478"/>
                <a:gridCol w="1884931"/>
              </a:tblGrid>
              <a:tr h="1143008">
                <a:tc gridSpan="4"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IA Přímý</a:t>
                      </a:r>
                      <a:r>
                        <a:rPr lang="cs-CZ" sz="4000" baseline="0" dirty="0" smtClean="0"/>
                        <a:t> pořádek slov</a:t>
                      </a:r>
                      <a:endParaRPr lang="cs-CZ" sz="4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89429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Er 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denkt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gleich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an Katrin.</a:t>
                      </a:r>
                      <a:endParaRPr lang="cs-CZ" sz="3200" dirty="0"/>
                    </a:p>
                  </a:txBody>
                  <a:tcPr/>
                </a:tc>
              </a:tr>
              <a:tr h="1178726">
                <a:tc gridSpan="4"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IB</a:t>
                      </a:r>
                      <a:r>
                        <a:rPr lang="cs-CZ" sz="4000" b="1" baseline="0" dirty="0" smtClean="0"/>
                        <a:t> </a:t>
                      </a:r>
                      <a:r>
                        <a:rPr lang="cs-CZ" sz="4000" b="1" dirty="0" smtClean="0"/>
                        <a:t>Nepřímý pořádek slov</a:t>
                      </a:r>
                      <a:endParaRPr lang="cs-CZ" sz="40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083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Gleich 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denkt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er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an Katrin.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Konjunktionen IB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3600" dirty="0" smtClean="0"/>
              <a:t>Vor dem </a:t>
            </a:r>
            <a:r>
              <a:rPr lang="cs-CZ" sz="3600" dirty="0"/>
              <a:t>H</a:t>
            </a:r>
            <a:r>
              <a:rPr lang="cs-CZ" sz="3600" dirty="0" smtClean="0"/>
              <a:t>auptsatz</a:t>
            </a:r>
            <a:r>
              <a:rPr lang="de-DE" sz="3600" dirty="0" smtClean="0"/>
              <a:t>: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de-DE" sz="4100" dirty="0" smtClean="0"/>
              <a:t>d</a:t>
            </a:r>
            <a:r>
              <a:rPr lang="cs-CZ" sz="4100" dirty="0" smtClean="0"/>
              <a:t>eshalb</a:t>
            </a:r>
            <a:r>
              <a:rPr lang="de-DE" sz="4100" dirty="0" smtClean="0"/>
              <a:t> 		</a:t>
            </a:r>
            <a:endParaRPr lang="cs-CZ" sz="4100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de-DE" sz="4100" dirty="0" smtClean="0"/>
              <a:t>t</a:t>
            </a:r>
            <a:r>
              <a:rPr lang="cs-CZ" sz="4100" dirty="0" smtClean="0"/>
              <a:t>rotzdem</a:t>
            </a:r>
            <a:r>
              <a:rPr lang="de-DE" sz="4100" dirty="0" smtClean="0"/>
              <a:t>		</a:t>
            </a:r>
            <a:endParaRPr lang="cs-CZ" sz="4100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de-DE" sz="4100" dirty="0" smtClean="0"/>
              <a:t>(al)</a:t>
            </a:r>
            <a:r>
              <a:rPr lang="cs-CZ" sz="4100" dirty="0" smtClean="0"/>
              <a:t>so</a:t>
            </a:r>
            <a:r>
              <a:rPr lang="de-DE" sz="4800" dirty="0" smtClean="0"/>
              <a:t>		</a:t>
            </a:r>
            <a:endParaRPr lang="cs-CZ" sz="4800" dirty="0" smtClean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de-DE" dirty="0" smtClean="0"/>
              <a:t>…, </a:t>
            </a:r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r>
              <a:rPr lang="de-DE" dirty="0" smtClean="0"/>
              <a:t>		 </a:t>
            </a:r>
          </a:p>
          <a:p>
            <a:pPr>
              <a:buNone/>
            </a:pPr>
            <a:r>
              <a:rPr lang="de-DE" dirty="0" smtClean="0"/>
              <a:t>	</a:t>
            </a:r>
          </a:p>
          <a:p>
            <a:pPr>
              <a:buNone/>
            </a:pPr>
            <a:r>
              <a:rPr lang="de-DE" dirty="0" smtClean="0"/>
              <a:t>		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357554" y="264318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ásobení 4"/>
          <p:cNvSpPr/>
          <p:nvPr/>
        </p:nvSpPr>
        <p:spPr>
          <a:xfrm>
            <a:off x="3357554" y="335756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357554" y="464344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500561" y="1643050"/>
          <a:ext cx="4143405" cy="4397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1135"/>
                <a:gridCol w="119064"/>
                <a:gridCol w="1262071"/>
                <a:gridCol w="1381135"/>
              </a:tblGrid>
              <a:tr h="612326">
                <a:tc gridSpan="2">
                  <a:txBody>
                    <a:bodyPr/>
                    <a:lstStyle/>
                    <a:p>
                      <a:r>
                        <a:rPr lang="de-DE" dirty="0" smtClean="0"/>
                        <a:t>Konjunkt</a:t>
                      </a:r>
                      <a:r>
                        <a:rPr lang="cs-CZ" dirty="0" smtClean="0"/>
                        <a:t>i</a:t>
                      </a:r>
                      <a:r>
                        <a:rPr lang="de-DE" dirty="0" smtClean="0"/>
                        <a:t>o</a:t>
                      </a:r>
                      <a:r>
                        <a:rPr lang="cs-CZ" dirty="0" smtClean="0"/>
                        <a:t>n</a:t>
                      </a:r>
                      <a:r>
                        <a:rPr lang="de-DE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Prädikat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Subjekt  …</a:t>
                      </a:r>
                      <a:endParaRPr lang="cs-CZ" dirty="0"/>
                    </a:p>
                  </a:txBody>
                  <a:tcPr/>
                </a:tc>
              </a:tr>
              <a:tr h="612325">
                <a:tc gridSpan="2">
                  <a:txBody>
                    <a:bodyPr/>
                    <a:lstStyle/>
                    <a:p>
                      <a:r>
                        <a:rPr lang="de-DE" dirty="0" smtClean="0"/>
                        <a:t>deshalb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sind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die Schüler</a:t>
                      </a:r>
                      <a:endParaRPr lang="cs-CZ" dirty="0"/>
                    </a:p>
                  </a:txBody>
                  <a:tcPr/>
                </a:tc>
              </a:tr>
              <a:tr h="612326">
                <a:tc gridSpan="4">
                  <a:txBody>
                    <a:bodyPr/>
                    <a:lstStyle/>
                    <a:p>
                      <a:r>
                        <a:rPr lang="de-DE" dirty="0" smtClean="0"/>
                        <a:t>mit dem Zeugnis</a:t>
                      </a:r>
                      <a:r>
                        <a:rPr lang="de-DE" baseline="0" dirty="0" smtClean="0"/>
                        <a:t> zufrieden.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2326">
                <a:tc>
                  <a:txBody>
                    <a:bodyPr/>
                    <a:lstStyle/>
                    <a:p>
                      <a:r>
                        <a:rPr lang="de-DE" dirty="0" smtClean="0"/>
                        <a:t>trotzdem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sind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die Eltern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612326"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mit dem Zeugnis</a:t>
                      </a:r>
                      <a:r>
                        <a:rPr lang="de-DE" baseline="0" dirty="0" smtClean="0"/>
                        <a:t> zufrieden.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2325">
                <a:tc>
                  <a:txBody>
                    <a:bodyPr/>
                    <a:lstStyle/>
                    <a:p>
                      <a:r>
                        <a:rPr lang="de-DE" dirty="0" smtClean="0"/>
                        <a:t>(al)so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sind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alle</a:t>
                      </a:r>
                      <a:endParaRPr lang="cs-CZ" dirty="0"/>
                    </a:p>
                  </a:txBody>
                  <a:tcPr/>
                </a:tc>
              </a:tr>
              <a:tr h="612326"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dirty="0" smtClean="0"/>
                        <a:t>mit dem Zeugnis</a:t>
                      </a:r>
                      <a:r>
                        <a:rPr lang="de-DE" baseline="0" dirty="0" smtClean="0"/>
                        <a:t> zufrieden.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Konjunktionen IB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None/>
            </a:pPr>
            <a:r>
              <a:rPr lang="de-DE" sz="3600" dirty="0" smtClean="0"/>
              <a:t>Übung 1 - Ergänzen Sie</a:t>
            </a:r>
            <a:r>
              <a:rPr lang="de-DE" sz="3100" dirty="0" smtClean="0"/>
              <a:t>: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None/>
            </a:pPr>
            <a:r>
              <a:rPr lang="de-DE" sz="3100" dirty="0" smtClean="0"/>
              <a:t>Anna steht immer zu spät auf, 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None/>
            </a:pPr>
            <a:r>
              <a:rPr lang="de-DE" sz="3100" dirty="0" smtClean="0"/>
              <a:t>… kommt </a:t>
            </a:r>
            <a:r>
              <a:rPr lang="de-DE" sz="3100" u="sng" dirty="0" smtClean="0"/>
              <a:t>sie</a:t>
            </a:r>
            <a:r>
              <a:rPr lang="de-DE" sz="3100" dirty="0" smtClean="0"/>
              <a:t> pünktlich zum Bahnhof.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None/>
            </a:pPr>
            <a:r>
              <a:rPr lang="de-DE" sz="3100" dirty="0" smtClean="0"/>
              <a:t>… muss </a:t>
            </a:r>
            <a:r>
              <a:rPr lang="de-DE" sz="3100" u="sng" dirty="0" smtClean="0"/>
              <a:t>sie</a:t>
            </a:r>
            <a:r>
              <a:rPr lang="de-DE" sz="3100" dirty="0" smtClean="0"/>
              <a:t> sich beeilen.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None/>
            </a:pPr>
            <a:r>
              <a:rPr lang="de-DE" sz="3100" dirty="0" smtClean="0"/>
              <a:t>… kommt </a:t>
            </a:r>
            <a:r>
              <a:rPr lang="de-DE" sz="3100" u="sng" dirty="0" smtClean="0"/>
              <a:t>sie</a:t>
            </a:r>
            <a:r>
              <a:rPr lang="de-DE" sz="3100" dirty="0" smtClean="0"/>
              <a:t> spät zum Bahnhof.</a:t>
            </a:r>
          </a:p>
          <a:p>
            <a:pPr marL="514350" indent="-514350">
              <a:lnSpc>
                <a:spcPct val="150000"/>
              </a:lnSpc>
              <a:buNone/>
            </a:pPr>
            <a:endParaRPr lang="cs-CZ" sz="48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294967295"/>
          </p:nvPr>
        </p:nvSpPr>
        <p:spPr>
          <a:xfrm>
            <a:off x="5105400" y="1646238"/>
            <a:ext cx="4038600" cy="4525962"/>
          </a:xfrm>
        </p:spPr>
        <p:txBody>
          <a:bodyPr>
            <a:normAutofit/>
          </a:bodyPr>
          <a:lstStyle/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de-DE" dirty="0" smtClean="0"/>
          </a:p>
        </p:txBody>
      </p:sp>
      <p:pic>
        <p:nvPicPr>
          <p:cNvPr id="8" name="Picture 1" descr="C:\Users\Doma\AppData\Local\Microsoft\Windows\Temporary Internet Files\Content.IE5\KS1EL46H\MP9004393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143116"/>
            <a:ext cx="1214446" cy="1828608"/>
          </a:xfrm>
          <a:prstGeom prst="rect">
            <a:avLst/>
          </a:prstGeom>
          <a:noFill/>
        </p:spPr>
      </p:pic>
      <p:pic>
        <p:nvPicPr>
          <p:cNvPr id="6146" name="Picture 2" descr="C:\Users\Doma\AppData\Local\Microsoft\Windows\Temporary Internet Files\Content.IE5\KS1EL46H\MP9004004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4071942"/>
            <a:ext cx="1950720" cy="1560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Konjunktionen IB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sz="4000" dirty="0" smtClean="0"/>
              <a:t>Lösung 1 – Kontrollieren und vergleichen Sie: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de-DE" dirty="0" smtClean="0"/>
              <a:t>Anna steht immer zu spät auf , 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de-DE" dirty="0" smtClean="0"/>
              <a:t>trotzdem kommt </a:t>
            </a:r>
            <a:r>
              <a:rPr lang="de-DE" u="sng" dirty="0" smtClean="0"/>
              <a:t>sie</a:t>
            </a:r>
            <a:r>
              <a:rPr lang="de-DE" dirty="0" smtClean="0"/>
              <a:t> pünktlich zum Bahnhof.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de-DE" dirty="0" smtClean="0"/>
              <a:t>deshalb/also muss </a:t>
            </a:r>
            <a:r>
              <a:rPr lang="de-DE" u="sng" dirty="0" smtClean="0"/>
              <a:t>sie</a:t>
            </a:r>
            <a:r>
              <a:rPr lang="de-DE" dirty="0" smtClean="0"/>
              <a:t> sich beeilen.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None/>
            </a:pPr>
            <a:r>
              <a:rPr lang="de-DE" dirty="0" smtClean="0"/>
              <a:t>deshalb/also kommt </a:t>
            </a:r>
            <a:r>
              <a:rPr lang="de-DE" u="sng" dirty="0" smtClean="0"/>
              <a:t>sie</a:t>
            </a:r>
            <a:r>
              <a:rPr lang="de-DE" dirty="0" smtClean="0"/>
              <a:t> spät zum Bahnhof.</a:t>
            </a:r>
          </a:p>
          <a:p>
            <a:endParaRPr lang="cs-CZ" dirty="0"/>
          </a:p>
        </p:txBody>
      </p:sp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57990" y="2214554"/>
            <a:ext cx="1428760" cy="1428760"/>
          </a:xfrm>
          <a:prstGeom prst="rect">
            <a:avLst/>
          </a:prstGeom>
          <a:solidFill>
            <a:schemeClr val="bg2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Konjunktionen IB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lnSpc>
                <a:spcPct val="150000"/>
              </a:lnSpc>
              <a:buNone/>
            </a:pPr>
            <a:r>
              <a:rPr lang="de-DE" sz="3100" dirty="0" smtClean="0"/>
              <a:t>Übung 2 – Ordnen Sie die Wörter in </a:t>
            </a:r>
            <a:r>
              <a:rPr lang="cs-CZ" sz="3100" dirty="0" smtClean="0"/>
              <a:t>die </a:t>
            </a:r>
            <a:r>
              <a:rPr lang="de-DE" sz="3100" dirty="0" smtClean="0"/>
              <a:t>richtige </a:t>
            </a:r>
            <a:endParaRPr lang="cs-CZ" sz="3100" dirty="0" smtClean="0"/>
          </a:p>
          <a:p>
            <a:pPr marL="514350" indent="-514350">
              <a:lnSpc>
                <a:spcPct val="150000"/>
              </a:lnSpc>
              <a:buNone/>
            </a:pPr>
            <a:r>
              <a:rPr lang="cs-CZ" sz="3100" dirty="0" smtClean="0"/>
              <a:t>	</a:t>
            </a:r>
            <a:r>
              <a:rPr lang="de-DE" sz="3100" dirty="0" smtClean="0"/>
              <a:t>Reihenfolge</a:t>
            </a:r>
            <a:r>
              <a:rPr lang="cs-CZ" sz="3100" dirty="0" smtClean="0"/>
              <a:t>, achten Sie auf die richtige Verbform</a:t>
            </a:r>
            <a:r>
              <a:rPr lang="de-DE" sz="3100" dirty="0" smtClean="0"/>
              <a:t>: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de-DE" sz="3100" dirty="0" smtClean="0"/>
              <a:t>Meine Mutter ist mit dem Zeugnis zufrieden, </a:t>
            </a:r>
            <a:r>
              <a:rPr lang="de-DE" sz="3100" i="1" dirty="0" smtClean="0"/>
              <a:t>deshalb – ich – können – fahren – Prag – nach - morgen</a:t>
            </a:r>
            <a:r>
              <a:rPr lang="de-DE" sz="3100" dirty="0" smtClean="0"/>
              <a:t>.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de-DE" sz="3100" dirty="0" smtClean="0"/>
              <a:t>Unser Enkel ist sehr aktiv, </a:t>
            </a:r>
            <a:r>
              <a:rPr lang="de-DE" sz="3100" i="1" dirty="0" smtClean="0"/>
              <a:t>trotzdem – er – treiben – Sport – keinen.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de-DE" sz="3100" dirty="0" smtClean="0"/>
              <a:t>J. W. Goethe ist ein bekannter Schriftsteller</a:t>
            </a:r>
            <a:r>
              <a:rPr lang="de-DE" sz="3100" i="1" dirty="0" smtClean="0"/>
              <a:t>, trotzdem – ich – gelesen – habe - Buch – kein – ihm – von.</a:t>
            </a:r>
            <a:endParaRPr lang="de-DE" sz="3100" dirty="0" smtClean="0"/>
          </a:p>
          <a:p>
            <a:pPr marL="514350" indent="-514350">
              <a:lnSpc>
                <a:spcPct val="150000"/>
              </a:lnSpc>
              <a:buNone/>
            </a:pPr>
            <a:endParaRPr lang="cs-CZ" sz="4800" dirty="0" smtClean="0"/>
          </a:p>
        </p:txBody>
      </p:sp>
      <p:pic>
        <p:nvPicPr>
          <p:cNvPr id="4103" name="Picture 7" descr="C:\Users\Doma\AppData\Local\Microsoft\Windows\Temporary Internet Files\Content.IE5\KS1EL46H\MP9004423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6786578" y="5572140"/>
            <a:ext cx="1428728" cy="952485"/>
          </a:xfrm>
          <a:prstGeom prst="rect">
            <a:avLst/>
          </a:prstGeom>
          <a:noFill/>
        </p:spPr>
      </p:pic>
      <p:pic>
        <p:nvPicPr>
          <p:cNvPr id="4105" name="Picture 9" descr="C:\Users\Doma\AppData\Local\Microsoft\Windows\Temporary Internet Files\Content.IE5\B4O6FZZI\MP9004424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358081" y="1571612"/>
            <a:ext cx="1460751" cy="11733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Konjunktionen IB 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lnSpc>
                <a:spcPct val="150000"/>
              </a:lnSpc>
              <a:buNone/>
            </a:pPr>
            <a:r>
              <a:rPr lang="de-DE" sz="3600" dirty="0" smtClean="0"/>
              <a:t>Lösung 2 – Kontrollieren und vergleichen Sie</a:t>
            </a:r>
            <a:r>
              <a:rPr lang="de-DE" sz="3100" dirty="0" smtClean="0"/>
              <a:t>: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de-DE" sz="3100" dirty="0" smtClean="0"/>
              <a:t>Meine Mutter ist mit dem Zeugnis zufrieden, deshalb kann ich morgennach Prag fahren.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de-DE" sz="3100" dirty="0" smtClean="0"/>
              <a:t>Unser Enkel ist sehr aktiv, trotzdem treibt er keinen Sport.</a:t>
            </a:r>
          </a:p>
          <a:p>
            <a:pPr marL="514350" indent="-51435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de-DE" sz="3100" dirty="0" smtClean="0"/>
              <a:t>J. W. Goethe ist ein bekannter Schriftsteller, trotzdem habe ich kein Buch von ihm gelesen.</a:t>
            </a:r>
          </a:p>
          <a:p>
            <a:pPr marL="514350" indent="-514350">
              <a:lnSpc>
                <a:spcPct val="150000"/>
              </a:lnSpc>
              <a:buNone/>
            </a:pPr>
            <a:endParaRPr lang="cs-CZ" sz="4800" dirty="0" smtClean="0"/>
          </a:p>
        </p:txBody>
      </p:sp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5143512"/>
            <a:ext cx="1428760" cy="1428760"/>
          </a:xfrm>
          <a:prstGeom prst="rect">
            <a:avLst/>
          </a:prstGeom>
          <a:solidFill>
            <a:schemeClr val="bg2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Konjunktionen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/>
              <a:t>Hausaufgabe:</a:t>
            </a:r>
          </a:p>
          <a:p>
            <a:pPr>
              <a:buNone/>
            </a:pPr>
            <a:r>
              <a:rPr lang="de-DE" sz="2800" dirty="0" smtClean="0"/>
              <a:t>Bilden sie zu Hause 4 Sätze mit den folgenden Konjunktionen – </a:t>
            </a:r>
            <a:r>
              <a:rPr lang="de-DE" sz="2800" b="1" dirty="0" smtClean="0"/>
              <a:t>denn, deshalb, trotzdem, sondern. </a:t>
            </a:r>
            <a:r>
              <a:rPr lang="de-DE" sz="2800" dirty="0" smtClean="0"/>
              <a:t>Achten Sie auf die richtige Reihenfolge!</a:t>
            </a:r>
            <a:endParaRPr lang="cs-CZ" sz="2800" dirty="0" smtClean="0"/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	</a:t>
            </a:r>
            <a:r>
              <a:rPr lang="de-DE" sz="2800" b="1" dirty="0" smtClean="0"/>
              <a:t>				Viel Spaß dabei! </a:t>
            </a:r>
            <a:endParaRPr lang="cs-CZ" sz="2800" dirty="0"/>
          </a:p>
        </p:txBody>
      </p:sp>
      <p:pic>
        <p:nvPicPr>
          <p:cNvPr id="1027" name="Picture 3" descr="C:\Users\Doma\AppData\Local\Microsoft\Windows\Temporary Internet Files\Content.IE5\9360XE5X\MC9004238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857628"/>
            <a:ext cx="1803400" cy="1949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Obrázky na snímcích 3, 5,  8 – 11 použity z </a:t>
            </a:r>
            <a:r>
              <a:rPr lang="cs-CZ" sz="2000" dirty="0"/>
              <a:t>galerie Klipart [</a:t>
            </a:r>
            <a:r>
              <a:rPr lang="cs-CZ" sz="2000" dirty="0" smtClean="0"/>
              <a:t>cit.26.05.2013</a:t>
            </a:r>
            <a:r>
              <a:rPr lang="cs-CZ" sz="2000" dirty="0"/>
              <a:t>]. Dostupné pod licencí Microsoft Office 2010: </a:t>
            </a:r>
            <a:r>
              <a:rPr lang="cs-CZ" sz="2000" dirty="0">
                <a:solidFill>
                  <a:schemeClr val="bg1"/>
                </a:solidFill>
              </a:rPr>
              <a:t>&lt;</a:t>
            </a:r>
            <a:r>
              <a:rPr lang="cs-CZ" sz="2000" u="sng" dirty="0">
                <a:solidFill>
                  <a:schemeClr val="bg1"/>
                </a:solidFill>
                <a:hlinkClick r:id="rId2"/>
              </a:rPr>
              <a:t>http://office.microsoft.com/cs-cz/images/</a:t>
            </a:r>
            <a:r>
              <a:rPr lang="cs-CZ" sz="2000" dirty="0">
                <a:solidFill>
                  <a:schemeClr val="bg1"/>
                </a:solidFill>
              </a:rPr>
              <a:t>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200" i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Německo: Hueber, 2009, ISBN 978-3-19-001659-4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Archiv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149</TotalTime>
  <Words>684</Words>
  <Application>Microsoft Office PowerPoint</Application>
  <PresentationFormat>Předvádění na obrazovce (4:3)</PresentationFormat>
  <Paragraphs>121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Snímek 1</vt:lpstr>
      <vt:lpstr>Anotace </vt:lpstr>
      <vt:lpstr>Konjunktionen</vt:lpstr>
      <vt:lpstr>Konjunktionen IA </vt:lpstr>
      <vt:lpstr>Konjunktionen IA</vt:lpstr>
      <vt:lpstr>Konjunktionen</vt:lpstr>
      <vt:lpstr>Konjunktionen IB</vt:lpstr>
      <vt:lpstr>Konjunktionen IB</vt:lpstr>
      <vt:lpstr>Konjunktionen IB</vt:lpstr>
      <vt:lpstr>Konjunktionen IB</vt:lpstr>
      <vt:lpstr>Konjunktionen IB </vt:lpstr>
      <vt:lpstr>Konjunktionen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Doma</cp:lastModifiedBy>
  <cp:revision>18</cp:revision>
  <dcterms:created xsi:type="dcterms:W3CDTF">2013-05-26T10:46:43Z</dcterms:created>
  <dcterms:modified xsi:type="dcterms:W3CDTF">2013-08-07T19:41:09Z</dcterms:modified>
</cp:coreProperties>
</file>