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7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70E178-16CD-4B7F-95F1-2D7A807FA868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05B13-DB2C-4C3C-A1A4-6E72238603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880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EBC3E78-A456-45FD-9EEC-5546A6EBD044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ECD9B2A2-C5CB-4DBC-891D-62A112F993C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www.gymcv.cz/index.php/o-skole/1-charakterisika-skol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cv.cz/index.php/o-skole/1-charakterisika-skoly%2028.03.2013" TargetMode="External"/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70836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VY_32_INOVACE_09B_11_</a:t>
                      </a:r>
                      <a:r>
                        <a:rPr lang="de-DE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Schule</a:t>
                      </a:r>
                      <a:r>
                        <a:rPr lang="de-DE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_in_Deutschland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(německý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jazyk)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pro žáky prvních dvou ročníků šestiletého gymnázia, studující německý jazyk na úrovni A2 CEFR, a to jako část jedné vyučovací hodiny v rozsahu 25 minut.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pro prezentaci a interaktivní procvičení slovní zásoby tematického celku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Schule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zaměřuje se především na školství a jeho systém v Německu.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Cílem je po úvodní motivační konverzaci, v níž je opakována známá slovní zásoba, následné rozšíření slovní zásoby v tomto tematickém celku o slova a slovní spojení zahrnující jednotlivé typy škol v Německu. Materiál slouží také pro rozšíření znalostí o německých reáliích.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Metodické pokyny: Žáci postupují podle pokynů uvedených v prezentaci.  K práci využívají svůj sešit pro poznámky a zapsání nové slovní zásoby. Řešení úloh zapisují na tabuli elektronickým perem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řešení či srovnání obsahuje vždy následující snímek, popř. je využita animace.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Pozn. Je vhodné před prací vytisknout první tabulku z listu 6 a zaznamenávat řešení na něj, aby mohlo být srovnáno s řešením na tabuli.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de-DE" sz="6000" b="1" dirty="0" smtClean="0">
                <a:latin typeface="Times New Roman" pitchFamily="18" charset="0"/>
                <a:cs typeface="Times New Roman" pitchFamily="18" charset="0"/>
              </a:rPr>
              <a:t>Schule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819400"/>
            <a:ext cx="8226290" cy="3538558"/>
          </a:xfrm>
        </p:spPr>
        <p:txBody>
          <a:bodyPr>
            <a:normAutofit/>
          </a:bodyPr>
          <a:lstStyle/>
          <a:p>
            <a:pPr algn="l"/>
            <a:r>
              <a:rPr lang="de-DE" sz="6000" dirty="0" smtClean="0">
                <a:latin typeface="Times New Roman" pitchFamily="18" charset="0"/>
                <a:cs typeface="Times New Roman" pitchFamily="18" charset="0"/>
              </a:rPr>
              <a:t>in Deutschland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C:\Users\Doma\AppData\Local\Microsoft\Windows\Temporary Internet Files\Content.IE5\V45HNJBE\MC9004155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93102" y="332656"/>
            <a:ext cx="2494434" cy="1860494"/>
          </a:xfrm>
          <a:prstGeom prst="rect">
            <a:avLst/>
          </a:prstGeom>
          <a:noFill/>
        </p:spPr>
      </p:pic>
      <p:pic>
        <p:nvPicPr>
          <p:cNvPr id="2055" name="Picture 7" descr="C:\Users\Doma\AppData\Local\Microsoft\Windows\Temporary Internet Files\Content.IE5\V45HNJBE\MC90008896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1680" y="4648224"/>
            <a:ext cx="1797710" cy="1694383"/>
          </a:xfrm>
          <a:prstGeom prst="rect">
            <a:avLst/>
          </a:prstGeom>
          <a:noFill/>
        </p:spPr>
      </p:pic>
      <p:pic>
        <p:nvPicPr>
          <p:cNvPr id="2057" name="Picture 9" descr="C:\Users\Doma\AppData\Local\Microsoft\Windows\Temporary Internet Files\Content.IE5\78V9VCJH\MC90008908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9954" y="2714745"/>
            <a:ext cx="1463954" cy="1805026"/>
          </a:xfrm>
          <a:prstGeom prst="rect">
            <a:avLst/>
          </a:prstGeom>
          <a:noFill/>
        </p:spPr>
      </p:pic>
      <p:pic>
        <p:nvPicPr>
          <p:cNvPr id="2058" name="Picture 10" descr="C:\Users\Doma\AppData\Local\Microsoft\Windows\Temporary Internet Files\Content.IE5\LW5CNZOG\MC90029212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4714884"/>
            <a:ext cx="1806854" cy="1709014"/>
          </a:xfrm>
          <a:prstGeom prst="rect">
            <a:avLst/>
          </a:prstGeom>
          <a:noFill/>
        </p:spPr>
      </p:pic>
      <p:pic>
        <p:nvPicPr>
          <p:cNvPr id="2061" name="Picture 13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08114" y="4790369"/>
            <a:ext cx="1829714" cy="1565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Schule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bei uns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Antworten Sie: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Wie heißt unsere Schule?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Wie ist unser Schulgebäude? </a:t>
            </a:r>
            <a:r>
              <a:rPr lang="de-DE" sz="35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(siehe </a:t>
            </a:r>
            <a:r>
              <a:rPr lang="de-DE" sz="22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http://www.gymcv.cz/index.php/o-skole/1-charakterisika-skoly</a:t>
            </a:r>
            <a:r>
              <a:rPr lang="de-DE" sz="2200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Welche Schulräume sind im 1. Stock? Und im Erdgeschoß? Und im 2. Stock?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Wie viel Stunden Unterricht pro Woche haben Sie?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Welche Schulfächer machen Ihnen Spaß?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Welches Schulfach mögen Sie nicht?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Welche Note ist bei uns die beste?</a:t>
            </a:r>
          </a:p>
          <a:p>
            <a:pPr marL="514350" indent="-514350">
              <a:buNone/>
            </a:pPr>
            <a:r>
              <a:rPr lang="de-DE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Was haben Sie heute im Rucksack?</a:t>
            </a:r>
          </a:p>
          <a:p>
            <a:pPr marL="514350" indent="-514350">
              <a:buFont typeface="+mj-lt"/>
              <a:buAutoNum type="arabicPeriod" startAt="4"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Doma\AppData\Local\Microsoft\Windows\Temporary Internet Files\Content.IE5\DYAGOY5X\MC9000888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656057"/>
            <a:ext cx="2027017" cy="14706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Schule - Stundenplan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524379"/>
              </p:ext>
            </p:extLst>
          </p:nvPr>
        </p:nvGraphicFramePr>
        <p:xfrm>
          <a:off x="571472" y="1571612"/>
          <a:ext cx="7971613" cy="4695714"/>
        </p:xfrm>
        <a:graphic>
          <a:graphicData uri="http://schemas.openxmlformats.org/drawingml/2006/table">
            <a:tbl>
              <a:tblPr firstCol="1">
                <a:tableStyleId>{3C2FFA5D-87B4-456A-9821-1D502468CF0F}</a:tableStyleId>
              </a:tblPr>
              <a:tblGrid>
                <a:gridCol w="1138802"/>
                <a:gridCol w="1138802"/>
                <a:gridCol w="1138802"/>
                <a:gridCol w="1138801"/>
                <a:gridCol w="1138802"/>
                <a:gridCol w="1138802"/>
                <a:gridCol w="1138802"/>
              </a:tblGrid>
              <a:tr h="357190">
                <a:tc gridSpan="7">
                  <a:txBody>
                    <a:bodyPr/>
                    <a:lstStyle/>
                    <a:p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Korrigieren Sie die Fehler in dem</a:t>
                      </a:r>
                      <a:r>
                        <a:rPr lang="de-DE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de-DE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Stundenplan der Klasse 2. F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659"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</a:tr>
              <a:tr h="721659">
                <a:tc>
                  <a:txBody>
                    <a:bodyPr/>
                    <a:lstStyle/>
                    <a:p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Montag 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Sport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Mathe-matik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Biologie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Geschichte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Kunst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Musik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21659">
                <a:tc>
                  <a:txBody>
                    <a:bodyPr/>
                    <a:lstStyle/>
                    <a:p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Dienstag 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Tsche-</a:t>
                      </a:r>
                    </a:p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chisch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Englisch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Physik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Biologie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Sozial-kunde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21659">
                <a:tc>
                  <a:txBody>
                    <a:bodyPr/>
                    <a:lstStyle/>
                    <a:p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Mittwoch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Englisch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Biologie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Tsche-chisch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Deutsch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Mathe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matik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Tsche-chisch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21659">
                <a:tc>
                  <a:txBody>
                    <a:bodyPr/>
                    <a:lstStyle/>
                    <a:p>
                      <a:r>
                        <a:rPr lang="de-DE" sz="1500" dirty="0" smtClean="0">
                          <a:latin typeface="Times New Roman" pitchFamily="18" charset="0"/>
                          <a:cs typeface="Times New Roman" pitchFamily="18" charset="0"/>
                        </a:rPr>
                        <a:t>Donnerstag</a:t>
                      </a:r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Sozial-kunde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Deutsch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Englisch</a:t>
                      </a:r>
                      <a:endParaRPr lang="cs-CZ" sz="16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Geschichte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Kunst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Mathe-matik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21659">
                <a:tc>
                  <a:txBody>
                    <a:bodyPr/>
                    <a:lstStyle/>
                    <a:p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Freitag 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Geschichte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5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</a:t>
                      </a:r>
                      <a:endParaRPr lang="cs-CZ" sz="15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Physik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Biologie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Musik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Schule - Stundenplan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1571612"/>
          <a:ext cx="7971613" cy="2606048"/>
        </p:xfrm>
        <a:graphic>
          <a:graphicData uri="http://schemas.openxmlformats.org/drawingml/2006/table">
            <a:tbl>
              <a:tblPr firstCol="1">
                <a:tableStyleId>{3C2FFA5D-87B4-456A-9821-1D502468CF0F}</a:tableStyleId>
              </a:tblPr>
              <a:tblGrid>
                <a:gridCol w="1138802"/>
                <a:gridCol w="1138802"/>
                <a:gridCol w="1138802"/>
                <a:gridCol w="1138801"/>
                <a:gridCol w="1138802"/>
                <a:gridCol w="1138802"/>
                <a:gridCol w="1138802"/>
              </a:tblGrid>
              <a:tr h="357190">
                <a:tc gridSpan="7">
                  <a:txBody>
                    <a:bodyPr/>
                    <a:lstStyle/>
                    <a:p>
                      <a:r>
                        <a:rPr lang="de-DE" sz="1500" dirty="0" smtClean="0">
                          <a:latin typeface="Times New Roman" pitchFamily="18" charset="0"/>
                          <a:cs typeface="Times New Roman" pitchFamily="18" charset="0"/>
                        </a:rPr>
                        <a:t>Schreiben</a:t>
                      </a:r>
                      <a:r>
                        <a:rPr lang="de-DE" sz="15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Sie die Fächer richtig und vergleichen Sie dann</a:t>
                      </a:r>
                      <a:endParaRPr lang="cs-CZ" sz="15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058"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smtClean="0"/>
                        <a:t>4.</a:t>
                      </a:r>
                      <a:endParaRPr lang="cs-CZ" sz="1400" dirty="0"/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smtClean="0"/>
                        <a:t>5.</a:t>
                      </a:r>
                      <a:endParaRPr lang="cs-CZ" sz="1400" dirty="0"/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1400" dirty="0" smtClean="0"/>
                        <a:t>6.</a:t>
                      </a:r>
                      <a:endParaRPr lang="cs-CZ" sz="1400" dirty="0"/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Montag 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Dienstag 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Mittwoch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Donnerstag 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3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Freitag</a:t>
                      </a:r>
                      <a:r>
                        <a:rPr lang="de-DE" sz="1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1472" y="4214818"/>
          <a:ext cx="7971613" cy="2223254"/>
        </p:xfrm>
        <a:graphic>
          <a:graphicData uri="http://schemas.openxmlformats.org/drawingml/2006/table">
            <a:tbl>
              <a:tblPr firstCol="1">
                <a:tableStyleId>{3C2FFA5D-87B4-456A-9821-1D502468CF0F}</a:tableStyleId>
              </a:tblPr>
              <a:tblGrid>
                <a:gridCol w="1138802"/>
                <a:gridCol w="1138802"/>
                <a:gridCol w="1138802"/>
                <a:gridCol w="1138801"/>
                <a:gridCol w="1138802"/>
                <a:gridCol w="1138802"/>
                <a:gridCol w="1138802"/>
              </a:tblGrid>
              <a:tr h="419104"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Montag 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Physik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Deutsch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Mathe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Tschechisch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Sport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Biologie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T w="38100" cap="flat" cmpd="sng" algn="ctr">
                      <a:solidFill>
                        <a:schemeClr val="bg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Dienstag 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Tschechisch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Englisch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Mathe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Sozialkunde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Geschichte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Erdkunde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Mittwoch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Biologie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Physik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Tschechisch 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Deutsch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Tschechisch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Donnerstag 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Geschichte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Sport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Englisch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ozialkunde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Mathe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60830">
                <a:tc>
                  <a:txBody>
                    <a:bodyPr/>
                    <a:lstStyle/>
                    <a:p>
                      <a:r>
                        <a:rPr lang="de-DE" sz="1300" dirty="0" smtClean="0">
                          <a:latin typeface="Times New Roman" pitchFamily="18" charset="0"/>
                          <a:cs typeface="Times New Roman" pitchFamily="18" charset="0"/>
                        </a:rPr>
                        <a:t>Freitag </a:t>
                      </a:r>
                      <a:endParaRPr lang="cs-CZ" sz="1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Erdkunde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Englisch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Mathe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Musik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Kunst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Schule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Schuleinrichtung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Welche Schuleinrichtungen haben Sie besucht?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Kindergarten		3 – 6 / 7 Jahre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Grundschule		6 – 11 / 13 / 15 Jahre</a:t>
            </a:r>
          </a:p>
          <a:p>
            <a:pPr marL="862330" lvl="1" indent="-514350"/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Erste Stufe		6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– 11 Jahre</a:t>
            </a:r>
            <a:endParaRPr lang="de-DE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862330" lvl="1" indent="-514350"/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Zweite Stufe	12 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– 15 Jahre</a:t>
            </a:r>
            <a:endParaRPr lang="de-DE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Gymnasium		11 / 13 / 15 – 19 Jahre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62330" lvl="1" indent="-514350"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862330" lvl="1" indent="-514350"/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Schule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Schuleinrichtung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Aufgabe: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Welches Bild passt zu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dem Kindergarten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der Grundschule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dem Gymnasium</a:t>
            </a:r>
          </a:p>
          <a:p>
            <a:pPr marL="514350" indent="-514350"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Picture 4" descr="C:\Users\Doma\Desktop\MB90008886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4071942"/>
            <a:ext cx="1571636" cy="1571636"/>
          </a:xfrm>
          <a:prstGeom prst="rect">
            <a:avLst/>
          </a:prstGeom>
          <a:noFill/>
        </p:spPr>
      </p:pic>
      <p:pic>
        <p:nvPicPr>
          <p:cNvPr id="5" name="Picture 2" descr="C:\Users\Doma\Desktop\MB90005693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4071942"/>
            <a:ext cx="1571636" cy="1571636"/>
          </a:xfrm>
          <a:prstGeom prst="rect">
            <a:avLst/>
          </a:prstGeom>
          <a:noFill/>
        </p:spPr>
      </p:pic>
      <p:pic>
        <p:nvPicPr>
          <p:cNvPr id="6" name="Picture 3" descr="C:\Users\Doma\Desktop\MB90008888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4071942"/>
            <a:ext cx="1571636" cy="1571636"/>
          </a:xfrm>
          <a:prstGeom prst="rect">
            <a:avLst/>
          </a:prstGeom>
          <a:noFill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09" y="3643314"/>
          <a:ext cx="764386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330"/>
                <a:gridCol w="2500330"/>
                <a:gridCol w="26432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42910" y="5715016"/>
          <a:ext cx="7643867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330"/>
                <a:gridCol w="2500330"/>
                <a:gridCol w="264320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Schule – Schulsystem in Deutschland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50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900"/>
                <a:gridCol w="2200300"/>
                <a:gridCol w="442906"/>
                <a:gridCol w="2300294"/>
                <a:gridCol w="342912"/>
                <a:gridCol w="24002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Abitur</a:t>
                      </a:r>
                      <a:endParaRPr lang="cs-CZ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rowSpan="3"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12</a:t>
                      </a:r>
                      <a:endParaRPr lang="cs-CZ" dirty="0"/>
                    </a:p>
                    <a:p>
                      <a:pPr algn="ctr"/>
                      <a:r>
                        <a:rPr lang="de-DE" dirty="0" smtClean="0"/>
                        <a:t>11</a:t>
                      </a:r>
                      <a:endParaRPr lang="cs-CZ" dirty="0"/>
                    </a:p>
                    <a:p>
                      <a:pPr algn="ctr"/>
                      <a:r>
                        <a:rPr lang="de-DE" dirty="0" smtClean="0"/>
                        <a:t>10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3399"/>
                        </a:gs>
                        <a:gs pos="25000">
                          <a:srgbClr val="FF6633"/>
                        </a:gs>
                        <a:gs pos="50000">
                          <a:srgbClr val="FFFF00"/>
                        </a:gs>
                        <a:gs pos="75000">
                          <a:srgbClr val="01A78F"/>
                        </a:gs>
                        <a:gs pos="100000">
                          <a:srgbClr val="3366FF"/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Gymnasium (Sekundarstufe)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16000">
                          <a:srgbClr val="00CCCC"/>
                        </a:gs>
                        <a:gs pos="47000">
                          <a:srgbClr val="9999FF"/>
                        </a:gs>
                        <a:gs pos="60001">
                          <a:srgbClr val="2E6792"/>
                        </a:gs>
                        <a:gs pos="71001">
                          <a:srgbClr val="3333CC"/>
                        </a:gs>
                        <a:gs pos="81000">
                          <a:srgbClr val="1170FF"/>
                        </a:gs>
                        <a:gs pos="100000">
                          <a:srgbClr val="006699"/>
                        </a:gs>
                      </a:gsLst>
                      <a:lin ang="5400000" scaled="0"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rgbClr val="FFFF00"/>
                        </a:gs>
                        <a:gs pos="16000">
                          <a:srgbClr val="00CCCC"/>
                        </a:gs>
                        <a:gs pos="47000">
                          <a:srgbClr val="9999FF"/>
                        </a:gs>
                        <a:gs pos="60001">
                          <a:srgbClr val="2E6792"/>
                        </a:gs>
                        <a:gs pos="71001">
                          <a:srgbClr val="3333CC"/>
                        </a:gs>
                        <a:gs pos="81000">
                          <a:srgbClr val="1170FF"/>
                        </a:gs>
                        <a:gs pos="100000">
                          <a:srgbClr val="006699"/>
                        </a:gs>
                      </a:gsLst>
                      <a:lin ang="5400000" scaled="0"/>
                    </a:gra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Realschule</a:t>
                      </a: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gradFill>
                      <a:gsLst>
                        <a:gs pos="0">
                          <a:schemeClr val="bg2">
                            <a:lumMod val="40000"/>
                            <a:lumOff val="60000"/>
                          </a:schemeClr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9</a:t>
                      </a:r>
                    </a:p>
                    <a:p>
                      <a:pPr algn="ctr"/>
                      <a:r>
                        <a:rPr lang="de-DE" dirty="0" smtClean="0"/>
                        <a:t>8</a:t>
                      </a:r>
                    </a:p>
                    <a:p>
                      <a:pPr algn="ctr"/>
                      <a:r>
                        <a:rPr lang="de-DE" dirty="0" smtClean="0"/>
                        <a:t>7</a:t>
                      </a:r>
                    </a:p>
                    <a:p>
                      <a:pPr algn="ctr"/>
                      <a:r>
                        <a:rPr lang="de-DE" dirty="0" smtClean="0"/>
                        <a:t>6</a:t>
                      </a:r>
                    </a:p>
                    <a:p>
                      <a:pPr algn="ctr"/>
                      <a:r>
                        <a:rPr lang="de-DE" dirty="0" smtClean="0"/>
                        <a:t>5</a:t>
                      </a:r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rgbClr val="FF3399"/>
                        </a:gs>
                        <a:gs pos="25000">
                          <a:srgbClr val="FF6633"/>
                        </a:gs>
                        <a:gs pos="50000">
                          <a:srgbClr val="FFFF00"/>
                        </a:gs>
                        <a:gs pos="75000">
                          <a:srgbClr val="01A78F"/>
                        </a:gs>
                        <a:gs pos="100000">
                          <a:srgbClr val="3366FF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Gymnasium</a:t>
                      </a:r>
                    </a:p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(Primarstufe)</a:t>
                      </a: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de-DE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Hauptschule</a:t>
                      </a: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4</a:t>
                      </a:r>
                    </a:p>
                    <a:p>
                      <a:pPr algn="ctr"/>
                      <a:r>
                        <a:rPr lang="de-DE" dirty="0" smtClean="0"/>
                        <a:t>3</a:t>
                      </a:r>
                    </a:p>
                    <a:p>
                      <a:pPr algn="ctr"/>
                      <a:r>
                        <a:rPr lang="de-DE" dirty="0" smtClean="0"/>
                        <a:t>2</a:t>
                      </a:r>
                    </a:p>
                    <a:p>
                      <a:pPr algn="ctr"/>
                      <a:r>
                        <a:rPr lang="de-DE" dirty="0" smtClean="0"/>
                        <a:t>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3399"/>
                        </a:gs>
                        <a:gs pos="25000">
                          <a:srgbClr val="FF6633"/>
                        </a:gs>
                        <a:gs pos="50000">
                          <a:srgbClr val="FFFF00"/>
                        </a:gs>
                        <a:gs pos="75000">
                          <a:srgbClr val="01A78F"/>
                        </a:gs>
                        <a:gs pos="100000">
                          <a:srgbClr val="3366FF"/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de-DE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Grundschule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latin typeface="Times New Roman" pitchFamily="18" charset="0"/>
                          <a:cs typeface="Times New Roman" pitchFamily="18" charset="0"/>
                        </a:rPr>
                        <a:t>Vorschuleinrichtung: Kindergarten 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Schule – Schulsystem in Deutschland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Beantworten Sie bitte schriftlich die folgenden Fragen:</a:t>
            </a:r>
          </a:p>
          <a:p>
            <a:pPr marL="514350" indent="-514350">
              <a:buAutoNum type="arabicPeriod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Welche Schule besuchen die </a:t>
            </a:r>
          </a:p>
          <a:p>
            <a:pPr marL="514350" indent="-51435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	kleinen Kinder bis 6 Jahre?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Wie heißt die Schule für die </a:t>
            </a:r>
          </a:p>
          <a:p>
            <a:pPr marL="514350" indent="-51435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	9-jährigen Kinder?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Welche Schultypen besuchen </a:t>
            </a:r>
          </a:p>
          <a:p>
            <a:pPr marL="514350" indent="-51435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	die Kinder über 10 Jahre?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Wo kann man das Abitur </a:t>
            </a:r>
          </a:p>
          <a:p>
            <a:pPr marL="514350" indent="-51435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	ablegen?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Was ist anders bei uns?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C:\Users\Doma\AppData\Local\Microsoft\Windows\Temporary Internet Files\Content.IE5\FL82619Z\MC9000889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4214818"/>
            <a:ext cx="1815084" cy="1709014"/>
          </a:xfrm>
          <a:prstGeom prst="rect">
            <a:avLst/>
          </a:prstGeom>
          <a:noFill/>
        </p:spPr>
      </p:pic>
      <p:pic>
        <p:nvPicPr>
          <p:cNvPr id="2057" name="Picture 9" descr="C:\Users\Doma\AppData\Local\Microsoft\Windows\Temporary Internet Files\Content.IE5\DYAGOY5X\MC9000889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3643314"/>
            <a:ext cx="1768450" cy="1099109"/>
          </a:xfrm>
          <a:prstGeom prst="rect">
            <a:avLst/>
          </a:prstGeom>
          <a:noFill/>
        </p:spPr>
      </p:pic>
      <p:pic>
        <p:nvPicPr>
          <p:cNvPr id="2058" name="Picture 10" descr="C:\Users\Doma\AppData\Local\Microsoft\Windows\Temporary Internet Files\Content.IE5\FL82619Z\MC9000566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2071678"/>
            <a:ext cx="1787652" cy="16879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Schule – Schulsystem in Deutschland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Lösung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Kindergarten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Grundschule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Gymnasium, Realschule, Hauptschule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Gymnasium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Zum Beispiel:</a:t>
            </a:r>
          </a:p>
          <a:p>
            <a:pPr marL="862330" lvl="1" indent="-51435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Abitur nicht nur am Gymnasium</a:t>
            </a:r>
          </a:p>
          <a:p>
            <a:pPr marL="862330" lvl="1" indent="-51435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Grundschule 9 Jahre</a:t>
            </a:r>
          </a:p>
          <a:p>
            <a:pPr marL="862330" lvl="1" indent="-51435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Mehr Schultypen f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ür die 11-jährigen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10" descr="C:\Users\Doma\AppData\Local\Microsoft\Windows\Temporary Internet Files\Content.IE5\FL82619Z\MC9000566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1928802"/>
            <a:ext cx="1071570" cy="1011825"/>
          </a:xfrm>
          <a:prstGeom prst="rect">
            <a:avLst/>
          </a:prstGeom>
          <a:noFill/>
        </p:spPr>
      </p:pic>
      <p:pic>
        <p:nvPicPr>
          <p:cNvPr id="5" name="Picture 9" descr="C:\Users\Doma\AppData\Local\Microsoft\Windows\Temporary Internet Files\Content.IE5\DYAGOY5X\MC9000889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2428868"/>
            <a:ext cx="1214446" cy="754790"/>
          </a:xfrm>
          <a:prstGeom prst="rect">
            <a:avLst/>
          </a:prstGeom>
          <a:noFill/>
        </p:spPr>
      </p:pic>
      <p:pic>
        <p:nvPicPr>
          <p:cNvPr id="6" name="Picture 6" descr="C:\Users\Doma\AppData\Local\Microsoft\Windows\Temporary Internet Files\Content.IE5\FL82619Z\MC9000889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643314"/>
            <a:ext cx="1143008" cy="1076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3006899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14350" indent="-514350">
              <a:buClr>
                <a:schemeClr val="accent5">
                  <a:lumMod val="60000"/>
                  <a:lumOff val="40000"/>
                </a:schemeClr>
              </a:buClr>
              <a:buSzPct val="96000"/>
              <a:buFont typeface="+mj-lt"/>
              <a:buAutoNum type="arabicPeriod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snímcích 3 – 4, 8, 10 – 11 použity z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galerie 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Klipart [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cit.28.03.2013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Dostupné 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pod licencí Microsoft Office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2010: </a:t>
            </a:r>
            <a:r>
              <a:rPr lang="cs-CZ" sz="20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://office.microsoft.com/cs-cz/images/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</a:p>
          <a:p>
            <a:pPr marL="514350" indent="-514350">
              <a:buClr>
                <a:schemeClr val="accent5">
                  <a:lumMod val="60000"/>
                  <a:lumOff val="40000"/>
                </a:schemeClr>
              </a:buClr>
              <a:buSzPct val="96000"/>
              <a:buFont typeface="+mj-lt"/>
              <a:buAutoNum type="arabicPeriod"/>
            </a:pPr>
            <a:r>
              <a:rPr lang="cs-CZ" sz="2000" cap="all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NEUNER 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Německo: Hueber, 2009, ISBN 978-3-19-001659-4</a:t>
            </a:r>
          </a:p>
          <a:p>
            <a:pPr marL="514350" indent="-514350">
              <a:buClr>
                <a:schemeClr val="accent5">
                  <a:lumMod val="60000"/>
                  <a:lumOff val="40000"/>
                </a:schemeClr>
              </a:buClr>
              <a:buSzPct val="96000"/>
              <a:buFont typeface="+mj-lt"/>
              <a:buAutoNum type="arabicPeriod"/>
            </a:pP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http://www.gymcv.cz/index.php/o-skole/1-charakterisika-skoly 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[cit.28.03.2013]. </a:t>
            </a:r>
            <a:endParaRPr lang="cs-CZ" sz="2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>
                <a:schemeClr val="accent5">
                  <a:lumMod val="60000"/>
                  <a:lumOff val="40000"/>
                </a:schemeClr>
              </a:buClr>
              <a:buSzPct val="96000"/>
              <a:buFont typeface="+mj-lt"/>
              <a:buAutoNum type="arabicPeriod"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Archiv autora 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de-DE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94116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123</TotalTime>
  <Words>620</Words>
  <Application>Microsoft Office PowerPoint</Application>
  <PresentationFormat>Předvádění na obrazovce (4:3)</PresentationFormat>
  <Paragraphs>203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Prezentace aplikace PowerPoint</vt:lpstr>
      <vt:lpstr>Anotace </vt:lpstr>
      <vt:lpstr>Schule</vt:lpstr>
      <vt:lpstr>Schule bei uns </vt:lpstr>
      <vt:lpstr>Schule - Stundenplan </vt:lpstr>
      <vt:lpstr>Schule - Stundenplan </vt:lpstr>
      <vt:lpstr>Schule - Schuleinrichtung</vt:lpstr>
      <vt:lpstr>Schule - Schuleinrichtung</vt:lpstr>
      <vt:lpstr>Schule – Schulsystem in Deutschland</vt:lpstr>
      <vt:lpstr>Schule – Schulsystem in Deutschland</vt:lpstr>
      <vt:lpstr>Schule – Schulsystem in Deutschland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Eva Fučilová</cp:lastModifiedBy>
  <cp:revision>18</cp:revision>
  <dcterms:created xsi:type="dcterms:W3CDTF">2013-03-28T16:54:01Z</dcterms:created>
  <dcterms:modified xsi:type="dcterms:W3CDTF">2013-06-26T12:12:05Z</dcterms:modified>
</cp:coreProperties>
</file>