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AF68-0157-46B2-A395-F3AB34852FC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91406-EA9E-4788-BB53-F0D627908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AF68-0157-46B2-A395-F3AB34852FC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91406-EA9E-4788-BB53-F0D627908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AF68-0157-46B2-A395-F3AB34852FC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91406-EA9E-4788-BB53-F0D627908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AF68-0157-46B2-A395-F3AB34852FC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91406-EA9E-4788-BB53-F0D627908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AF68-0157-46B2-A395-F3AB34852FC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91406-EA9E-4788-BB53-F0D627908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AF68-0157-46B2-A395-F3AB34852FC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91406-EA9E-4788-BB53-F0D627908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AF68-0157-46B2-A395-F3AB34852FC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91406-EA9E-4788-BB53-F0D627908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AF68-0157-46B2-A395-F3AB34852FC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91406-EA9E-4788-BB53-F0D627908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AF68-0157-46B2-A395-F3AB34852FC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91406-EA9E-4788-BB53-F0D627908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AF68-0157-46B2-A395-F3AB34852FC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91406-EA9E-4788-BB53-F0D627908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AF68-0157-46B2-A395-F3AB34852FC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91406-EA9E-4788-BB53-F0D627908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BAF68-0157-46B2-A395-F3AB34852FC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91406-EA9E-4788-BB53-F0D627908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recepty.vareni.cz/pohankova-polevka/fotografie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ld.myslivost.cz/media/clankyDetail.asp?IDCl=12841&amp;IDR=10334&amp;TypR=1" TargetMode="External"/><Relationship Id="rId2" Type="http://schemas.openxmlformats.org/officeDocument/2006/relationships/hyperlink" Target="http://recepty.vareni.cz/pohankova-polevka/fotografie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oardmania.cz/prodej/Boty-Gravity-Team-black-11-12" TargetMode="External"/><Relationship Id="rId4" Type="http://schemas.openxmlformats.org/officeDocument/2006/relationships/hyperlink" Target="http://www.blesk.cz/clanek/radce-penize/122884/koruna-je-pod-25-kc-za-euro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33265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890718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44878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200684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56490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312296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14096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37890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79715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979712" y="404664"/>
            <a:ext cx="7164288" cy="6048672"/>
            <a:chOff x="1728192" y="260648"/>
            <a:chExt cx="7164288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 a jazyková komunikace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54371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Český jazyk a literatura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Jazyková výchova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noProof="0" smtClean="0">
                  <a:latin typeface="+mj-lt"/>
                  <a:ea typeface="+mj-ea"/>
                  <a:cs typeface="+mj-cs"/>
                </a:rPr>
                <a:t>SLOVA MNOHOZNAČNÁ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2819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dirty="0" smtClean="0">
                  <a:latin typeface="+mj-lt"/>
                  <a:ea typeface="+mj-ea"/>
                  <a:cs typeface="+mj-cs"/>
                </a:rPr>
                <a:t>ZÁŘÍ 2011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800200" y="371703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noProof="0" dirty="0" smtClean="0">
                  <a:latin typeface="+mj-lt"/>
                  <a:ea typeface="+mj-ea"/>
                  <a:cs typeface="+mj-cs"/>
                </a:rPr>
                <a:t>2</a:t>
              </a: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6" name="TextovéPole 1"/>
          <p:cNvSpPr txBox="1"/>
          <p:nvPr/>
        </p:nvSpPr>
        <p:spPr>
          <a:xfrm>
            <a:off x="647564" y="390971"/>
            <a:ext cx="7848872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VY_12_INOVACE_17_SLOVA-MNOHOZNAČNÁ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4000" dirty="0" smtClean="0"/>
              <a:t>Slova mnohoznačná</a:t>
            </a:r>
          </a:p>
          <a:p>
            <a:pPr algn="ctr"/>
            <a:r>
              <a:rPr lang="cs-CZ" sz="3600" dirty="0" smtClean="0"/>
              <a:t>2</a:t>
            </a:r>
            <a:r>
              <a:rPr lang="cs-CZ" sz="3600" dirty="0" smtClean="0"/>
              <a:t>. ročník</a:t>
            </a:r>
            <a:endParaRPr lang="cs-CZ" sz="3600" dirty="0" smtClean="0"/>
          </a:p>
          <a:p>
            <a:pPr algn="ctr"/>
            <a:endParaRPr lang="cs-CZ" sz="3600" dirty="0" smtClean="0"/>
          </a:p>
          <a:p>
            <a:pPr algn="ctr"/>
            <a:r>
              <a:rPr lang="cs-CZ" dirty="0" smtClean="0"/>
              <a:t>Anotace: Materiál napomůže k pochopení učební látky a současně ověří porozumění.</a:t>
            </a:r>
            <a:endParaRPr lang="cs-CZ" i="1" dirty="0" smtClean="0"/>
          </a:p>
          <a:p>
            <a:pPr algn="ctr"/>
            <a:r>
              <a:rPr lang="cs-CZ" dirty="0" smtClean="0"/>
              <a:t>Autor: Martina </a:t>
            </a:r>
            <a:r>
              <a:rPr lang="cs-CZ" dirty="0" err="1" smtClean="0"/>
              <a:t>Habrdlová</a:t>
            </a:r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pic>
        <p:nvPicPr>
          <p:cNvPr id="7" name="Obrázek 6" descr="Logo do prezenta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9732" y="5287515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Slova mnohoznačná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V českém  jazyce jsou slova, která mají </a:t>
            </a:r>
            <a:r>
              <a:rPr lang="cs-CZ" sz="2000" b="1" dirty="0" smtClean="0">
                <a:solidFill>
                  <a:srgbClr val="FF0000"/>
                </a:solidFill>
              </a:rPr>
              <a:t>dva</a:t>
            </a:r>
            <a:r>
              <a:rPr lang="cs-CZ" sz="2000" dirty="0" smtClean="0"/>
              <a:t> nebo </a:t>
            </a:r>
            <a:r>
              <a:rPr lang="cs-CZ" sz="2000" b="1" dirty="0" smtClean="0">
                <a:solidFill>
                  <a:srgbClr val="FF0000"/>
                </a:solidFill>
              </a:rPr>
              <a:t>více </a:t>
            </a:r>
            <a:r>
              <a:rPr lang="cs-CZ" sz="2000" dirty="0" smtClean="0"/>
              <a:t>významů.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4860032" y="836712"/>
            <a:ext cx="1656184" cy="64807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876256" y="1844824"/>
            <a:ext cx="1656184" cy="64807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211960" y="3068960"/>
            <a:ext cx="1656184" cy="64807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732240" y="3284984"/>
            <a:ext cx="1656184" cy="64807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067944" y="4509120"/>
            <a:ext cx="1656184" cy="64807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563888" y="1844824"/>
            <a:ext cx="1656184" cy="64807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156176" y="5301208"/>
            <a:ext cx="1656184" cy="64807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076056" y="90872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oko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779912" y="198884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jazyk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164288" y="1916832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zub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427984" y="314096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koruna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948264" y="335699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ručičky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355976" y="4581128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list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444208" y="537321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noha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1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476672"/>
            <a:ext cx="43204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Oko</a:t>
            </a:r>
            <a:endParaRPr lang="cs-CZ" sz="4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556792"/>
            <a:ext cx="158417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Pohanková polévka - ">
            <a:hlinkClick r:id="rId3" tooltip="Další fotografie receptu: Pohanková polévka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1484784"/>
            <a:ext cx="2592288" cy="1909986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4221088"/>
            <a:ext cx="17526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4005064"/>
            <a:ext cx="1728192" cy="2137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Výbuch 2 6"/>
          <p:cNvSpPr/>
          <p:nvPr/>
        </p:nvSpPr>
        <p:spPr>
          <a:xfrm>
            <a:off x="971600" y="764704"/>
            <a:ext cx="3384376" cy="3384376"/>
          </a:xfrm>
          <a:prstGeom prst="irregularSeal2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buch 2 8"/>
          <p:cNvSpPr/>
          <p:nvPr/>
        </p:nvSpPr>
        <p:spPr>
          <a:xfrm>
            <a:off x="4644008" y="3250493"/>
            <a:ext cx="4104456" cy="3789040"/>
          </a:xfrm>
          <a:prstGeom prst="irregularSeal2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buch 2 9"/>
          <p:cNvSpPr/>
          <p:nvPr/>
        </p:nvSpPr>
        <p:spPr>
          <a:xfrm>
            <a:off x="395536" y="3284984"/>
            <a:ext cx="4176464" cy="3789040"/>
          </a:xfrm>
          <a:prstGeom prst="irregularSeal2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buch 2 10"/>
          <p:cNvSpPr/>
          <p:nvPr/>
        </p:nvSpPr>
        <p:spPr>
          <a:xfrm>
            <a:off x="4644008" y="404664"/>
            <a:ext cx="4499992" cy="3672408"/>
          </a:xfrm>
          <a:prstGeom prst="irregularSeal2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763688" y="2204864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Lidské oko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96136" y="1844824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Oko na polévce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9672" y="486916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Kuří oko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96136" y="4653136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Oko – pytlácká past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9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8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9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7824" y="260648"/>
            <a:ext cx="31683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Koruna</a:t>
            </a:r>
            <a:endParaRPr lang="cs-CZ" sz="44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772816"/>
            <a:ext cx="2232248" cy="182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8" name="Picture 4" descr="http://img.blesk.cz/img/1/full/306984-img-1-koruna-mince-crop-crop-cro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916832"/>
            <a:ext cx="1800200" cy="1765970"/>
          </a:xfrm>
          <a:prstGeom prst="rect">
            <a:avLst/>
          </a:prstGeom>
          <a:noFill/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5" y="4221088"/>
            <a:ext cx="259228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Výbuch 2 5"/>
          <p:cNvSpPr/>
          <p:nvPr/>
        </p:nvSpPr>
        <p:spPr>
          <a:xfrm>
            <a:off x="395536" y="692696"/>
            <a:ext cx="4176464" cy="3789040"/>
          </a:xfrm>
          <a:prstGeom prst="irregularSeal2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buch 2 6"/>
          <p:cNvSpPr/>
          <p:nvPr/>
        </p:nvSpPr>
        <p:spPr>
          <a:xfrm>
            <a:off x="2411760" y="2996952"/>
            <a:ext cx="4248472" cy="4320480"/>
          </a:xfrm>
          <a:prstGeom prst="irregularSeal2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buch 2 7"/>
          <p:cNvSpPr/>
          <p:nvPr/>
        </p:nvSpPr>
        <p:spPr>
          <a:xfrm>
            <a:off x="4716016" y="548680"/>
            <a:ext cx="4176464" cy="3789040"/>
          </a:xfrm>
          <a:prstGeom prst="irregularSeal2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475656" y="2348880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Královská koruna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40152" y="2132856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Koruna - platidlo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91880" y="4797152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Koruna stromů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7784" y="332656"/>
            <a:ext cx="34563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List</a:t>
            </a:r>
            <a:endParaRPr lang="cs-CZ" sz="44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708920"/>
            <a:ext cx="1944216" cy="207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1" name="Picture 3" descr="C:\Users\Rozalie\AppData\Local\Microsoft\Windows\Temporary Internet Files\Low\Content.IE5\829J4ZJK\MC90044173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636912"/>
            <a:ext cx="2160240" cy="2239144"/>
          </a:xfrm>
          <a:prstGeom prst="rect">
            <a:avLst/>
          </a:prstGeom>
          <a:noFill/>
        </p:spPr>
      </p:pic>
      <p:sp>
        <p:nvSpPr>
          <p:cNvPr id="5" name="Výbuch 2 4"/>
          <p:cNvSpPr/>
          <p:nvPr/>
        </p:nvSpPr>
        <p:spPr>
          <a:xfrm>
            <a:off x="539552" y="1772816"/>
            <a:ext cx="4176464" cy="3789040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buch 2 5"/>
          <p:cNvSpPr/>
          <p:nvPr/>
        </p:nvSpPr>
        <p:spPr>
          <a:xfrm>
            <a:off x="4644008" y="1916832"/>
            <a:ext cx="4176464" cy="3789040"/>
          </a:xfrm>
          <a:prstGeom prst="irregularSeal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763688" y="3501008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List ze stromu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96136" y="342900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List papíru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8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9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7784" y="620688"/>
            <a:ext cx="37444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Ručičky</a:t>
            </a:r>
            <a:endParaRPr lang="cs-CZ" sz="44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276872"/>
            <a:ext cx="2088232" cy="2275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276872"/>
            <a:ext cx="2160240" cy="21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Výbuch 2 4"/>
          <p:cNvSpPr/>
          <p:nvPr/>
        </p:nvSpPr>
        <p:spPr>
          <a:xfrm>
            <a:off x="755576" y="908720"/>
            <a:ext cx="4176464" cy="4680520"/>
          </a:xfrm>
          <a:prstGeom prst="irregularSeal2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buch 2 5"/>
          <p:cNvSpPr/>
          <p:nvPr/>
        </p:nvSpPr>
        <p:spPr>
          <a:xfrm>
            <a:off x="4211960" y="836712"/>
            <a:ext cx="4176464" cy="4680520"/>
          </a:xfrm>
          <a:prstGeom prst="irregularSeal2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691680" y="2996952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Ručičky u hodin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92080" y="285293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Lidské ruce</a:t>
            </a:r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8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8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548680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Jazyk</a:t>
            </a:r>
            <a:endParaRPr lang="cs-CZ" sz="44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852936"/>
            <a:ext cx="2376264" cy="2333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0" name="Picture 4" descr="http://www.boardmania.cz/UserFiles/Image/Libor/Gravity/3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852936"/>
            <a:ext cx="2448272" cy="2367186"/>
          </a:xfrm>
          <a:prstGeom prst="rect">
            <a:avLst/>
          </a:prstGeom>
          <a:noFill/>
        </p:spPr>
      </p:pic>
      <p:sp>
        <p:nvSpPr>
          <p:cNvPr id="5" name="Výbuch 2 4"/>
          <p:cNvSpPr/>
          <p:nvPr/>
        </p:nvSpPr>
        <p:spPr>
          <a:xfrm>
            <a:off x="179512" y="1340768"/>
            <a:ext cx="4824536" cy="4941168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buch 2 5"/>
          <p:cNvSpPr/>
          <p:nvPr/>
        </p:nvSpPr>
        <p:spPr>
          <a:xfrm>
            <a:off x="4067944" y="1412776"/>
            <a:ext cx="4824536" cy="4941168"/>
          </a:xfrm>
          <a:prstGeom prst="irregularSeal2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331640" y="328498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Jazyk v ústech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76056" y="364502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tx2">
                    <a:lumMod val="10000"/>
                  </a:schemeClr>
                </a:solidFill>
              </a:rPr>
              <a:t>Jazyk v botě</a:t>
            </a:r>
            <a:endParaRPr lang="cs-CZ" sz="2400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9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9" presetClass="exit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000" u="sng" dirty="0" smtClean="0">
                <a:hlinkClick r:id="rId2"/>
              </a:rPr>
              <a:t>http://recepty.</a:t>
            </a:r>
            <a:r>
              <a:rPr lang="cs-CZ" sz="2000" u="sng" dirty="0" err="1" smtClean="0">
                <a:hlinkClick r:id="rId2"/>
              </a:rPr>
              <a:t>vareni.cz</a:t>
            </a:r>
            <a:r>
              <a:rPr lang="cs-CZ" sz="2000" u="sng" dirty="0" smtClean="0">
                <a:hlinkClick r:id="rId2"/>
              </a:rPr>
              <a:t>/</a:t>
            </a:r>
            <a:r>
              <a:rPr lang="cs-CZ" sz="2000" u="sng" dirty="0" err="1" smtClean="0">
                <a:hlinkClick r:id="rId2"/>
              </a:rPr>
              <a:t>pohankova</a:t>
            </a:r>
            <a:r>
              <a:rPr lang="cs-CZ" sz="2000" u="sng" dirty="0" smtClean="0">
                <a:hlinkClick r:id="rId2"/>
              </a:rPr>
              <a:t>-</a:t>
            </a:r>
            <a:r>
              <a:rPr lang="cs-CZ" sz="2000" u="sng" dirty="0" err="1" smtClean="0">
                <a:hlinkClick r:id="rId2"/>
              </a:rPr>
              <a:t>polevka</a:t>
            </a:r>
            <a:r>
              <a:rPr lang="cs-CZ" sz="2000" u="sng" dirty="0" smtClean="0">
                <a:hlinkClick r:id="rId2"/>
              </a:rPr>
              <a:t>/fotografie/</a:t>
            </a:r>
            <a:endParaRPr lang="cs-CZ" sz="2000" dirty="0" smtClean="0"/>
          </a:p>
          <a:p>
            <a:pPr>
              <a:buNone/>
            </a:pPr>
            <a:r>
              <a:rPr lang="cs-CZ" sz="2000" u="sng" dirty="0" smtClean="0">
                <a:hlinkClick r:id="rId3"/>
              </a:rPr>
              <a:t>http://old.myslivost.cz/media/clankyDetail.asp?IDCl=12841&amp;IDR=10334&amp;TypR=1</a:t>
            </a:r>
            <a:endParaRPr lang="cs-CZ" sz="2000" dirty="0" smtClean="0"/>
          </a:p>
          <a:p>
            <a:pPr>
              <a:buNone/>
            </a:pPr>
            <a:r>
              <a:rPr lang="cs-CZ" sz="2000" u="sng" dirty="0" smtClean="0">
                <a:hlinkClick r:id="rId4"/>
              </a:rPr>
              <a:t>http://www.blesk.</a:t>
            </a:r>
            <a:r>
              <a:rPr lang="cs-CZ" sz="2000" u="sng" dirty="0" err="1" smtClean="0">
                <a:hlinkClick r:id="rId4"/>
              </a:rPr>
              <a:t>cz</a:t>
            </a:r>
            <a:r>
              <a:rPr lang="cs-CZ" sz="2000" u="sng" dirty="0" smtClean="0">
                <a:hlinkClick r:id="rId4"/>
              </a:rPr>
              <a:t>/</a:t>
            </a:r>
            <a:r>
              <a:rPr lang="cs-CZ" sz="2000" u="sng" dirty="0" err="1" smtClean="0">
                <a:hlinkClick r:id="rId4"/>
              </a:rPr>
              <a:t>clanek</a:t>
            </a:r>
            <a:r>
              <a:rPr lang="cs-CZ" sz="2000" u="sng" dirty="0" smtClean="0">
                <a:hlinkClick r:id="rId4"/>
              </a:rPr>
              <a:t>/</a:t>
            </a:r>
            <a:r>
              <a:rPr lang="cs-CZ" sz="2000" u="sng" dirty="0" err="1" smtClean="0">
                <a:hlinkClick r:id="rId4"/>
              </a:rPr>
              <a:t>radce</a:t>
            </a:r>
            <a:r>
              <a:rPr lang="cs-CZ" sz="2000" u="sng" dirty="0" smtClean="0">
                <a:hlinkClick r:id="rId4"/>
              </a:rPr>
              <a:t>-</a:t>
            </a:r>
            <a:r>
              <a:rPr lang="cs-CZ" sz="2000" u="sng" dirty="0" err="1" smtClean="0">
                <a:hlinkClick r:id="rId4"/>
              </a:rPr>
              <a:t>penize</a:t>
            </a:r>
            <a:r>
              <a:rPr lang="cs-CZ" sz="2000" u="sng" dirty="0" smtClean="0">
                <a:hlinkClick r:id="rId4"/>
              </a:rPr>
              <a:t>/122884/koruna-je-pod-25-</a:t>
            </a:r>
            <a:r>
              <a:rPr lang="cs-CZ" sz="2000" u="sng" dirty="0" err="1" smtClean="0">
                <a:hlinkClick r:id="rId4"/>
              </a:rPr>
              <a:t>kc</a:t>
            </a:r>
            <a:r>
              <a:rPr lang="cs-CZ" sz="2000" u="sng" dirty="0" smtClean="0">
                <a:hlinkClick r:id="rId4"/>
              </a:rPr>
              <a:t>-za-euro.</a:t>
            </a:r>
            <a:r>
              <a:rPr lang="cs-CZ" sz="2000" u="sng" dirty="0" err="1" smtClean="0">
                <a:hlinkClick r:id="rId4"/>
              </a:rPr>
              <a:t>html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5"/>
              </a:rPr>
              <a:t>http://www.</a:t>
            </a:r>
            <a:r>
              <a:rPr lang="cs-CZ" sz="2000" dirty="0" err="1" smtClean="0">
                <a:hlinkClick r:id="rId5"/>
              </a:rPr>
              <a:t>boardmania.cz</a:t>
            </a:r>
            <a:r>
              <a:rPr lang="cs-CZ" sz="2000" dirty="0" smtClean="0">
                <a:hlinkClick r:id="rId5"/>
              </a:rPr>
              <a:t>/prodej/Boty-</a:t>
            </a:r>
            <a:r>
              <a:rPr lang="cs-CZ" sz="2000" dirty="0" err="1" smtClean="0">
                <a:hlinkClick r:id="rId5"/>
              </a:rPr>
              <a:t>Gravity</a:t>
            </a:r>
            <a:r>
              <a:rPr lang="cs-CZ" sz="2000" dirty="0" smtClean="0">
                <a:hlinkClick r:id="rId5"/>
              </a:rPr>
              <a:t>-Team-</a:t>
            </a:r>
            <a:r>
              <a:rPr lang="cs-CZ" sz="2000" dirty="0" err="1" smtClean="0">
                <a:hlinkClick r:id="rId5"/>
              </a:rPr>
              <a:t>black</a:t>
            </a:r>
            <a:r>
              <a:rPr lang="cs-CZ" sz="2000" dirty="0" smtClean="0">
                <a:hlinkClick r:id="rId5"/>
              </a:rPr>
              <a:t>-11-12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http://office.</a:t>
            </a:r>
            <a:r>
              <a:rPr lang="cs-CZ" sz="2000" dirty="0" err="1" smtClean="0"/>
              <a:t>microsoft.com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141</Words>
  <Application>Microsoft Office PowerPoint</Application>
  <PresentationFormat>Předvádění na obrazovce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Prezentace aplikace PowerPoint</vt:lpstr>
      <vt:lpstr>Slova mnohoznačná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Slova mnohoznačná</dc:title>
  <dc:creator>Rozalie</dc:creator>
  <cp:lastModifiedBy>Martin Králík</cp:lastModifiedBy>
  <cp:revision>13</cp:revision>
  <dcterms:created xsi:type="dcterms:W3CDTF">2010-11-19T08:22:06Z</dcterms:created>
  <dcterms:modified xsi:type="dcterms:W3CDTF">2012-03-16T23:18:05Z</dcterms:modified>
</cp:coreProperties>
</file>