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10.wmf"/><Relationship Id="rId10" Type="http://schemas.openxmlformats.org/officeDocument/2006/relationships/image" Target="../media/image16.wmf"/><Relationship Id="rId4" Type="http://schemas.openxmlformats.org/officeDocument/2006/relationships/image" Target="../media/image8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3429000"/>
          <a:ext cx="8136904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2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VY_32_INOVACE_09A_17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Lokale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</a:t>
                      </a:r>
                      <a:r>
                        <a:rPr lang="de-DE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räpositionen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0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2. ročníku šestiletého gymnázia přibližně na jednu vyučovací hodinu. Materiál je vhodný k procvičení a zopakování gramatického jevu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Předložky místa.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Žáci si zopakují a interaktivně procvičí slovní zásobu k tématu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Ve městě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používají správně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Předložky místa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ústních i písemných projevech.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Žáci řeší interaktivní cvičení na tabuli.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In der Stadt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HAXSNGD4\MC9004297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725144"/>
            <a:ext cx="1803400" cy="1797050"/>
          </a:xfrm>
          <a:prstGeom prst="rect">
            <a:avLst/>
          </a:prstGeom>
          <a:noFill/>
        </p:spPr>
      </p:pic>
      <p:pic>
        <p:nvPicPr>
          <p:cNvPr id="1028" name="Picture 4" descr="C:\Users\asus\AppData\Local\Microsoft\Windows\Temporary Internet Files\Content.IE5\PK08L2NM\MC9002876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869160"/>
            <a:ext cx="2570575" cy="1800000"/>
          </a:xfrm>
          <a:prstGeom prst="rect">
            <a:avLst/>
          </a:prstGeom>
          <a:noFill/>
        </p:spPr>
      </p:pic>
      <p:pic>
        <p:nvPicPr>
          <p:cNvPr id="1029" name="Picture 5" descr="C:\Users\asus\AppData\Local\Microsoft\Windows\Temporary Internet Files\Content.IE5\94UDSVH6\MC9003340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2780928"/>
            <a:ext cx="1406525" cy="1814513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94UDSVH6\MC9002868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5013176"/>
            <a:ext cx="1738312" cy="1738312"/>
          </a:xfrm>
          <a:prstGeom prst="rect">
            <a:avLst/>
          </a:prstGeom>
          <a:noFill/>
        </p:spPr>
      </p:pic>
      <p:pic>
        <p:nvPicPr>
          <p:cNvPr id="9" name="Picture 4" descr="C:\Users\asus\AppData\Local\Microsoft\Windows\Temporary Internet Files\Content.IE5\94UDSVH6\MC900343405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2996952"/>
            <a:ext cx="1804111" cy="1704442"/>
          </a:xfrm>
          <a:prstGeom prst="rect">
            <a:avLst/>
          </a:prstGeom>
          <a:noFill/>
        </p:spPr>
      </p:pic>
      <p:pic>
        <p:nvPicPr>
          <p:cNvPr id="10" name="Picture 6" descr="C:\Users\asus\AppData\Local\Microsoft\Windows\Temporary Internet Files\Content.IE5\LV5B1QKH\MC9000901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3212976"/>
            <a:ext cx="1878000" cy="1440000"/>
          </a:xfrm>
          <a:prstGeom prst="rect">
            <a:avLst/>
          </a:prstGeom>
          <a:noFill/>
        </p:spPr>
      </p:pic>
      <p:pic>
        <p:nvPicPr>
          <p:cNvPr id="11" name="Picture 10" descr="C:\Users\asus\AppData\Local\Microsoft\Windows\Temporary Internet Files\Content.IE5\HAXSNGD4\MC9004296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1412776"/>
            <a:ext cx="1838325" cy="1184275"/>
          </a:xfrm>
          <a:prstGeom prst="rect">
            <a:avLst/>
          </a:prstGeom>
          <a:noFill/>
        </p:spPr>
      </p:pic>
      <p:pic>
        <p:nvPicPr>
          <p:cNvPr id="12" name="Picture 7" descr="C:\Users\asus\AppData\Local\Microsoft\Windows\Temporary Internet Files\Content.IE5\HAXSNGD4\MC90008898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84368" y="692696"/>
            <a:ext cx="1006475" cy="1803400"/>
          </a:xfrm>
          <a:prstGeom prst="rect">
            <a:avLst/>
          </a:prstGeom>
          <a:noFill/>
        </p:spPr>
      </p:pic>
      <p:pic>
        <p:nvPicPr>
          <p:cNvPr id="13" name="Picture 14" descr="C:\Users\asus\AppData\Local\Microsoft\Windows\Temporary Internet Files\Content.IE5\HAXSNGD4\MC90043220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47864" y="1412776"/>
            <a:ext cx="2082800" cy="15748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11560" y="980728"/>
            <a:ext cx="205697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Ordne zu: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Post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Bank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Bahnhof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Krankenhaus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Apotheke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Bibliothek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Schwimmbad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Spielplatz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Markt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In der Stadt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HAXSNGD4\MC9004297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725144"/>
            <a:ext cx="1803400" cy="1797050"/>
          </a:xfrm>
          <a:prstGeom prst="rect">
            <a:avLst/>
          </a:prstGeom>
          <a:noFill/>
        </p:spPr>
      </p:pic>
      <p:pic>
        <p:nvPicPr>
          <p:cNvPr id="1028" name="Picture 4" descr="C:\Users\asus\AppData\Local\Microsoft\Windows\Temporary Internet Files\Content.IE5\PK08L2NM\MC9002876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869160"/>
            <a:ext cx="2570575" cy="1800000"/>
          </a:xfrm>
          <a:prstGeom prst="rect">
            <a:avLst/>
          </a:prstGeom>
          <a:noFill/>
        </p:spPr>
      </p:pic>
      <p:pic>
        <p:nvPicPr>
          <p:cNvPr id="1029" name="Picture 5" descr="C:\Users\asus\AppData\Local\Microsoft\Windows\Temporary Internet Files\Content.IE5\94UDSVH6\MC9003340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2780928"/>
            <a:ext cx="1406525" cy="1814513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94UDSVH6\MC9002868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5013176"/>
            <a:ext cx="1738312" cy="1738312"/>
          </a:xfrm>
          <a:prstGeom prst="rect">
            <a:avLst/>
          </a:prstGeom>
          <a:noFill/>
        </p:spPr>
      </p:pic>
      <p:pic>
        <p:nvPicPr>
          <p:cNvPr id="9" name="Picture 4" descr="C:\Users\asus\AppData\Local\Microsoft\Windows\Temporary Internet Files\Content.IE5\94UDSVH6\MC900343405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2996952"/>
            <a:ext cx="1804111" cy="1704442"/>
          </a:xfrm>
          <a:prstGeom prst="rect">
            <a:avLst/>
          </a:prstGeom>
          <a:noFill/>
        </p:spPr>
      </p:pic>
      <p:pic>
        <p:nvPicPr>
          <p:cNvPr id="10" name="Picture 6" descr="C:\Users\asus\AppData\Local\Microsoft\Windows\Temporary Internet Files\Content.IE5\LV5B1QKH\MC9000901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3212976"/>
            <a:ext cx="1878000" cy="1440000"/>
          </a:xfrm>
          <a:prstGeom prst="rect">
            <a:avLst/>
          </a:prstGeom>
          <a:noFill/>
        </p:spPr>
      </p:pic>
      <p:pic>
        <p:nvPicPr>
          <p:cNvPr id="11" name="Picture 10" descr="C:\Users\asus\AppData\Local\Microsoft\Windows\Temporary Internet Files\Content.IE5\HAXSNGD4\MC9004296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1412776"/>
            <a:ext cx="1838325" cy="1184275"/>
          </a:xfrm>
          <a:prstGeom prst="rect">
            <a:avLst/>
          </a:prstGeom>
          <a:noFill/>
        </p:spPr>
      </p:pic>
      <p:pic>
        <p:nvPicPr>
          <p:cNvPr id="12" name="Picture 7" descr="C:\Users\asus\AppData\Local\Microsoft\Windows\Temporary Internet Files\Content.IE5\HAXSNGD4\MC90008898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84368" y="692696"/>
            <a:ext cx="1006475" cy="1803400"/>
          </a:xfrm>
          <a:prstGeom prst="rect">
            <a:avLst/>
          </a:prstGeom>
          <a:noFill/>
        </p:spPr>
      </p:pic>
      <p:pic>
        <p:nvPicPr>
          <p:cNvPr id="13" name="Picture 14" descr="C:\Users\asus\AppData\Local\Microsoft\Windows\Temporary Internet Files\Content.IE5\HAXSNGD4\MC90043220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47864" y="1412776"/>
            <a:ext cx="2082800" cy="15748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11560" y="980728"/>
            <a:ext cx="205697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Ordne zu: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Post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Bank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Bahnhof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Krankenhaus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Apotheke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Bibliothek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Schwimmbad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Spielplatz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Markt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1547664" y="1772816"/>
            <a:ext cx="1584176" cy="31683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691680" y="2204864"/>
            <a:ext cx="5184576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979712" y="2420888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483768" y="3140968"/>
            <a:ext cx="2448272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123728" y="3573016"/>
            <a:ext cx="554461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195736" y="2132856"/>
            <a:ext cx="5904656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627784" y="4293096"/>
            <a:ext cx="5040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2123728" y="4149080"/>
            <a:ext cx="388843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1763688" y="2420888"/>
            <a:ext cx="4248472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In der Stadt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Was kann man </a:t>
            </a:r>
            <a:r>
              <a:rPr lang="de-DE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 machen?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das Café/ das Restaurant – etwas trinken / essen</a:t>
            </a:r>
          </a:p>
          <a:p>
            <a:pPr algn="just">
              <a:lnSpc>
                <a:spcPct val="150000"/>
              </a:lnSpc>
              <a:buNone/>
            </a:pP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Präpositionen mit Dativ: </a:t>
            </a:r>
            <a:r>
              <a:rPr lang="de-DE" sz="1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i="1" dirty="0" smtClean="0">
                <a:latin typeface="Times New Roman" pitchFamily="18" charset="0"/>
                <a:cs typeface="Times New Roman" pitchFamily="18" charset="0"/>
              </a:rPr>
              <a:t>in + dem = im !!!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i="1" dirty="0" smtClean="0">
                <a:latin typeface="Times New Roman" pitchFamily="18" charset="0"/>
                <a:cs typeface="Times New Roman" pitchFamily="18" charset="0"/>
              </a:rPr>
              <a:t>am Bahnhof  / am Flughafen !!!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i="1" dirty="0" smtClean="0">
                <a:latin typeface="Times New Roman" pitchFamily="18" charset="0"/>
                <a:cs typeface="Times New Roman" pitchFamily="18" charset="0"/>
              </a:rPr>
              <a:t>an der Uni !!!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i="1" dirty="0" smtClean="0">
                <a:latin typeface="Times New Roman" pitchFamily="18" charset="0"/>
                <a:cs typeface="Times New Roman" pitchFamily="18" charset="0"/>
              </a:rPr>
              <a:t>auf der Post / auf der Bank !!!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i="1" dirty="0" smtClean="0">
                <a:latin typeface="Times New Roman" pitchFamily="18" charset="0"/>
                <a:cs typeface="Times New Roman" pitchFamily="18" charset="0"/>
              </a:rPr>
              <a:t>auf dem Spielplatz / auf dem Markplatz !!!</a:t>
            </a:r>
          </a:p>
          <a:p>
            <a:pPr algn="just">
              <a:lnSpc>
                <a:spcPct val="150000"/>
              </a:lnSpc>
              <a:buNone/>
            </a:pPr>
            <a:endParaRPr lang="de-DE" sz="18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2200" b="1" dirty="0" smtClean="0">
                <a:latin typeface="Times New Roman" pitchFamily="18" charset="0"/>
                <a:cs typeface="Times New Roman" pitchFamily="18" charset="0"/>
              </a:rPr>
              <a:t>Im Café kann man Kaffee trinken.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200" b="1" dirty="0" smtClean="0">
                <a:latin typeface="Times New Roman" pitchFamily="18" charset="0"/>
                <a:cs typeface="Times New Roman" pitchFamily="18" charset="0"/>
              </a:rPr>
              <a:t>Im Restaurant kann man etwas essen.</a:t>
            </a:r>
          </a:p>
          <a:p>
            <a:pPr algn="just">
              <a:lnSpc>
                <a:spcPct val="150000"/>
              </a:lnSpc>
              <a:buNone/>
            </a:pP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ca-ES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HAXSNGD4\MC900024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268760"/>
            <a:ext cx="2880043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de-DE" sz="6400" b="1" dirty="0" smtClean="0">
                <a:latin typeface="Times New Roman" pitchFamily="18" charset="0"/>
                <a:cs typeface="Times New Roman" pitchFamily="18" charset="0"/>
              </a:rPr>
              <a:t>Was kann man </a:t>
            </a:r>
            <a:r>
              <a:rPr lang="de-DE" sz="6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</a:t>
            </a:r>
            <a:r>
              <a:rPr lang="de-DE" sz="6400" b="1" dirty="0" smtClean="0">
                <a:latin typeface="Times New Roman" pitchFamily="18" charset="0"/>
                <a:cs typeface="Times New Roman" pitchFamily="18" charset="0"/>
              </a:rPr>
              <a:t> machen? Bilde Sätze: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die Post							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der Spielplatz						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die Apotheke						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die Bank						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der Bahnhof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der Marktplatz						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die Universität (die Uni)					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die Bibliothek						</a:t>
            </a:r>
          </a:p>
          <a:p>
            <a:pPr>
              <a:lnSpc>
                <a:spcPct val="170000"/>
              </a:lnSpc>
            </a:pPr>
            <a:r>
              <a:rPr lang="de-DE" sz="6400" dirty="0" smtClean="0">
                <a:latin typeface="Times New Roman" pitchFamily="18" charset="0"/>
                <a:cs typeface="Times New Roman" pitchFamily="18" charset="0"/>
              </a:rPr>
              <a:t>das Schwimmbad</a:t>
            </a:r>
            <a:endParaRPr lang="de-DE" sz="6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endParaRPr lang="de-DE" sz="4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In der Stadt</a:t>
            </a:r>
            <a:endParaRPr lang="cs-CZ" sz="4000" dirty="0"/>
          </a:p>
        </p:txBody>
      </p:sp>
      <p:pic>
        <p:nvPicPr>
          <p:cNvPr id="2051" name="Picture 3" descr="C:\Users\asus\AppData\Local\Microsoft\Windows\Temporary Internet Files\Content.IE5\HAXSNGD4\MC9003965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32656"/>
            <a:ext cx="1812925" cy="1601787"/>
          </a:xfrm>
          <a:prstGeom prst="rect">
            <a:avLst/>
          </a:prstGeom>
          <a:noFill/>
        </p:spPr>
      </p:pic>
      <p:pic>
        <p:nvPicPr>
          <p:cNvPr id="2052" name="Picture 4" descr="C:\Users\asus\AppData\Local\Microsoft\Windows\Temporary Internet Files\Content.IE5\94UDSVH6\MC9003434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916832"/>
            <a:ext cx="1523120" cy="1440000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LV5B1QKH\MC9000901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4869160"/>
            <a:ext cx="1878000" cy="1440000"/>
          </a:xfrm>
          <a:prstGeom prst="rect">
            <a:avLst/>
          </a:prstGeom>
          <a:noFill/>
        </p:spPr>
      </p:pic>
      <p:pic>
        <p:nvPicPr>
          <p:cNvPr id="2055" name="Picture 7" descr="C:\Users\asus\AppData\Local\Microsoft\Windows\Temporary Internet Files\Content.IE5\HAXSNGD4\MC9000889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221088"/>
            <a:ext cx="1006475" cy="1803400"/>
          </a:xfrm>
          <a:prstGeom prst="rect">
            <a:avLst/>
          </a:prstGeom>
          <a:noFill/>
        </p:spPr>
      </p:pic>
      <p:pic>
        <p:nvPicPr>
          <p:cNvPr id="2058" name="Picture 10" descr="C:\Users\asus\AppData\Local\Microsoft\Windows\Temporary Internet Files\Content.IE5\HAXSNGD4\MC9004296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3501008"/>
            <a:ext cx="1838325" cy="1184275"/>
          </a:xfrm>
          <a:prstGeom prst="rect">
            <a:avLst/>
          </a:prstGeom>
          <a:noFill/>
        </p:spPr>
      </p:pic>
      <p:pic>
        <p:nvPicPr>
          <p:cNvPr id="2062" name="Picture 14" descr="C:\Users\asus\AppData\Local\Microsoft\Windows\Temporary Internet Files\Content.IE5\HAXSNGD4\MC90043220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4941168"/>
            <a:ext cx="2082800" cy="1574800"/>
          </a:xfrm>
          <a:prstGeom prst="rect">
            <a:avLst/>
          </a:prstGeom>
          <a:noFill/>
        </p:spPr>
      </p:pic>
      <p:pic>
        <p:nvPicPr>
          <p:cNvPr id="2063" name="Picture 15" descr="C:\Users\asus\AppData\Local\Microsoft\Windows\Temporary Internet Files\Content.IE5\LV5B1QKH\MC90005679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936" y="3140968"/>
            <a:ext cx="1879600" cy="919162"/>
          </a:xfrm>
          <a:prstGeom prst="rect">
            <a:avLst/>
          </a:prstGeom>
          <a:noFill/>
        </p:spPr>
      </p:pic>
      <p:pic>
        <p:nvPicPr>
          <p:cNvPr id="2064" name="Picture 16" descr="C:\Users\asus\AppData\Local\Microsoft\Windows\Temporary Internet Files\Content.IE5\HAXSNGD4\MC90021666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1124744"/>
            <a:ext cx="1522412" cy="1817688"/>
          </a:xfrm>
          <a:prstGeom prst="rect">
            <a:avLst/>
          </a:prstGeom>
          <a:noFill/>
        </p:spPr>
      </p:pic>
      <p:pic>
        <p:nvPicPr>
          <p:cNvPr id="2065" name="Picture 17" descr="C:\Users\asus\AppData\Local\Microsoft\Windows\Temporary Internet Files\Content.IE5\PK08L2NM\MC90031023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11760" y="2204864"/>
            <a:ext cx="1411287" cy="182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Ergänze: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Er ist noch .................... Schule.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Man kann …………………… Marktplatz frisches Obst und Gemüse kaufen.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Du darfst ................... Spielplatz spielen.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Das Kind darf ................... Straße spielen.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Peter ist .................... Bank.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Die Mutter ist ………………. Apotheke.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Die Mutter kauft ……………. Supermarkt ein.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Mein Bruder ist …………….. Konzert.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Ich bin …………… Hause.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Sie sind …………….. Park.</a:t>
            </a:r>
          </a:p>
          <a:p>
            <a:pPr>
              <a:lnSpc>
                <a:spcPct val="17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lnSpc>
                <a:spcPct val="170000"/>
              </a:lnSpc>
              <a:buNone/>
            </a:pPr>
            <a:endParaRPr lang="de-DE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Lokale Präpositionen 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Ergänze: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Er ist noch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der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Schule.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Man kann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auf dem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Marktplatz frisches Obst und Gemüse kaufen.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Du darfst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auf dem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 Spielplatz spielen.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Das Kind darf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auf der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Straße spielen.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Peter ist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auf der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Bank.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Die Mutter ist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der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Apotheke.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Die Mutter kauft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im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Supermarkt ein.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Mein Bruder ist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auf dem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Konzert.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Ich bin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zu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 Hause.</a:t>
            </a:r>
          </a:p>
          <a:p>
            <a:pPr>
              <a:lnSpc>
                <a:spcPct val="15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Sie sind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im 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Park.</a:t>
            </a:r>
          </a:p>
          <a:p>
            <a:pPr>
              <a:lnSpc>
                <a:spcPct val="17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lnSpc>
                <a:spcPct val="170000"/>
              </a:lnSpc>
              <a:buNone/>
            </a:pPr>
            <a:endParaRPr lang="de-DE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Lokale Präpositionen 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Ergänze 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, nach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oder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in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de-DE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bin Martina und ich komme ……… Tschechien.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wohne ………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Komotau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fahre oft ........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Kaaden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Zuzana fährt oft …….. Prag, das ist die Hauptstadt von Tschechien.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gehe …….. Hause.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Meine Mutter fährt sehr gern ……. Deutschland.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……. Berlin gibt es viele Geschäfte, Cafés, Museen, Restaurants usw..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 Cousin kommt ........ Amerika.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Lokale Präpositionen bei Städten </a:t>
            </a:r>
            <a:r>
              <a:rPr lang="de-DE" sz="3200" i="1" dirty="0" smtClean="0">
                <a:latin typeface="Times New Roman" pitchFamily="18" charset="0"/>
                <a:cs typeface="Times New Roman" pitchFamily="18" charset="0"/>
              </a:rPr>
              <a:t>in, aus, nach</a:t>
            </a:r>
            <a:endParaRPr lang="de-DE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Ergänze 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, nach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oder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in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de-DE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bin Martina und ich komme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Tschechien.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wohne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Komotau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fahre oft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Kaaden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Zuzana fährt oft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Prag, das ist die Hauptstadt von Tschechien.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gehe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Hause.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Meine Mutter fährt sehr gern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Deutschland.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Berlin gibt es viele Geschäfte, Cafés, Museen, Restaurants usw..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 Cousin kommt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Amerika.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Lokale Präpositionen bei Städten </a:t>
            </a:r>
            <a:r>
              <a:rPr lang="de-DE" sz="3200" i="1" dirty="0" smtClean="0">
                <a:latin typeface="Times New Roman" pitchFamily="18" charset="0"/>
                <a:cs typeface="Times New Roman" pitchFamily="18" charset="0"/>
              </a:rPr>
              <a:t>in, aus, nach</a:t>
            </a:r>
            <a:endParaRPr lang="de-DE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obrázky jsou ze souboru Klipart (30.07.2013)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Použitá cvičení  - archiv autora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2008, ISBN 978-3-19-001658-7.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125</TotalTime>
  <Words>608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Anotace</vt:lpstr>
      <vt:lpstr>In der Stadt</vt:lpstr>
      <vt:lpstr>In der Stadt</vt:lpstr>
      <vt:lpstr>In der Stadt</vt:lpstr>
      <vt:lpstr>In der Stadt</vt:lpstr>
      <vt:lpstr>Lokale Präpositionen </vt:lpstr>
      <vt:lpstr>Lokale Präpositionen </vt:lpstr>
      <vt:lpstr>Lokale Präpositionen bei Städten in, aus, nach</vt:lpstr>
      <vt:lpstr>Lokale Präpositionen bei Städten in, aus, nach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18</cp:revision>
  <dcterms:created xsi:type="dcterms:W3CDTF">2013-07-30T08:35:23Z</dcterms:created>
  <dcterms:modified xsi:type="dcterms:W3CDTF">2013-08-02T05:26:42Z</dcterms:modified>
</cp:coreProperties>
</file>