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55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ovací čára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18A2481B-5154-415F-B752-558547769AA3}" type="datetimeFigureOut">
              <a:rPr lang="cs-CZ" smtClean="0"/>
              <a:pPr/>
              <a:t>1.8.2013</a:t>
            </a:fld>
            <a:endParaRPr lang="cs-CZ"/>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Nadpis 6"/>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1.8.2013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8" name="Nadpis 7"/>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1.8.2013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1.8.2013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6" name="Nadpis 5"/>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1.8.2013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18A2481B-5154-415F-B752-558547769AA3}" type="datetimeFigureOut">
              <a:rPr lang="cs-CZ" smtClean="0"/>
              <a:pPr/>
              <a:t>1.8.2013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Klepnutím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18A2481B-5154-415F-B752-558547769AA3}" type="datetimeFigureOut">
              <a:rPr lang="cs-CZ" smtClean="0"/>
              <a:pPr/>
              <a:t>1.8.2013</a:t>
            </a:fld>
            <a:endParaRPr lang="cs-CZ"/>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20264769-77EF-4CD0-90DE-F7D7F2D423C4}" type="slidenum">
              <a:rPr lang="cs-CZ" smtClean="0"/>
              <a:pPr/>
              <a:t>‹#›</a:t>
            </a:fld>
            <a:endParaRPr lang="cs-CZ"/>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Klepnutím lze upravit styl předlohy nadpisů.</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ovací čára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1.8.2013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ovací čára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8A2481B-5154-415F-B752-558547769AA3}" type="datetimeFigureOut">
              <a:rPr lang="cs-CZ" smtClean="0"/>
              <a:pPr/>
              <a:t>1.8.2013</a:t>
            </a:fld>
            <a:endParaRPr lang="cs-CZ"/>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979712" y="908720"/>
            <a:ext cx="5407152" cy="1045464"/>
          </a:xfrm>
          <a:prstGeom prst="rect">
            <a:avLst/>
          </a:prstGeom>
        </p:spPr>
      </p:pic>
      <p:graphicFrame>
        <p:nvGraphicFramePr>
          <p:cNvPr id="5" name="Tabulka 4"/>
          <p:cNvGraphicFramePr>
            <a:graphicFrameLocks noGrp="1"/>
          </p:cNvGraphicFramePr>
          <p:nvPr/>
        </p:nvGraphicFramePr>
        <p:xfrm>
          <a:off x="683568" y="3429000"/>
          <a:ext cx="8136904" cy="2468880"/>
        </p:xfrm>
        <a:graphic>
          <a:graphicData uri="http://schemas.openxmlformats.org/drawingml/2006/table">
            <a:tbl>
              <a:tblPr firstRow="1" bandRow="1">
                <a:tableStyleId>{5C22544A-7EE6-4342-B048-85BDC9FD1C3A}</a:tableStyleId>
              </a:tblPr>
              <a:tblGrid>
                <a:gridCol w="1940940"/>
                <a:gridCol w="6195964"/>
              </a:tblGrid>
              <a:tr h="1282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Martina </a:t>
                      </a:r>
                      <a:r>
                        <a:rPr lang="cs-CZ" sz="1800" b="1" kern="1200" dirty="0" err="1" smtClean="0">
                          <a:solidFill>
                            <a:srgbClr val="2C3036"/>
                          </a:solidFill>
                          <a:latin typeface="Calibri" pitchFamily="34" charset="0"/>
                          <a:ea typeface="+mn-ea"/>
                          <a:cs typeface="+mn-cs"/>
                        </a:rPr>
                        <a:t>Coubalová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VY_32_INOVACE_09A_18</a:t>
                      </a:r>
                      <a:r>
                        <a:rPr lang="cs-CZ" sz="1800" b="1" kern="1200" baseline="0" dirty="0" smtClean="0">
                          <a:solidFill>
                            <a:srgbClr val="2C3036"/>
                          </a:solidFill>
                          <a:latin typeface="Calibri" pitchFamily="34" charset="0"/>
                          <a:ea typeface="+mn-ea"/>
                          <a:cs typeface="+mn-cs"/>
                        </a:rPr>
                        <a:t> </a:t>
                      </a:r>
                      <a:r>
                        <a:rPr lang="de-DE" sz="1800" b="1" kern="1200" baseline="0" dirty="0" smtClean="0">
                          <a:solidFill>
                            <a:srgbClr val="2C3036"/>
                          </a:solidFill>
                          <a:latin typeface="Calibri" pitchFamily="34" charset="0"/>
                          <a:ea typeface="+mn-ea"/>
                          <a:cs typeface="+mn-cs"/>
                        </a:rPr>
                        <a:t>Präteritum</a:t>
                      </a:r>
                      <a:r>
                        <a:rPr lang="cs-CZ" sz="1800" b="1" kern="1200" baseline="0" dirty="0" smtClean="0">
                          <a:solidFill>
                            <a:srgbClr val="2C3036"/>
                          </a:solidFill>
                          <a:latin typeface="Calibri" pitchFamily="34" charset="0"/>
                          <a:ea typeface="+mn-ea"/>
                          <a:cs typeface="+mn-cs"/>
                        </a:rPr>
                        <a:t> (</a:t>
                      </a:r>
                      <a:r>
                        <a:rPr lang="cs-CZ" sz="1800" b="1" kern="1200" baseline="0" dirty="0" err="1" smtClean="0">
                          <a:solidFill>
                            <a:srgbClr val="2C3036"/>
                          </a:solidFill>
                          <a:latin typeface="Calibri" pitchFamily="34" charset="0"/>
                          <a:ea typeface="+mn-ea"/>
                          <a:cs typeface="+mn-cs"/>
                        </a:rPr>
                        <a:t>haben</a:t>
                      </a:r>
                      <a:r>
                        <a:rPr lang="cs-CZ" sz="1800" b="1" kern="1200" baseline="0" dirty="0" smtClean="0">
                          <a:solidFill>
                            <a:srgbClr val="2C3036"/>
                          </a:solidFill>
                          <a:latin typeface="Calibri" pitchFamily="34" charset="0"/>
                          <a:ea typeface="+mn-ea"/>
                          <a:cs typeface="+mn-cs"/>
                        </a:rPr>
                        <a:t>, </a:t>
                      </a:r>
                      <a:r>
                        <a:rPr lang="cs-CZ" sz="1800" b="1" kern="1200" baseline="0" dirty="0" err="1" smtClean="0">
                          <a:solidFill>
                            <a:srgbClr val="2C3036"/>
                          </a:solidFill>
                          <a:latin typeface="Calibri" pitchFamily="34" charset="0"/>
                          <a:ea typeface="+mn-ea"/>
                          <a:cs typeface="+mn-cs"/>
                        </a:rPr>
                        <a:t>sein</a:t>
                      </a:r>
                      <a:r>
                        <a:rPr lang="cs-CZ" sz="1800" b="1" kern="1200" baseline="0" dirty="0" smtClean="0">
                          <a:solidFill>
                            <a:srgbClr val="2C3036"/>
                          </a:solidFill>
                          <a:latin typeface="Calibri" pitchFamily="34" charset="0"/>
                          <a:ea typeface="+mn-ea"/>
                          <a:cs typeface="+mn-cs"/>
                        </a:rPr>
                        <a:t>)</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Jazyková kompetence v němčině</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de-DE" sz="1800" b="1" kern="1200" dirty="0" smtClean="0">
                          <a:solidFill>
                            <a:srgbClr val="2C3036"/>
                          </a:solidFill>
                          <a:latin typeface="Calibri" pitchFamily="34" charset="0"/>
                          <a:ea typeface="+mn-ea"/>
                          <a:cs typeface="+mn-cs"/>
                        </a:rPr>
                        <a:t>30</a:t>
                      </a:r>
                      <a:r>
                        <a:rPr lang="cs-CZ" sz="1800" b="1" kern="1200" dirty="0" smtClean="0">
                          <a:solidFill>
                            <a:srgbClr val="2C3036"/>
                          </a:solidFill>
                          <a:latin typeface="Calibri" pitchFamily="34" charset="0"/>
                          <a:ea typeface="+mn-ea"/>
                          <a:cs typeface="+mn-cs"/>
                        </a:rPr>
                        <a:t>.</a:t>
                      </a:r>
                      <a:r>
                        <a:rPr lang="cs-CZ" sz="1800" b="1" kern="1200" baseline="0" dirty="0" smtClean="0">
                          <a:solidFill>
                            <a:srgbClr val="2C3036"/>
                          </a:solidFill>
                          <a:latin typeface="Calibri" pitchFamily="34" charset="0"/>
                          <a:ea typeface="+mn-ea"/>
                          <a:cs typeface="+mn-cs"/>
                        </a:rPr>
                        <a:t> 0</a:t>
                      </a:r>
                      <a:r>
                        <a:rPr lang="de-DE" sz="1800" b="1" kern="1200" baseline="0" dirty="0" smtClean="0">
                          <a:solidFill>
                            <a:srgbClr val="2C3036"/>
                          </a:solidFill>
                          <a:latin typeface="Calibri" pitchFamily="34" charset="0"/>
                          <a:ea typeface="+mn-ea"/>
                          <a:cs typeface="+mn-cs"/>
                        </a:rPr>
                        <a:t>7</a:t>
                      </a:r>
                      <a:r>
                        <a:rPr lang="cs-CZ" sz="1800" b="1" kern="1200" baseline="0" dirty="0" smtClean="0">
                          <a:solidFill>
                            <a:srgbClr val="2C3036"/>
                          </a:solidFill>
                          <a:latin typeface="Calibri" pitchFamily="34" charset="0"/>
                          <a:ea typeface="+mn-ea"/>
                          <a:cs typeface="+mn-cs"/>
                        </a:rPr>
                        <a:t>. 2013</a:t>
                      </a:r>
                      <a:endParaRPr lang="cs-CZ" sz="1800" b="1" kern="1200" dirty="0">
                        <a:solidFill>
                          <a:srgbClr val="2C3036"/>
                        </a:solidFill>
                        <a:latin typeface="Calibri" pitchFamily="34" charset="0"/>
                        <a:ea typeface="+mn-ea"/>
                        <a:cs typeface="+mn-cs"/>
                      </a:endParaRPr>
                    </a:p>
                  </a:txBody>
                  <a:tcPr anchor="ct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fontScale="62500" lnSpcReduction="20000"/>
          </a:bodyPr>
          <a:lstStyle/>
          <a:p>
            <a:pPr algn="just">
              <a:lnSpc>
                <a:spcPct val="150000"/>
              </a:lnSpc>
              <a:buNone/>
            </a:pPr>
            <a:r>
              <a:rPr lang="cs-CZ" sz="2800" dirty="0" smtClean="0">
                <a:latin typeface="Times New Roman" pitchFamily="18" charset="0"/>
                <a:cs typeface="Times New Roman" pitchFamily="18" charset="0"/>
              </a:rPr>
              <a:t>Tento materiál byl vytvořen pro žáky 2. ročníku šestiletého gymnázia přibližně na jednu vyučovací hodinu. Materiál je vhodný k výkladu, procvičení a zopakování gramatického jevu </a:t>
            </a:r>
            <a:r>
              <a:rPr lang="cs-CZ" sz="2800" i="1" dirty="0" smtClean="0">
                <a:latin typeface="Times New Roman" pitchFamily="18" charset="0"/>
                <a:cs typeface="Times New Roman" pitchFamily="18" charset="0"/>
              </a:rPr>
              <a:t>Préteritum pomocných sloves </a:t>
            </a:r>
            <a:r>
              <a:rPr lang="cs-CZ" sz="2800" i="1" dirty="0" err="1" smtClean="0">
                <a:latin typeface="Times New Roman" pitchFamily="18" charset="0"/>
                <a:cs typeface="Times New Roman" pitchFamily="18" charset="0"/>
              </a:rPr>
              <a:t>haben</a:t>
            </a:r>
            <a:r>
              <a:rPr lang="cs-CZ" sz="2800" i="1" dirty="0" smtClean="0">
                <a:latin typeface="Times New Roman" pitchFamily="18" charset="0"/>
                <a:cs typeface="Times New Roman" pitchFamily="18" charset="0"/>
              </a:rPr>
              <a:t> a </a:t>
            </a:r>
            <a:r>
              <a:rPr lang="cs-CZ" sz="2800" i="1" dirty="0" err="1" smtClean="0">
                <a:latin typeface="Times New Roman" pitchFamily="18" charset="0"/>
                <a:cs typeface="Times New Roman" pitchFamily="18" charset="0"/>
              </a:rPr>
              <a:t>sein</a:t>
            </a:r>
            <a:r>
              <a:rPr lang="cs-CZ" sz="2800" i="1" dirty="0" smtClean="0">
                <a:latin typeface="Times New Roman" pitchFamily="18" charset="0"/>
                <a:cs typeface="Times New Roman" pitchFamily="18" charset="0"/>
              </a:rPr>
              <a:t>.</a:t>
            </a:r>
          </a:p>
          <a:p>
            <a:pPr algn="just">
              <a:lnSpc>
                <a:spcPct val="150000"/>
              </a:lnSpc>
              <a:buNone/>
            </a:pPr>
            <a:r>
              <a:rPr lang="cs-CZ" sz="2800" dirty="0" smtClean="0">
                <a:latin typeface="Times New Roman" pitchFamily="18" charset="0"/>
                <a:cs typeface="Times New Roman" pitchFamily="18" charset="0"/>
              </a:rPr>
              <a:t>Cíl vzdělávání: Žáci si zopakují a interaktivně procvičí časování pomocných sloves </a:t>
            </a:r>
            <a:r>
              <a:rPr lang="cs-CZ" sz="2800" dirty="0" err="1" smtClean="0">
                <a:latin typeface="Times New Roman" pitchFamily="18" charset="0"/>
                <a:cs typeface="Times New Roman" pitchFamily="18" charset="0"/>
              </a:rPr>
              <a:t>haben</a:t>
            </a:r>
            <a:r>
              <a:rPr lang="cs-CZ" sz="2800" dirty="0" smtClean="0">
                <a:latin typeface="Times New Roman" pitchFamily="18" charset="0"/>
                <a:cs typeface="Times New Roman" pitchFamily="18" charset="0"/>
              </a:rPr>
              <a:t> a </a:t>
            </a:r>
            <a:r>
              <a:rPr lang="cs-CZ" sz="2800" dirty="0" err="1" smtClean="0">
                <a:latin typeface="Times New Roman" pitchFamily="18" charset="0"/>
                <a:cs typeface="Times New Roman" pitchFamily="18" charset="0"/>
              </a:rPr>
              <a:t>sein</a:t>
            </a:r>
            <a:r>
              <a:rPr lang="cs-CZ" sz="2800" dirty="0" smtClean="0">
                <a:latin typeface="Times New Roman" pitchFamily="18" charset="0"/>
                <a:cs typeface="Times New Roman" pitchFamily="18" charset="0"/>
              </a:rPr>
              <a:t> v přítomném čase a používají správně </a:t>
            </a:r>
            <a:r>
              <a:rPr lang="cs-CZ" sz="2800" i="1" dirty="0" smtClean="0">
                <a:latin typeface="Times New Roman" pitchFamily="18" charset="0"/>
                <a:cs typeface="Times New Roman" pitchFamily="18" charset="0"/>
              </a:rPr>
              <a:t>Préteritum pomocných sloves </a:t>
            </a:r>
            <a:r>
              <a:rPr lang="cs-CZ" sz="2800" i="1" dirty="0" err="1" smtClean="0">
                <a:latin typeface="Times New Roman" pitchFamily="18" charset="0"/>
                <a:cs typeface="Times New Roman" pitchFamily="18" charset="0"/>
              </a:rPr>
              <a:t>haben</a:t>
            </a:r>
            <a:r>
              <a:rPr lang="cs-CZ" sz="2800" i="1" dirty="0" smtClean="0">
                <a:latin typeface="Times New Roman" pitchFamily="18" charset="0"/>
                <a:cs typeface="Times New Roman" pitchFamily="18" charset="0"/>
              </a:rPr>
              <a:t> a </a:t>
            </a:r>
            <a:r>
              <a:rPr lang="cs-CZ" sz="2800" i="1" dirty="0" err="1" smtClean="0">
                <a:latin typeface="Times New Roman" pitchFamily="18" charset="0"/>
                <a:cs typeface="Times New Roman" pitchFamily="18" charset="0"/>
              </a:rPr>
              <a:t>sein</a:t>
            </a:r>
            <a:r>
              <a:rPr lang="cs-CZ" sz="2800" i="1"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 ústních i písemných projevech.</a:t>
            </a:r>
          </a:p>
          <a:p>
            <a:pPr algn="just">
              <a:lnSpc>
                <a:spcPct val="150000"/>
              </a:lnSpc>
              <a:buNone/>
            </a:pPr>
            <a:r>
              <a:rPr lang="cs-CZ" sz="2800" dirty="0" smtClean="0">
                <a:latin typeface="Times New Roman" pitchFamily="18" charset="0"/>
                <a:cs typeface="Times New Roman" pitchFamily="18" charset="0"/>
              </a:rPr>
              <a:t> Žáci řeší interaktivní cvičení na tabuli. Digitálním perem či fixem dopisují řešení. Žáky můžeme rozdělit do skupin nebo mohou řešit jednotlivé úlohy samostatně nebo frontálně. </a:t>
            </a:r>
          </a:p>
          <a:p>
            <a:pPr algn="just">
              <a:lnSpc>
                <a:spcPct val="150000"/>
              </a:lnSpc>
              <a:buNone/>
            </a:pPr>
            <a:r>
              <a:rPr lang="cs-CZ" sz="2800" dirty="0" smtClean="0">
                <a:latin typeface="Times New Roman" pitchFamily="18" charset="0"/>
                <a:cs typeface="Times New Roman" pitchFamily="18" charset="0"/>
              </a:rPr>
              <a:t>Materiál je určen k interaktivní výuce.</a:t>
            </a:r>
            <a:endParaRPr lang="cs-CZ" dirty="0" smtClean="0"/>
          </a:p>
          <a:p>
            <a:endParaRPr lang="cs-CZ" dirty="0"/>
          </a:p>
        </p:txBody>
      </p:sp>
      <p:sp>
        <p:nvSpPr>
          <p:cNvPr id="2" name="Nadpis 1"/>
          <p:cNvSpPr>
            <a:spLocks noGrp="1"/>
          </p:cNvSpPr>
          <p:nvPr>
            <p:ph type="title"/>
          </p:nvPr>
        </p:nvSpPr>
        <p:spPr/>
        <p:txBody>
          <a:bodyPr>
            <a:normAutofit/>
          </a:bodyPr>
          <a:lstStyle/>
          <a:p>
            <a:pPr algn="ctr"/>
            <a:r>
              <a:rPr lang="cs-CZ" sz="4000" dirty="0" smtClean="0">
                <a:latin typeface="Times New Roman" pitchFamily="18" charset="0"/>
                <a:cs typeface="Times New Roman" pitchFamily="18" charset="0"/>
              </a:rPr>
              <a:t>Anotace</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sz="half" idx="1"/>
          </p:nvPr>
        </p:nvSpPr>
        <p:spPr/>
        <p:txBody>
          <a:bodyPr/>
          <a:lstStyle/>
          <a:p>
            <a:pPr>
              <a:buNone/>
            </a:pPr>
            <a:r>
              <a:rPr lang="de-DE" dirty="0" smtClean="0"/>
              <a:t>Ergänze:</a:t>
            </a:r>
          </a:p>
          <a:p>
            <a:pPr>
              <a:buNone/>
            </a:pPr>
            <a:endParaRPr lang="de-DE" dirty="0" smtClean="0"/>
          </a:p>
          <a:p>
            <a:r>
              <a:rPr lang="de-DE" dirty="0" smtClean="0"/>
              <a:t>ich</a:t>
            </a:r>
          </a:p>
          <a:p>
            <a:r>
              <a:rPr lang="de-DE" dirty="0" smtClean="0"/>
              <a:t>du</a:t>
            </a:r>
          </a:p>
          <a:p>
            <a:r>
              <a:rPr lang="de-DE" dirty="0" smtClean="0"/>
              <a:t>er, sie, es</a:t>
            </a:r>
          </a:p>
          <a:p>
            <a:r>
              <a:rPr lang="de-DE" dirty="0" smtClean="0"/>
              <a:t>wir</a:t>
            </a:r>
          </a:p>
          <a:p>
            <a:r>
              <a:rPr lang="de-DE" dirty="0" smtClean="0"/>
              <a:t>ihr</a:t>
            </a:r>
          </a:p>
          <a:p>
            <a:r>
              <a:rPr lang="de-DE" dirty="0" smtClean="0"/>
              <a:t>sie, Sie</a:t>
            </a:r>
            <a:endParaRPr lang="cs-CZ" dirty="0"/>
          </a:p>
        </p:txBody>
      </p:sp>
      <p:sp>
        <p:nvSpPr>
          <p:cNvPr id="5" name="Zástupný symbol pro obsah 4"/>
          <p:cNvSpPr>
            <a:spLocks noGrp="1"/>
          </p:cNvSpPr>
          <p:nvPr>
            <p:ph sz="half" idx="2"/>
          </p:nvPr>
        </p:nvSpPr>
        <p:spPr/>
        <p:txBody>
          <a:bodyPr/>
          <a:lstStyle/>
          <a:p>
            <a:pPr>
              <a:buNone/>
            </a:pPr>
            <a:endParaRPr lang="de-DE" dirty="0" smtClean="0"/>
          </a:p>
          <a:p>
            <a:pPr>
              <a:buNone/>
            </a:pPr>
            <a:endParaRPr lang="de-DE" dirty="0" smtClean="0"/>
          </a:p>
          <a:p>
            <a:pPr>
              <a:buNone/>
            </a:pPr>
            <a:r>
              <a:rPr lang="de-DE" dirty="0" smtClean="0"/>
              <a:t>ich</a:t>
            </a:r>
          </a:p>
          <a:p>
            <a:pPr>
              <a:buNone/>
            </a:pPr>
            <a:r>
              <a:rPr lang="de-DE" dirty="0" smtClean="0"/>
              <a:t>du</a:t>
            </a:r>
          </a:p>
          <a:p>
            <a:pPr>
              <a:buNone/>
            </a:pPr>
            <a:r>
              <a:rPr lang="de-DE" dirty="0" smtClean="0"/>
              <a:t>er, sie, es</a:t>
            </a:r>
          </a:p>
          <a:p>
            <a:pPr>
              <a:buNone/>
            </a:pPr>
            <a:r>
              <a:rPr lang="de-DE" dirty="0" smtClean="0"/>
              <a:t>wir</a:t>
            </a:r>
          </a:p>
          <a:p>
            <a:pPr>
              <a:buNone/>
            </a:pPr>
            <a:r>
              <a:rPr lang="de-DE" dirty="0" smtClean="0"/>
              <a:t>ihr</a:t>
            </a:r>
          </a:p>
          <a:p>
            <a:pPr>
              <a:buNone/>
            </a:pPr>
            <a:r>
              <a:rPr lang="de-DE" dirty="0" smtClean="0"/>
              <a:t>sie, Sie</a:t>
            </a:r>
          </a:p>
        </p:txBody>
      </p:sp>
      <p:sp>
        <p:nvSpPr>
          <p:cNvPr id="2" name="Nadpis 1"/>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Präsens – haben,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sz="half" idx="1"/>
          </p:nvPr>
        </p:nvSpPr>
        <p:spPr/>
        <p:txBody>
          <a:bodyPr/>
          <a:lstStyle/>
          <a:p>
            <a:pPr>
              <a:buNone/>
            </a:pPr>
            <a:r>
              <a:rPr lang="de-DE" dirty="0" smtClean="0"/>
              <a:t>Ergänze:</a:t>
            </a:r>
          </a:p>
          <a:p>
            <a:pPr>
              <a:buNone/>
            </a:pPr>
            <a:endParaRPr lang="de-DE" dirty="0" smtClean="0"/>
          </a:p>
          <a:p>
            <a:r>
              <a:rPr lang="de-DE" dirty="0" smtClean="0"/>
              <a:t>ich habe</a:t>
            </a:r>
          </a:p>
          <a:p>
            <a:r>
              <a:rPr lang="de-DE" dirty="0" smtClean="0"/>
              <a:t>du hast</a:t>
            </a:r>
          </a:p>
          <a:p>
            <a:r>
              <a:rPr lang="de-DE" dirty="0" smtClean="0"/>
              <a:t>er, sie, es hat</a:t>
            </a:r>
          </a:p>
          <a:p>
            <a:r>
              <a:rPr lang="de-DE" dirty="0" smtClean="0"/>
              <a:t>wir haben</a:t>
            </a:r>
          </a:p>
          <a:p>
            <a:r>
              <a:rPr lang="de-DE" dirty="0" smtClean="0"/>
              <a:t>ihr habt</a:t>
            </a:r>
          </a:p>
          <a:p>
            <a:r>
              <a:rPr lang="de-DE" dirty="0" smtClean="0"/>
              <a:t>sie, Sie haben</a:t>
            </a:r>
            <a:endParaRPr lang="cs-CZ" dirty="0"/>
          </a:p>
        </p:txBody>
      </p:sp>
      <p:sp>
        <p:nvSpPr>
          <p:cNvPr id="5" name="Zástupný symbol pro obsah 4"/>
          <p:cNvSpPr>
            <a:spLocks noGrp="1"/>
          </p:cNvSpPr>
          <p:nvPr>
            <p:ph sz="half" idx="2"/>
          </p:nvPr>
        </p:nvSpPr>
        <p:spPr/>
        <p:txBody>
          <a:bodyPr/>
          <a:lstStyle/>
          <a:p>
            <a:pPr>
              <a:buNone/>
            </a:pPr>
            <a:endParaRPr lang="de-DE" dirty="0" smtClean="0"/>
          </a:p>
          <a:p>
            <a:pPr>
              <a:buNone/>
            </a:pPr>
            <a:endParaRPr lang="de-DE" dirty="0" smtClean="0"/>
          </a:p>
          <a:p>
            <a:pPr>
              <a:buNone/>
            </a:pPr>
            <a:r>
              <a:rPr lang="de-DE" dirty="0" smtClean="0"/>
              <a:t>ich bin</a:t>
            </a:r>
          </a:p>
          <a:p>
            <a:pPr>
              <a:buNone/>
            </a:pPr>
            <a:r>
              <a:rPr lang="de-DE" dirty="0" smtClean="0"/>
              <a:t>du bist</a:t>
            </a:r>
          </a:p>
          <a:p>
            <a:pPr>
              <a:buNone/>
            </a:pPr>
            <a:r>
              <a:rPr lang="de-DE" dirty="0" smtClean="0"/>
              <a:t>er, sie, es ist</a:t>
            </a:r>
          </a:p>
          <a:p>
            <a:pPr>
              <a:buNone/>
            </a:pPr>
            <a:r>
              <a:rPr lang="de-DE" dirty="0" smtClean="0"/>
              <a:t>wir sind</a:t>
            </a:r>
          </a:p>
          <a:p>
            <a:pPr>
              <a:buNone/>
            </a:pPr>
            <a:r>
              <a:rPr lang="de-DE" dirty="0" smtClean="0"/>
              <a:t>ihr seid</a:t>
            </a:r>
          </a:p>
          <a:p>
            <a:pPr>
              <a:buNone/>
            </a:pPr>
            <a:r>
              <a:rPr lang="de-DE" dirty="0" smtClean="0"/>
              <a:t>sie, Sie sind</a:t>
            </a:r>
          </a:p>
        </p:txBody>
      </p:sp>
      <p:sp>
        <p:nvSpPr>
          <p:cNvPr id="2" name="Nadpis 1"/>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Präsens – haben,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p:txBody>
          <a:bodyPr>
            <a:normAutofit/>
          </a:bodyPr>
          <a:lstStyle/>
          <a:p>
            <a:pPr>
              <a:lnSpc>
                <a:spcPct val="150000"/>
              </a:lnSpc>
              <a:buNone/>
            </a:pPr>
            <a:r>
              <a:rPr lang="de-DE" sz="2000" b="1" dirty="0" smtClean="0">
                <a:latin typeface="Times New Roman" pitchFamily="18" charset="0"/>
                <a:cs typeface="Times New Roman" pitchFamily="18" charset="0"/>
              </a:rPr>
              <a:t>Haben oder sein?</a:t>
            </a:r>
          </a:p>
          <a:p>
            <a:pPr>
              <a:lnSpc>
                <a:spcPct val="150000"/>
              </a:lnSpc>
            </a:pPr>
            <a:r>
              <a:rPr lang="de-DE" sz="2000" dirty="0" smtClean="0">
                <a:latin typeface="Times New Roman" pitchFamily="18" charset="0"/>
                <a:cs typeface="Times New Roman" pitchFamily="18" charset="0"/>
              </a:rPr>
              <a:t>Eva ……… krank. Sie …….. Grippe.</a:t>
            </a:r>
          </a:p>
          <a:p>
            <a:pPr>
              <a:lnSpc>
                <a:spcPct val="150000"/>
              </a:lnSpc>
            </a:pPr>
            <a:r>
              <a:rPr lang="de-DE" sz="2000" dirty="0" smtClean="0">
                <a:latin typeface="Times New Roman" pitchFamily="18" charset="0"/>
                <a:cs typeface="Times New Roman" pitchFamily="18" charset="0"/>
              </a:rPr>
              <a:t>Wo …….. du Schmerzen? …….. du wieder krank?</a:t>
            </a:r>
          </a:p>
          <a:p>
            <a:pPr>
              <a:lnSpc>
                <a:spcPct val="150000"/>
              </a:lnSpc>
            </a:pPr>
            <a:r>
              <a:rPr lang="de-DE" sz="2000" dirty="0" smtClean="0">
                <a:latin typeface="Times New Roman" pitchFamily="18" charset="0"/>
                <a:cs typeface="Times New Roman" pitchFamily="18" charset="0"/>
              </a:rPr>
              <a:t>Martina …….. Schnupfen und Husten. Sie …….. erkältet.</a:t>
            </a:r>
          </a:p>
          <a:p>
            <a:pPr>
              <a:lnSpc>
                <a:spcPct val="150000"/>
              </a:lnSpc>
            </a:pPr>
            <a:r>
              <a:rPr lang="de-DE" sz="2000" dirty="0" smtClean="0">
                <a:latin typeface="Times New Roman" pitchFamily="18" charset="0"/>
                <a:cs typeface="Times New Roman" pitchFamily="18" charset="0"/>
              </a:rPr>
              <a:t>…….. ihr aus Deutschland?</a:t>
            </a:r>
          </a:p>
          <a:p>
            <a:pPr>
              <a:lnSpc>
                <a:spcPct val="150000"/>
              </a:lnSpc>
            </a:pPr>
            <a:r>
              <a:rPr lang="de-DE" sz="2000" dirty="0" smtClean="0">
                <a:latin typeface="Times New Roman" pitchFamily="18" charset="0"/>
                <a:cs typeface="Times New Roman" pitchFamily="18" charset="0"/>
              </a:rPr>
              <a:t>…….. du Geschwister?</a:t>
            </a:r>
          </a:p>
          <a:p>
            <a:pPr>
              <a:lnSpc>
                <a:spcPct val="150000"/>
              </a:lnSpc>
            </a:pPr>
            <a:r>
              <a:rPr lang="de-DE" sz="2000" dirty="0" smtClean="0">
                <a:latin typeface="Times New Roman" pitchFamily="18" charset="0"/>
                <a:cs typeface="Times New Roman" pitchFamily="18" charset="0"/>
              </a:rPr>
              <a:t>Paul und Paula …….. Zwei Kinder.</a:t>
            </a:r>
          </a:p>
          <a:p>
            <a:pPr>
              <a:lnSpc>
                <a:spcPct val="150000"/>
              </a:lnSpc>
              <a:buNone/>
            </a:pPr>
            <a:endParaRPr lang="cs-CZ" sz="2000" dirty="0">
              <a:latin typeface="Times New Roman" pitchFamily="18" charset="0"/>
              <a:cs typeface="Times New Roman" pitchFamily="18" charset="0"/>
            </a:endParaRPr>
          </a:p>
        </p:txBody>
      </p:sp>
      <p:sp>
        <p:nvSpPr>
          <p:cNvPr id="5" name="Nadpis 4"/>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Haben,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p:txBody>
          <a:bodyPr>
            <a:normAutofit/>
          </a:bodyPr>
          <a:lstStyle/>
          <a:p>
            <a:pPr>
              <a:lnSpc>
                <a:spcPct val="150000"/>
              </a:lnSpc>
              <a:buNone/>
            </a:pPr>
            <a:r>
              <a:rPr lang="de-DE" sz="2000" b="1" dirty="0" smtClean="0">
                <a:latin typeface="Times New Roman" pitchFamily="18" charset="0"/>
                <a:cs typeface="Times New Roman" pitchFamily="18" charset="0"/>
              </a:rPr>
              <a:t>Haben oder sein?</a:t>
            </a:r>
          </a:p>
          <a:p>
            <a:pPr>
              <a:lnSpc>
                <a:spcPct val="150000"/>
              </a:lnSpc>
            </a:pPr>
            <a:r>
              <a:rPr lang="de-DE" sz="2000" dirty="0" smtClean="0">
                <a:latin typeface="Times New Roman" pitchFamily="18" charset="0"/>
                <a:cs typeface="Times New Roman" pitchFamily="18" charset="0"/>
              </a:rPr>
              <a:t>Eva </a:t>
            </a:r>
            <a:r>
              <a:rPr lang="de-DE" sz="2000" dirty="0" smtClean="0">
                <a:solidFill>
                  <a:srgbClr val="FF0000"/>
                </a:solidFill>
                <a:latin typeface="Times New Roman" pitchFamily="18" charset="0"/>
                <a:cs typeface="Times New Roman" pitchFamily="18" charset="0"/>
              </a:rPr>
              <a:t>ist</a:t>
            </a:r>
            <a:r>
              <a:rPr lang="de-DE" sz="2000" dirty="0" smtClean="0">
                <a:latin typeface="Times New Roman" pitchFamily="18" charset="0"/>
                <a:cs typeface="Times New Roman" pitchFamily="18" charset="0"/>
              </a:rPr>
              <a:t> krank. Sie </a:t>
            </a:r>
            <a:r>
              <a:rPr lang="de-DE" sz="2000" dirty="0" smtClean="0">
                <a:solidFill>
                  <a:srgbClr val="FF0000"/>
                </a:solidFill>
                <a:latin typeface="Times New Roman" pitchFamily="18" charset="0"/>
                <a:cs typeface="Times New Roman" pitchFamily="18" charset="0"/>
              </a:rPr>
              <a:t>hat</a:t>
            </a:r>
            <a:r>
              <a:rPr lang="de-DE" sz="2000" dirty="0" smtClean="0">
                <a:latin typeface="Times New Roman" pitchFamily="18" charset="0"/>
                <a:cs typeface="Times New Roman" pitchFamily="18" charset="0"/>
              </a:rPr>
              <a:t> Grippe.</a:t>
            </a:r>
          </a:p>
          <a:p>
            <a:pPr>
              <a:lnSpc>
                <a:spcPct val="150000"/>
              </a:lnSpc>
            </a:pPr>
            <a:r>
              <a:rPr lang="de-DE" sz="2000" dirty="0" smtClean="0">
                <a:latin typeface="Times New Roman" pitchFamily="18" charset="0"/>
                <a:cs typeface="Times New Roman" pitchFamily="18" charset="0"/>
              </a:rPr>
              <a:t>Wo </a:t>
            </a:r>
            <a:r>
              <a:rPr lang="de-DE" sz="2000" dirty="0" smtClean="0">
                <a:solidFill>
                  <a:srgbClr val="FF0000"/>
                </a:solidFill>
                <a:latin typeface="Times New Roman" pitchFamily="18" charset="0"/>
                <a:cs typeface="Times New Roman" pitchFamily="18" charset="0"/>
              </a:rPr>
              <a:t>hast</a:t>
            </a:r>
            <a:r>
              <a:rPr lang="de-DE" sz="2000" dirty="0" smtClean="0">
                <a:latin typeface="Times New Roman" pitchFamily="18" charset="0"/>
                <a:cs typeface="Times New Roman" pitchFamily="18" charset="0"/>
              </a:rPr>
              <a:t> du Schmerzen? </a:t>
            </a:r>
            <a:r>
              <a:rPr lang="de-DE" sz="2000" dirty="0" smtClean="0">
                <a:solidFill>
                  <a:srgbClr val="FF0000"/>
                </a:solidFill>
                <a:latin typeface="Times New Roman" pitchFamily="18" charset="0"/>
                <a:cs typeface="Times New Roman" pitchFamily="18" charset="0"/>
              </a:rPr>
              <a:t>Bist </a:t>
            </a:r>
            <a:r>
              <a:rPr lang="de-DE" sz="2000" dirty="0" smtClean="0">
                <a:latin typeface="Times New Roman" pitchFamily="18" charset="0"/>
                <a:cs typeface="Times New Roman" pitchFamily="18" charset="0"/>
              </a:rPr>
              <a:t>du wieder krank?</a:t>
            </a:r>
          </a:p>
          <a:p>
            <a:pPr>
              <a:lnSpc>
                <a:spcPct val="150000"/>
              </a:lnSpc>
            </a:pPr>
            <a:r>
              <a:rPr lang="de-DE" sz="2000" dirty="0" smtClean="0">
                <a:latin typeface="Times New Roman" pitchFamily="18" charset="0"/>
                <a:cs typeface="Times New Roman" pitchFamily="18" charset="0"/>
              </a:rPr>
              <a:t>Martina </a:t>
            </a:r>
            <a:r>
              <a:rPr lang="de-DE" sz="2000" dirty="0" smtClean="0">
                <a:solidFill>
                  <a:srgbClr val="FF0000"/>
                </a:solidFill>
                <a:latin typeface="Times New Roman" pitchFamily="18" charset="0"/>
                <a:cs typeface="Times New Roman" pitchFamily="18" charset="0"/>
              </a:rPr>
              <a:t>hat</a:t>
            </a:r>
            <a:r>
              <a:rPr lang="de-DE" sz="2000" dirty="0" smtClean="0">
                <a:latin typeface="Times New Roman" pitchFamily="18" charset="0"/>
                <a:cs typeface="Times New Roman" pitchFamily="18" charset="0"/>
              </a:rPr>
              <a:t> Schnupfen und Husten. Sie </a:t>
            </a:r>
            <a:r>
              <a:rPr lang="de-DE" sz="2000" dirty="0" smtClean="0">
                <a:solidFill>
                  <a:srgbClr val="FF0000"/>
                </a:solidFill>
                <a:latin typeface="Times New Roman" pitchFamily="18" charset="0"/>
                <a:cs typeface="Times New Roman" pitchFamily="18" charset="0"/>
              </a:rPr>
              <a:t>ist</a:t>
            </a:r>
            <a:r>
              <a:rPr lang="de-DE" sz="2000" dirty="0" smtClean="0">
                <a:latin typeface="Times New Roman" pitchFamily="18" charset="0"/>
                <a:cs typeface="Times New Roman" pitchFamily="18" charset="0"/>
              </a:rPr>
              <a:t> erkältet.</a:t>
            </a:r>
          </a:p>
          <a:p>
            <a:pPr>
              <a:lnSpc>
                <a:spcPct val="150000"/>
              </a:lnSpc>
            </a:pPr>
            <a:r>
              <a:rPr lang="de-DE" sz="2000" dirty="0" smtClean="0">
                <a:solidFill>
                  <a:srgbClr val="FF0000"/>
                </a:solidFill>
                <a:latin typeface="Times New Roman" pitchFamily="18" charset="0"/>
                <a:cs typeface="Times New Roman" pitchFamily="18" charset="0"/>
              </a:rPr>
              <a:t>Seid</a:t>
            </a:r>
            <a:r>
              <a:rPr lang="de-DE" sz="2000" dirty="0" smtClean="0">
                <a:latin typeface="Times New Roman" pitchFamily="18" charset="0"/>
                <a:cs typeface="Times New Roman" pitchFamily="18" charset="0"/>
              </a:rPr>
              <a:t> ihr aus Deutschland?</a:t>
            </a:r>
          </a:p>
          <a:p>
            <a:pPr>
              <a:lnSpc>
                <a:spcPct val="150000"/>
              </a:lnSpc>
            </a:pPr>
            <a:r>
              <a:rPr lang="de-DE" sz="2000" dirty="0" smtClean="0">
                <a:solidFill>
                  <a:srgbClr val="FF0000"/>
                </a:solidFill>
                <a:latin typeface="Times New Roman" pitchFamily="18" charset="0"/>
                <a:cs typeface="Times New Roman" pitchFamily="18" charset="0"/>
              </a:rPr>
              <a:t>Hast</a:t>
            </a:r>
            <a:r>
              <a:rPr lang="de-DE" sz="2000" dirty="0" smtClean="0">
                <a:latin typeface="Times New Roman" pitchFamily="18" charset="0"/>
                <a:cs typeface="Times New Roman" pitchFamily="18" charset="0"/>
              </a:rPr>
              <a:t> du Geschwister?</a:t>
            </a:r>
          </a:p>
          <a:p>
            <a:pPr>
              <a:lnSpc>
                <a:spcPct val="150000"/>
              </a:lnSpc>
            </a:pPr>
            <a:r>
              <a:rPr lang="de-DE" sz="2000" dirty="0" smtClean="0">
                <a:latin typeface="Times New Roman" pitchFamily="18" charset="0"/>
                <a:cs typeface="Times New Roman" pitchFamily="18" charset="0"/>
              </a:rPr>
              <a:t>Paul und Paula </a:t>
            </a:r>
            <a:r>
              <a:rPr lang="de-DE" sz="2000" dirty="0" smtClean="0">
                <a:solidFill>
                  <a:srgbClr val="FF0000"/>
                </a:solidFill>
                <a:latin typeface="Times New Roman" pitchFamily="18" charset="0"/>
                <a:cs typeface="Times New Roman" pitchFamily="18" charset="0"/>
              </a:rPr>
              <a:t>haben</a:t>
            </a:r>
            <a:r>
              <a:rPr lang="de-DE" sz="2000" dirty="0" smtClean="0">
                <a:latin typeface="Times New Roman" pitchFamily="18" charset="0"/>
                <a:cs typeface="Times New Roman" pitchFamily="18" charset="0"/>
              </a:rPr>
              <a:t> Zwei Kinder.</a:t>
            </a:r>
          </a:p>
          <a:p>
            <a:pPr>
              <a:lnSpc>
                <a:spcPct val="150000"/>
              </a:lnSpc>
              <a:buNone/>
            </a:pPr>
            <a:endParaRPr lang="cs-CZ" sz="2000" dirty="0">
              <a:latin typeface="Times New Roman" pitchFamily="18" charset="0"/>
              <a:cs typeface="Times New Roman" pitchFamily="18" charset="0"/>
            </a:endParaRPr>
          </a:p>
        </p:txBody>
      </p:sp>
      <p:sp>
        <p:nvSpPr>
          <p:cNvPr id="5" name="Nadpis 4"/>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Haben,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nSpc>
                <a:spcPct val="150000"/>
              </a:lnSpc>
            </a:pPr>
            <a:r>
              <a:rPr lang="de-DE" sz="2000" dirty="0" smtClean="0">
                <a:latin typeface="Times New Roman" pitchFamily="18" charset="0"/>
                <a:cs typeface="Times New Roman" pitchFamily="18" charset="0"/>
              </a:rPr>
              <a:t>Präteritum ist eine Zeit der Vergangenheit.</a:t>
            </a:r>
          </a:p>
          <a:p>
            <a:pPr>
              <a:lnSpc>
                <a:spcPct val="150000"/>
              </a:lnSpc>
            </a:pPr>
            <a:r>
              <a:rPr lang="de-DE" sz="2000" dirty="0" smtClean="0">
                <a:latin typeface="Times New Roman" pitchFamily="18" charset="0"/>
                <a:cs typeface="Times New Roman" pitchFamily="18" charset="0"/>
              </a:rPr>
              <a:t> Personenendungen: </a:t>
            </a:r>
          </a:p>
          <a:p>
            <a:pPr>
              <a:lnSpc>
                <a:spcPct val="150000"/>
              </a:lnSpc>
              <a:buNone/>
            </a:pPr>
            <a:r>
              <a:rPr lang="de-DE" sz="2800" b="1" dirty="0" smtClean="0">
                <a:solidFill>
                  <a:srgbClr val="FF0000"/>
                </a:solidFill>
                <a:latin typeface="Times New Roman" pitchFamily="18" charset="0"/>
                <a:cs typeface="Times New Roman" pitchFamily="18" charset="0"/>
              </a:rPr>
              <a:t>Ø - </a:t>
            </a:r>
            <a:r>
              <a:rPr lang="de-DE" sz="2800" b="1" dirty="0" err="1" smtClean="0">
                <a:solidFill>
                  <a:srgbClr val="FF0000"/>
                </a:solidFill>
                <a:latin typeface="Times New Roman" pitchFamily="18" charset="0"/>
                <a:cs typeface="Times New Roman" pitchFamily="18" charset="0"/>
              </a:rPr>
              <a:t>st</a:t>
            </a:r>
            <a:r>
              <a:rPr lang="de-DE" sz="2800" b="1" dirty="0" smtClean="0">
                <a:solidFill>
                  <a:srgbClr val="FF0000"/>
                </a:solidFill>
                <a:latin typeface="Times New Roman" pitchFamily="18" charset="0"/>
                <a:cs typeface="Times New Roman" pitchFamily="18" charset="0"/>
              </a:rPr>
              <a:t> -  Ø – (e)n – t – (e)n</a:t>
            </a:r>
          </a:p>
          <a:p>
            <a:pPr>
              <a:lnSpc>
                <a:spcPct val="150000"/>
              </a:lnSpc>
              <a:buNone/>
            </a:pPr>
            <a:endParaRPr lang="de-DE" sz="2000" dirty="0" smtClean="0">
              <a:latin typeface="Times New Roman" pitchFamily="18" charset="0"/>
              <a:cs typeface="Times New Roman" pitchFamily="18" charset="0"/>
            </a:endParaRPr>
          </a:p>
          <a:p>
            <a:pPr>
              <a:lnSpc>
                <a:spcPct val="150000"/>
              </a:lnSpc>
              <a:buNone/>
            </a:pPr>
            <a:r>
              <a:rPr lang="de-DE" sz="2400" b="1" dirty="0" smtClean="0">
                <a:latin typeface="Times New Roman" pitchFamily="18" charset="0"/>
                <a:cs typeface="Times New Roman" pitchFamily="18" charset="0"/>
              </a:rPr>
              <a:t>sein: ich war…</a:t>
            </a:r>
          </a:p>
          <a:p>
            <a:pPr>
              <a:lnSpc>
                <a:spcPct val="150000"/>
              </a:lnSpc>
              <a:buNone/>
            </a:pPr>
            <a:r>
              <a:rPr lang="de-DE" sz="2400" b="1" dirty="0" smtClean="0">
                <a:latin typeface="Times New Roman" pitchFamily="18" charset="0"/>
                <a:cs typeface="Times New Roman" pitchFamily="18" charset="0"/>
              </a:rPr>
              <a:t>haben: ich hatte…</a:t>
            </a:r>
            <a:endParaRPr lang="cs-CZ" sz="2400" b="1" dirty="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Präteritum – haben, sein</a:t>
            </a:r>
            <a:endParaRPr lang="cs-CZ" sz="4000" dirty="0">
              <a:latin typeface="Times New Roman" pitchFamily="18" charset="0"/>
              <a:cs typeface="Times New Roman" pitchFamily="18" charset="0"/>
            </a:endParaRPr>
          </a:p>
        </p:txBody>
      </p:sp>
      <p:pic>
        <p:nvPicPr>
          <p:cNvPr id="1033" name="Picture 9" descr="C:\Users\asus\AppData\Local\Microsoft\Windows\Temporary Internet Files\Content.IE5\LV5B1QKH\MC900343349[1].wmf"/>
          <p:cNvPicPr>
            <a:picLocks noChangeAspect="1" noChangeArrowheads="1"/>
          </p:cNvPicPr>
          <p:nvPr/>
        </p:nvPicPr>
        <p:blipFill>
          <a:blip r:embed="rId2" cstate="print"/>
          <a:srcRect/>
          <a:stretch>
            <a:fillRect/>
          </a:stretch>
        </p:blipFill>
        <p:spPr bwMode="auto">
          <a:xfrm>
            <a:off x="5580112" y="1700808"/>
            <a:ext cx="2880320" cy="2882867"/>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sz="half" idx="1"/>
          </p:nvPr>
        </p:nvSpPr>
        <p:spPr/>
        <p:txBody>
          <a:bodyPr>
            <a:normAutofit/>
          </a:bodyPr>
          <a:lstStyle/>
          <a:p>
            <a:pPr>
              <a:lnSpc>
                <a:spcPct val="150000"/>
              </a:lnSpc>
              <a:buNone/>
            </a:pPr>
            <a:r>
              <a:rPr lang="de-DE" sz="2400" dirty="0" smtClean="0">
                <a:latin typeface="Times New Roman" pitchFamily="18" charset="0"/>
                <a:cs typeface="Times New Roman" pitchFamily="18" charset="0"/>
              </a:rPr>
              <a:t>Ergänze:</a:t>
            </a:r>
          </a:p>
          <a:p>
            <a:pPr>
              <a:lnSpc>
                <a:spcPct val="150000"/>
              </a:lnSpc>
              <a:buNone/>
            </a:pPr>
            <a:r>
              <a:rPr lang="de-DE" sz="2400" dirty="0" smtClean="0">
                <a:latin typeface="Times New Roman" pitchFamily="18" charset="0"/>
                <a:cs typeface="Times New Roman" pitchFamily="18" charset="0"/>
              </a:rPr>
              <a:t>ich</a:t>
            </a:r>
          </a:p>
          <a:p>
            <a:pPr>
              <a:lnSpc>
                <a:spcPct val="150000"/>
              </a:lnSpc>
              <a:buNone/>
            </a:pPr>
            <a:r>
              <a:rPr lang="de-DE" sz="2400" dirty="0" smtClean="0">
                <a:latin typeface="Times New Roman" pitchFamily="18" charset="0"/>
                <a:cs typeface="Times New Roman" pitchFamily="18" charset="0"/>
              </a:rPr>
              <a:t>du</a:t>
            </a:r>
          </a:p>
          <a:p>
            <a:pPr>
              <a:lnSpc>
                <a:spcPct val="150000"/>
              </a:lnSpc>
              <a:buNone/>
            </a:pPr>
            <a:r>
              <a:rPr lang="de-DE" sz="2400" dirty="0" smtClean="0">
                <a:latin typeface="Times New Roman" pitchFamily="18" charset="0"/>
                <a:cs typeface="Times New Roman" pitchFamily="18" charset="0"/>
              </a:rPr>
              <a:t>er, sie, es</a:t>
            </a:r>
          </a:p>
          <a:p>
            <a:pPr>
              <a:lnSpc>
                <a:spcPct val="150000"/>
              </a:lnSpc>
              <a:buNone/>
            </a:pPr>
            <a:r>
              <a:rPr lang="de-DE" sz="2400" dirty="0" smtClean="0">
                <a:latin typeface="Times New Roman" pitchFamily="18" charset="0"/>
                <a:cs typeface="Times New Roman" pitchFamily="18" charset="0"/>
              </a:rPr>
              <a:t>wir</a:t>
            </a:r>
          </a:p>
          <a:p>
            <a:pPr>
              <a:lnSpc>
                <a:spcPct val="150000"/>
              </a:lnSpc>
              <a:buNone/>
            </a:pPr>
            <a:r>
              <a:rPr lang="de-DE" sz="2400" dirty="0" smtClean="0">
                <a:latin typeface="Times New Roman" pitchFamily="18" charset="0"/>
                <a:cs typeface="Times New Roman" pitchFamily="18" charset="0"/>
              </a:rPr>
              <a:t>ihr</a:t>
            </a:r>
          </a:p>
          <a:p>
            <a:pPr>
              <a:lnSpc>
                <a:spcPct val="150000"/>
              </a:lnSpc>
              <a:buNone/>
            </a:pPr>
            <a:r>
              <a:rPr lang="de-DE" sz="2400" dirty="0" smtClean="0">
                <a:latin typeface="Times New Roman" pitchFamily="18" charset="0"/>
                <a:cs typeface="Times New Roman" pitchFamily="18" charset="0"/>
              </a:rPr>
              <a:t>sie, Sie</a:t>
            </a:r>
          </a:p>
        </p:txBody>
      </p:sp>
      <p:sp>
        <p:nvSpPr>
          <p:cNvPr id="6" name="Zástupný symbol pro obsah 5"/>
          <p:cNvSpPr>
            <a:spLocks noGrp="1"/>
          </p:cNvSpPr>
          <p:nvPr>
            <p:ph sz="half" idx="2"/>
          </p:nvPr>
        </p:nvSpPr>
        <p:spPr/>
        <p:txBody>
          <a:bodyPr>
            <a:normAutofit/>
          </a:bodyPr>
          <a:lstStyle/>
          <a:p>
            <a:pPr>
              <a:buNone/>
            </a:pPr>
            <a:endParaRPr lang="de-DE" dirty="0" smtClean="0"/>
          </a:p>
          <a:p>
            <a:pPr>
              <a:lnSpc>
                <a:spcPct val="150000"/>
              </a:lnSpc>
              <a:buNone/>
            </a:pPr>
            <a:r>
              <a:rPr lang="de-DE" sz="2600" dirty="0" smtClean="0">
                <a:latin typeface="Times New Roman" pitchFamily="18" charset="0"/>
                <a:cs typeface="Times New Roman" pitchFamily="18" charset="0"/>
              </a:rPr>
              <a:t>ich</a:t>
            </a:r>
          </a:p>
          <a:p>
            <a:pPr>
              <a:lnSpc>
                <a:spcPct val="150000"/>
              </a:lnSpc>
              <a:buNone/>
            </a:pPr>
            <a:r>
              <a:rPr lang="de-DE" sz="2600" dirty="0" smtClean="0">
                <a:latin typeface="Times New Roman" pitchFamily="18" charset="0"/>
                <a:cs typeface="Times New Roman" pitchFamily="18" charset="0"/>
              </a:rPr>
              <a:t>du </a:t>
            </a:r>
          </a:p>
          <a:p>
            <a:pPr>
              <a:lnSpc>
                <a:spcPct val="150000"/>
              </a:lnSpc>
              <a:buNone/>
            </a:pPr>
            <a:r>
              <a:rPr lang="de-DE" sz="2600" dirty="0" smtClean="0">
                <a:latin typeface="Times New Roman" pitchFamily="18" charset="0"/>
                <a:cs typeface="Times New Roman" pitchFamily="18" charset="0"/>
              </a:rPr>
              <a:t>er, sie, es</a:t>
            </a:r>
          </a:p>
          <a:p>
            <a:pPr>
              <a:lnSpc>
                <a:spcPct val="150000"/>
              </a:lnSpc>
              <a:buNone/>
            </a:pPr>
            <a:r>
              <a:rPr lang="de-DE" sz="2600" dirty="0" smtClean="0">
                <a:latin typeface="Times New Roman" pitchFamily="18" charset="0"/>
                <a:cs typeface="Times New Roman" pitchFamily="18" charset="0"/>
              </a:rPr>
              <a:t>wir</a:t>
            </a:r>
          </a:p>
          <a:p>
            <a:pPr>
              <a:lnSpc>
                <a:spcPct val="150000"/>
              </a:lnSpc>
              <a:buNone/>
            </a:pPr>
            <a:r>
              <a:rPr lang="de-DE" sz="2600" dirty="0" smtClean="0">
                <a:latin typeface="Times New Roman" pitchFamily="18" charset="0"/>
                <a:cs typeface="Times New Roman" pitchFamily="18" charset="0"/>
              </a:rPr>
              <a:t>ihr</a:t>
            </a:r>
          </a:p>
          <a:p>
            <a:pPr>
              <a:lnSpc>
                <a:spcPct val="150000"/>
              </a:lnSpc>
              <a:buNone/>
            </a:pPr>
            <a:r>
              <a:rPr lang="de-DE" sz="2600" dirty="0" smtClean="0">
                <a:latin typeface="Times New Roman" pitchFamily="18" charset="0"/>
                <a:cs typeface="Times New Roman" pitchFamily="18" charset="0"/>
              </a:rPr>
              <a:t>sie, Sie</a:t>
            </a:r>
            <a:endParaRPr lang="cs-CZ" sz="2600" dirty="0">
              <a:latin typeface="Times New Roman" pitchFamily="18" charset="0"/>
              <a:cs typeface="Times New Roman" pitchFamily="18" charset="0"/>
            </a:endParaRPr>
          </a:p>
        </p:txBody>
      </p:sp>
      <p:sp>
        <p:nvSpPr>
          <p:cNvPr id="4" name="Nadpis 3"/>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Präteritum – haben,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sz="half" idx="1"/>
          </p:nvPr>
        </p:nvSpPr>
        <p:spPr/>
        <p:txBody>
          <a:bodyPr>
            <a:normAutofit/>
          </a:bodyPr>
          <a:lstStyle/>
          <a:p>
            <a:pPr>
              <a:lnSpc>
                <a:spcPct val="150000"/>
              </a:lnSpc>
              <a:buNone/>
            </a:pPr>
            <a:r>
              <a:rPr lang="de-DE" sz="2400" dirty="0" smtClean="0">
                <a:latin typeface="Times New Roman" pitchFamily="18" charset="0"/>
                <a:cs typeface="Times New Roman" pitchFamily="18" charset="0"/>
              </a:rPr>
              <a:t>Ergänze:</a:t>
            </a:r>
          </a:p>
          <a:p>
            <a:pPr>
              <a:lnSpc>
                <a:spcPct val="150000"/>
              </a:lnSpc>
              <a:buNone/>
            </a:pPr>
            <a:r>
              <a:rPr lang="de-DE" sz="2400" dirty="0" smtClean="0">
                <a:latin typeface="Times New Roman" pitchFamily="18" charset="0"/>
                <a:cs typeface="Times New Roman" pitchFamily="18" charset="0"/>
              </a:rPr>
              <a:t>ich war</a:t>
            </a:r>
          </a:p>
          <a:p>
            <a:pPr>
              <a:lnSpc>
                <a:spcPct val="150000"/>
              </a:lnSpc>
              <a:buNone/>
            </a:pPr>
            <a:r>
              <a:rPr lang="de-DE" sz="2400" dirty="0" smtClean="0">
                <a:latin typeface="Times New Roman" pitchFamily="18" charset="0"/>
                <a:cs typeface="Times New Roman" pitchFamily="18" charset="0"/>
              </a:rPr>
              <a:t>du warst</a:t>
            </a:r>
          </a:p>
          <a:p>
            <a:pPr>
              <a:lnSpc>
                <a:spcPct val="150000"/>
              </a:lnSpc>
              <a:buNone/>
            </a:pPr>
            <a:r>
              <a:rPr lang="de-DE" sz="2400" dirty="0" smtClean="0">
                <a:latin typeface="Times New Roman" pitchFamily="18" charset="0"/>
                <a:cs typeface="Times New Roman" pitchFamily="18" charset="0"/>
              </a:rPr>
              <a:t>er, sie, es war</a:t>
            </a:r>
          </a:p>
          <a:p>
            <a:pPr>
              <a:lnSpc>
                <a:spcPct val="150000"/>
              </a:lnSpc>
              <a:buNone/>
            </a:pPr>
            <a:r>
              <a:rPr lang="de-DE" sz="2400" dirty="0" smtClean="0">
                <a:latin typeface="Times New Roman" pitchFamily="18" charset="0"/>
                <a:cs typeface="Times New Roman" pitchFamily="18" charset="0"/>
              </a:rPr>
              <a:t>wir waren</a:t>
            </a:r>
          </a:p>
          <a:p>
            <a:pPr>
              <a:lnSpc>
                <a:spcPct val="150000"/>
              </a:lnSpc>
              <a:buNone/>
            </a:pPr>
            <a:r>
              <a:rPr lang="de-DE" sz="2400" dirty="0" smtClean="0">
                <a:latin typeface="Times New Roman" pitchFamily="18" charset="0"/>
                <a:cs typeface="Times New Roman" pitchFamily="18" charset="0"/>
              </a:rPr>
              <a:t>ihr wart</a:t>
            </a:r>
          </a:p>
          <a:p>
            <a:pPr>
              <a:lnSpc>
                <a:spcPct val="150000"/>
              </a:lnSpc>
              <a:buNone/>
            </a:pPr>
            <a:r>
              <a:rPr lang="de-DE" sz="2400" dirty="0" smtClean="0">
                <a:latin typeface="Times New Roman" pitchFamily="18" charset="0"/>
                <a:cs typeface="Times New Roman" pitchFamily="18" charset="0"/>
              </a:rPr>
              <a:t>sie, Sie waren</a:t>
            </a:r>
          </a:p>
        </p:txBody>
      </p:sp>
      <p:sp>
        <p:nvSpPr>
          <p:cNvPr id="6" name="Zástupný symbol pro obsah 5"/>
          <p:cNvSpPr>
            <a:spLocks noGrp="1"/>
          </p:cNvSpPr>
          <p:nvPr>
            <p:ph sz="half" idx="2"/>
          </p:nvPr>
        </p:nvSpPr>
        <p:spPr/>
        <p:txBody>
          <a:bodyPr>
            <a:normAutofit/>
          </a:bodyPr>
          <a:lstStyle/>
          <a:p>
            <a:pPr>
              <a:buNone/>
            </a:pPr>
            <a:endParaRPr lang="de-DE" dirty="0" smtClean="0"/>
          </a:p>
          <a:p>
            <a:pPr>
              <a:lnSpc>
                <a:spcPct val="150000"/>
              </a:lnSpc>
              <a:buNone/>
            </a:pPr>
            <a:r>
              <a:rPr lang="de-DE" sz="2600" dirty="0" smtClean="0">
                <a:latin typeface="Times New Roman" pitchFamily="18" charset="0"/>
                <a:cs typeface="Times New Roman" pitchFamily="18" charset="0"/>
              </a:rPr>
              <a:t>ich hatte</a:t>
            </a:r>
          </a:p>
          <a:p>
            <a:pPr>
              <a:lnSpc>
                <a:spcPct val="150000"/>
              </a:lnSpc>
              <a:buNone/>
            </a:pPr>
            <a:r>
              <a:rPr lang="de-DE" sz="2600" dirty="0" smtClean="0">
                <a:latin typeface="Times New Roman" pitchFamily="18" charset="0"/>
                <a:cs typeface="Times New Roman" pitchFamily="18" charset="0"/>
              </a:rPr>
              <a:t>du hattest</a:t>
            </a:r>
          </a:p>
          <a:p>
            <a:pPr>
              <a:lnSpc>
                <a:spcPct val="150000"/>
              </a:lnSpc>
              <a:buNone/>
            </a:pPr>
            <a:r>
              <a:rPr lang="de-DE" sz="2600" dirty="0" smtClean="0">
                <a:latin typeface="Times New Roman" pitchFamily="18" charset="0"/>
                <a:cs typeface="Times New Roman" pitchFamily="18" charset="0"/>
              </a:rPr>
              <a:t>er, sie, es hatte</a:t>
            </a:r>
          </a:p>
          <a:p>
            <a:pPr>
              <a:lnSpc>
                <a:spcPct val="150000"/>
              </a:lnSpc>
              <a:buNone/>
            </a:pPr>
            <a:r>
              <a:rPr lang="de-DE" sz="2600" dirty="0" smtClean="0">
                <a:latin typeface="Times New Roman" pitchFamily="18" charset="0"/>
                <a:cs typeface="Times New Roman" pitchFamily="18" charset="0"/>
              </a:rPr>
              <a:t>wir hatten</a:t>
            </a:r>
          </a:p>
          <a:p>
            <a:pPr>
              <a:lnSpc>
                <a:spcPct val="150000"/>
              </a:lnSpc>
              <a:buNone/>
            </a:pPr>
            <a:r>
              <a:rPr lang="de-DE" sz="2600" dirty="0" smtClean="0">
                <a:latin typeface="Times New Roman" pitchFamily="18" charset="0"/>
                <a:cs typeface="Times New Roman" pitchFamily="18" charset="0"/>
              </a:rPr>
              <a:t>Ihr hattet</a:t>
            </a:r>
          </a:p>
          <a:p>
            <a:pPr>
              <a:lnSpc>
                <a:spcPct val="150000"/>
              </a:lnSpc>
              <a:buNone/>
            </a:pPr>
            <a:r>
              <a:rPr lang="de-DE" sz="2600" dirty="0" smtClean="0">
                <a:latin typeface="Times New Roman" pitchFamily="18" charset="0"/>
                <a:cs typeface="Times New Roman" pitchFamily="18" charset="0"/>
              </a:rPr>
              <a:t>sie, Sie hatten</a:t>
            </a:r>
            <a:endParaRPr lang="cs-CZ" sz="2600" dirty="0">
              <a:latin typeface="Times New Roman" pitchFamily="18" charset="0"/>
              <a:cs typeface="Times New Roman" pitchFamily="18" charset="0"/>
            </a:endParaRPr>
          </a:p>
        </p:txBody>
      </p:sp>
      <p:sp>
        <p:nvSpPr>
          <p:cNvPr id="4" name="Nadpis 3"/>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Präteritum – haben,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p:txBody>
          <a:bodyPr>
            <a:normAutofit fontScale="55000" lnSpcReduction="20000"/>
          </a:bodyPr>
          <a:lstStyle/>
          <a:p>
            <a:r>
              <a:rPr lang="de-DE" sz="4400" b="1" dirty="0" smtClean="0">
                <a:latin typeface="Times New Roman" pitchFamily="18" charset="0"/>
                <a:cs typeface="Times New Roman" pitchFamily="18" charset="0"/>
              </a:rPr>
              <a:t>Ergänze die Postkarte</a:t>
            </a:r>
          </a:p>
          <a:p>
            <a:pPr>
              <a:lnSpc>
                <a:spcPct val="170000"/>
              </a:lnSpc>
              <a:buNone/>
            </a:pPr>
            <a:r>
              <a:rPr lang="de-DE" sz="3800" dirty="0" smtClean="0">
                <a:latin typeface="Times New Roman" pitchFamily="18" charset="0"/>
                <a:cs typeface="Times New Roman" pitchFamily="18" charset="0"/>
              </a:rPr>
              <a:t>Hallo Eva,</a:t>
            </a:r>
          </a:p>
          <a:p>
            <a:pPr>
              <a:lnSpc>
                <a:spcPct val="170000"/>
              </a:lnSpc>
              <a:buNone/>
            </a:pPr>
            <a:r>
              <a:rPr lang="de-DE" sz="3800" dirty="0" smtClean="0">
                <a:latin typeface="Times New Roman" pitchFamily="18" charset="0"/>
                <a:cs typeface="Times New Roman" pitchFamily="18" charset="0"/>
              </a:rPr>
              <a:t>schöne Grüße aus Italien. Gestern ……… ich mit meiner Familie in Rom. Das ist die Hauptstadt von Italien. Ich und meine Mutter ……. …. auch einkaufen und heute morgen ……. ich mit meiner Schwester am Strand baden. …….. du schon mal in Italien?</a:t>
            </a:r>
          </a:p>
          <a:p>
            <a:pPr>
              <a:lnSpc>
                <a:spcPct val="170000"/>
              </a:lnSpc>
              <a:buNone/>
            </a:pPr>
            <a:endParaRPr lang="de-DE" sz="3800" dirty="0" smtClean="0">
              <a:latin typeface="Times New Roman" pitchFamily="18" charset="0"/>
              <a:cs typeface="Times New Roman" pitchFamily="18" charset="0"/>
            </a:endParaRPr>
          </a:p>
          <a:p>
            <a:pPr>
              <a:lnSpc>
                <a:spcPct val="170000"/>
              </a:lnSpc>
              <a:buNone/>
            </a:pPr>
            <a:r>
              <a:rPr lang="de-DE" sz="3800" dirty="0" smtClean="0">
                <a:latin typeface="Times New Roman" pitchFamily="18" charset="0"/>
                <a:cs typeface="Times New Roman" pitchFamily="18" charset="0"/>
              </a:rPr>
              <a:t>Bis bald!</a:t>
            </a:r>
          </a:p>
          <a:p>
            <a:pPr>
              <a:lnSpc>
                <a:spcPct val="170000"/>
              </a:lnSpc>
              <a:buNone/>
            </a:pPr>
            <a:r>
              <a:rPr lang="de-DE" sz="3800" dirty="0" smtClean="0">
                <a:latin typeface="Times New Roman" pitchFamily="18" charset="0"/>
                <a:cs typeface="Times New Roman" pitchFamily="18" charset="0"/>
              </a:rPr>
              <a:t>Martina</a:t>
            </a:r>
          </a:p>
          <a:p>
            <a:endParaRPr lang="de-DE" dirty="0"/>
          </a:p>
        </p:txBody>
      </p:sp>
      <p:sp>
        <p:nvSpPr>
          <p:cNvPr id="5" name="Nadpis 4"/>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Präteritum –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p:txBody>
          <a:bodyPr>
            <a:normAutofit fontScale="55000" lnSpcReduction="20000"/>
          </a:bodyPr>
          <a:lstStyle/>
          <a:p>
            <a:endParaRPr lang="de-DE" dirty="0" smtClean="0"/>
          </a:p>
          <a:p>
            <a:pPr>
              <a:lnSpc>
                <a:spcPct val="170000"/>
              </a:lnSpc>
              <a:buNone/>
            </a:pPr>
            <a:r>
              <a:rPr lang="de-DE" sz="3800" dirty="0" smtClean="0">
                <a:latin typeface="Times New Roman" pitchFamily="18" charset="0"/>
                <a:cs typeface="Times New Roman" pitchFamily="18" charset="0"/>
              </a:rPr>
              <a:t>Hallo Eva,</a:t>
            </a:r>
          </a:p>
          <a:p>
            <a:pPr>
              <a:lnSpc>
                <a:spcPct val="170000"/>
              </a:lnSpc>
              <a:buNone/>
            </a:pPr>
            <a:r>
              <a:rPr lang="de-DE" sz="3800" dirty="0" smtClean="0">
                <a:latin typeface="Times New Roman" pitchFamily="18" charset="0"/>
                <a:cs typeface="Times New Roman" pitchFamily="18" charset="0"/>
              </a:rPr>
              <a:t>schöne Grüße aus Italien. Gestern </a:t>
            </a:r>
            <a:r>
              <a:rPr lang="de-DE" sz="3800" dirty="0" smtClean="0">
                <a:solidFill>
                  <a:srgbClr val="FF0000"/>
                </a:solidFill>
                <a:latin typeface="Times New Roman" pitchFamily="18" charset="0"/>
                <a:cs typeface="Times New Roman" pitchFamily="18" charset="0"/>
              </a:rPr>
              <a:t>war</a:t>
            </a:r>
            <a:r>
              <a:rPr lang="de-DE" sz="3800" dirty="0" smtClean="0">
                <a:latin typeface="Times New Roman" pitchFamily="18" charset="0"/>
                <a:cs typeface="Times New Roman" pitchFamily="18" charset="0"/>
              </a:rPr>
              <a:t> ich mit meiner Familie in Rom. Das ist die Hauptstadt von Italien. Ich und meine Mutter </a:t>
            </a:r>
            <a:r>
              <a:rPr lang="de-DE" sz="3800" dirty="0" smtClean="0">
                <a:solidFill>
                  <a:srgbClr val="FF0000"/>
                </a:solidFill>
                <a:latin typeface="Times New Roman" pitchFamily="18" charset="0"/>
                <a:cs typeface="Times New Roman" pitchFamily="18" charset="0"/>
              </a:rPr>
              <a:t>waren</a:t>
            </a:r>
            <a:r>
              <a:rPr lang="de-DE" sz="3800" dirty="0" smtClean="0">
                <a:latin typeface="Times New Roman" pitchFamily="18" charset="0"/>
                <a:cs typeface="Times New Roman" pitchFamily="18" charset="0"/>
              </a:rPr>
              <a:t> auch einkaufen und heute morgen</a:t>
            </a:r>
            <a:r>
              <a:rPr lang="de-DE" sz="3800" dirty="0" smtClean="0">
                <a:solidFill>
                  <a:srgbClr val="FF0000"/>
                </a:solidFill>
                <a:latin typeface="Times New Roman" pitchFamily="18" charset="0"/>
                <a:cs typeface="Times New Roman" pitchFamily="18" charset="0"/>
              </a:rPr>
              <a:t> war</a:t>
            </a:r>
            <a:r>
              <a:rPr lang="de-DE" sz="3800" dirty="0" smtClean="0">
                <a:latin typeface="Times New Roman" pitchFamily="18" charset="0"/>
                <a:cs typeface="Times New Roman" pitchFamily="18" charset="0"/>
              </a:rPr>
              <a:t> ich mit meiner Schwester am Strand baden. </a:t>
            </a:r>
            <a:r>
              <a:rPr lang="de-DE" sz="3800" dirty="0" smtClean="0">
                <a:solidFill>
                  <a:srgbClr val="FF0000"/>
                </a:solidFill>
                <a:latin typeface="Times New Roman" pitchFamily="18" charset="0"/>
                <a:cs typeface="Times New Roman" pitchFamily="18" charset="0"/>
              </a:rPr>
              <a:t>Warst</a:t>
            </a:r>
            <a:r>
              <a:rPr lang="de-DE" sz="3800" dirty="0" smtClean="0">
                <a:latin typeface="Times New Roman" pitchFamily="18" charset="0"/>
                <a:cs typeface="Times New Roman" pitchFamily="18" charset="0"/>
              </a:rPr>
              <a:t> du schon mal in Italien?</a:t>
            </a:r>
          </a:p>
          <a:p>
            <a:pPr>
              <a:lnSpc>
                <a:spcPct val="170000"/>
              </a:lnSpc>
              <a:buNone/>
            </a:pPr>
            <a:endParaRPr lang="de-DE" sz="3800" dirty="0" smtClean="0">
              <a:latin typeface="Times New Roman" pitchFamily="18" charset="0"/>
              <a:cs typeface="Times New Roman" pitchFamily="18" charset="0"/>
            </a:endParaRPr>
          </a:p>
          <a:p>
            <a:pPr>
              <a:lnSpc>
                <a:spcPct val="170000"/>
              </a:lnSpc>
              <a:buNone/>
            </a:pPr>
            <a:r>
              <a:rPr lang="de-DE" sz="3800" dirty="0" smtClean="0">
                <a:latin typeface="Times New Roman" pitchFamily="18" charset="0"/>
                <a:cs typeface="Times New Roman" pitchFamily="18" charset="0"/>
              </a:rPr>
              <a:t>Bis bald!</a:t>
            </a:r>
          </a:p>
          <a:p>
            <a:pPr>
              <a:lnSpc>
                <a:spcPct val="170000"/>
              </a:lnSpc>
              <a:buNone/>
            </a:pPr>
            <a:r>
              <a:rPr lang="de-DE" sz="3800" dirty="0" smtClean="0">
                <a:latin typeface="Times New Roman" pitchFamily="18" charset="0"/>
                <a:cs typeface="Times New Roman" pitchFamily="18" charset="0"/>
              </a:rPr>
              <a:t>Martina</a:t>
            </a:r>
          </a:p>
          <a:p>
            <a:endParaRPr lang="cs-CZ" dirty="0"/>
          </a:p>
        </p:txBody>
      </p:sp>
      <p:sp>
        <p:nvSpPr>
          <p:cNvPr id="5" name="Nadpis 4"/>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Präteritum –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nSpc>
                <a:spcPct val="150000"/>
              </a:lnSpc>
            </a:pPr>
            <a:endParaRPr lang="de-DE" sz="2400" dirty="0" smtClean="0">
              <a:latin typeface="Times New Roman" pitchFamily="18" charset="0"/>
              <a:cs typeface="Times New Roman" pitchFamily="18" charset="0"/>
            </a:endParaRPr>
          </a:p>
          <a:p>
            <a:pPr>
              <a:lnSpc>
                <a:spcPct val="150000"/>
              </a:lnSpc>
            </a:pPr>
            <a:r>
              <a:rPr lang="de-DE" sz="2400" dirty="0" smtClean="0">
                <a:latin typeface="Times New Roman" pitchFamily="18" charset="0"/>
                <a:cs typeface="Times New Roman" pitchFamily="18" charset="0"/>
              </a:rPr>
              <a:t>Schreibe die ähnliche Postkarte und benutze dabei die Verben haben und sein im Präteritum</a:t>
            </a:r>
            <a:endParaRPr lang="cs-CZ" sz="2400" dirty="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r>
              <a:rPr lang="de-DE" sz="4000" smtClean="0">
                <a:latin typeface="Times New Roman" pitchFamily="18" charset="0"/>
                <a:cs typeface="Times New Roman" pitchFamily="18" charset="0"/>
              </a:rPr>
              <a:t>Hausaufgabe </a:t>
            </a:r>
            <a:r>
              <a:rPr lang="de-DE" sz="4000" dirty="0" smtClean="0">
                <a:latin typeface="Times New Roman" pitchFamily="18" charset="0"/>
                <a:cs typeface="Times New Roman" pitchFamily="18" charset="0"/>
              </a:rPr>
              <a:t>für die nächste Stunde</a:t>
            </a:r>
            <a:endParaRPr lang="cs-CZ" sz="4000" dirty="0">
              <a:latin typeface="Times New Roman" pitchFamily="18" charset="0"/>
              <a:cs typeface="Times New Roman" pitchFamily="18" charset="0"/>
            </a:endParaRPr>
          </a:p>
        </p:txBody>
      </p:sp>
      <p:pic>
        <p:nvPicPr>
          <p:cNvPr id="2055" name="Picture 7" descr="C:\Users\asus\AppData\Local\Microsoft\Windows\Temporary Internet Files\Content.IE5\HAXSNGD4\MC900250855[1].wmf"/>
          <p:cNvPicPr>
            <a:picLocks noChangeAspect="1" noChangeArrowheads="1"/>
          </p:cNvPicPr>
          <p:nvPr/>
        </p:nvPicPr>
        <p:blipFill>
          <a:blip r:embed="rId2" cstate="print"/>
          <a:srcRect/>
          <a:stretch>
            <a:fillRect/>
          </a:stretch>
        </p:blipFill>
        <p:spPr bwMode="auto">
          <a:xfrm>
            <a:off x="4572000" y="3068960"/>
            <a:ext cx="3988643" cy="3205227"/>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92500" lnSpcReduction="20000"/>
          </a:bodyPr>
          <a:lstStyle/>
          <a:p>
            <a:pPr>
              <a:lnSpc>
                <a:spcPct val="150000"/>
              </a:lnSpc>
            </a:pPr>
            <a:r>
              <a:rPr lang="de-DE" sz="2000" b="1" dirty="0" smtClean="0">
                <a:latin typeface="Times New Roman" pitchFamily="18" charset="0"/>
                <a:cs typeface="Times New Roman" pitchFamily="18" charset="0"/>
              </a:rPr>
              <a:t>Transformiere die Sätze ins Präteritum:</a:t>
            </a:r>
          </a:p>
          <a:p>
            <a:pPr>
              <a:lnSpc>
                <a:spcPct val="150000"/>
              </a:lnSpc>
              <a:buNone/>
            </a:pPr>
            <a:r>
              <a:rPr lang="de-DE" sz="2000" dirty="0" smtClean="0">
                <a:latin typeface="Times New Roman" pitchFamily="18" charset="0"/>
                <a:cs typeface="Times New Roman" pitchFamily="18" charset="0"/>
              </a:rPr>
              <a:t>Du bist krank.___________________________________________________</a:t>
            </a:r>
          </a:p>
          <a:p>
            <a:pPr>
              <a:lnSpc>
                <a:spcPct val="150000"/>
              </a:lnSpc>
              <a:buNone/>
            </a:pPr>
            <a:r>
              <a:rPr lang="de-DE" sz="2000" dirty="0" smtClean="0">
                <a:latin typeface="Times New Roman" pitchFamily="18" charset="0"/>
                <a:cs typeface="Times New Roman" pitchFamily="18" charset="0"/>
              </a:rPr>
              <a:t>Ich habe Geld.__________________________________________________</a:t>
            </a:r>
          </a:p>
          <a:p>
            <a:pPr>
              <a:lnSpc>
                <a:spcPct val="150000"/>
              </a:lnSpc>
              <a:buNone/>
            </a:pPr>
            <a:r>
              <a:rPr lang="de-DE" sz="2000" dirty="0" smtClean="0">
                <a:latin typeface="Times New Roman" pitchFamily="18" charset="0"/>
                <a:cs typeface="Times New Roman" pitchFamily="18" charset="0"/>
              </a:rPr>
              <a:t>Wir sind in Berlin._______________________________________________</a:t>
            </a:r>
          </a:p>
          <a:p>
            <a:pPr>
              <a:lnSpc>
                <a:spcPct val="150000"/>
              </a:lnSpc>
              <a:buNone/>
            </a:pPr>
            <a:r>
              <a:rPr lang="de-DE" sz="2000" dirty="0" smtClean="0">
                <a:latin typeface="Times New Roman" pitchFamily="18" charset="0"/>
                <a:cs typeface="Times New Roman" pitchFamily="18" charset="0"/>
              </a:rPr>
              <a:t>Mein Vater hat keine Zeit._________________________________________</a:t>
            </a:r>
          </a:p>
          <a:p>
            <a:pPr>
              <a:lnSpc>
                <a:spcPct val="150000"/>
              </a:lnSpc>
              <a:buNone/>
            </a:pPr>
            <a:r>
              <a:rPr lang="de-DE" sz="2000" dirty="0" smtClean="0">
                <a:latin typeface="Times New Roman" pitchFamily="18" charset="0"/>
                <a:cs typeface="Times New Roman" pitchFamily="18" charset="0"/>
              </a:rPr>
              <a:t>Meine Schwester ist in den USA.___________________________________</a:t>
            </a:r>
          </a:p>
          <a:p>
            <a:pPr>
              <a:lnSpc>
                <a:spcPct val="150000"/>
              </a:lnSpc>
              <a:buNone/>
            </a:pPr>
            <a:r>
              <a:rPr lang="de-DE" sz="2000" dirty="0" smtClean="0">
                <a:latin typeface="Times New Roman" pitchFamily="18" charset="0"/>
                <a:cs typeface="Times New Roman" pitchFamily="18" charset="0"/>
              </a:rPr>
              <a:t>sein / nicht / wir / gestern / in der Schule</a:t>
            </a:r>
          </a:p>
          <a:p>
            <a:pPr>
              <a:lnSpc>
                <a:spcPct val="150000"/>
              </a:lnSpc>
              <a:buNone/>
            </a:pPr>
            <a:r>
              <a:rPr lang="de-DE" sz="2000" dirty="0" smtClean="0">
                <a:latin typeface="Times New Roman" pitchFamily="18" charset="0"/>
                <a:cs typeface="Times New Roman" pitchFamily="18" charset="0"/>
              </a:rPr>
              <a:t>________________________________________________________________</a:t>
            </a:r>
          </a:p>
          <a:p>
            <a:pPr>
              <a:lnSpc>
                <a:spcPct val="150000"/>
              </a:lnSpc>
              <a:buNone/>
            </a:pPr>
            <a:r>
              <a:rPr lang="de-DE" sz="2000" dirty="0" smtClean="0">
                <a:latin typeface="Times New Roman" pitchFamily="18" charset="0"/>
                <a:cs typeface="Times New Roman" pitchFamily="18" charset="0"/>
              </a:rPr>
              <a:t>haben / vorige Woche / du / Grippe / ?</a:t>
            </a:r>
            <a:endParaRPr lang="cs-CZ" sz="2000" dirty="0" smtClean="0">
              <a:latin typeface="Times New Roman" pitchFamily="18" charset="0"/>
              <a:cs typeface="Times New Roman" pitchFamily="18" charset="0"/>
            </a:endParaRPr>
          </a:p>
          <a:p>
            <a:pPr>
              <a:lnSpc>
                <a:spcPct val="150000"/>
              </a:lnSpc>
              <a:buNone/>
            </a:pPr>
            <a:r>
              <a:rPr lang="cs-CZ" sz="2000" dirty="0" smtClean="0">
                <a:latin typeface="Times New Roman" pitchFamily="18" charset="0"/>
                <a:cs typeface="Times New Roman" pitchFamily="18" charset="0"/>
              </a:rPr>
              <a:t>_________________________________________________________________</a:t>
            </a:r>
            <a:endParaRPr lang="de-DE" sz="2000" dirty="0" smtClean="0">
              <a:latin typeface="Times New Roman" pitchFamily="18" charset="0"/>
              <a:cs typeface="Times New Roman" pitchFamily="18" charset="0"/>
            </a:endParaRPr>
          </a:p>
          <a:p>
            <a:pPr>
              <a:lnSpc>
                <a:spcPct val="150000"/>
              </a:lnSpc>
              <a:buNone/>
            </a:pPr>
            <a:endParaRPr lang="de-DE" sz="2000" dirty="0" smtClean="0">
              <a:latin typeface="Times New Roman" pitchFamily="18" charset="0"/>
              <a:cs typeface="Times New Roman" pitchFamily="18" charset="0"/>
            </a:endParaRPr>
          </a:p>
          <a:p>
            <a:pPr>
              <a:buNone/>
            </a:pPr>
            <a:endParaRPr lang="de-DE" sz="2400" dirty="0" smtClean="0">
              <a:latin typeface="Times New Roman" pitchFamily="18" charset="0"/>
              <a:cs typeface="Times New Roman" pitchFamily="18" charset="0"/>
            </a:endParaRPr>
          </a:p>
          <a:p>
            <a:endParaRPr lang="de-DE" sz="2400" dirty="0" smtClean="0">
              <a:latin typeface="Times New Roman" pitchFamily="18" charset="0"/>
              <a:cs typeface="Times New Roman" pitchFamily="18" charset="0"/>
            </a:endParaRPr>
          </a:p>
          <a:p>
            <a:endParaRPr lang="de-DE" dirty="0" smtClean="0"/>
          </a:p>
          <a:p>
            <a:pPr>
              <a:buNone/>
            </a:pPr>
            <a:endParaRPr lang="cs-CZ" dirty="0"/>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Präteritum – haben,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92500" lnSpcReduction="20000"/>
          </a:bodyPr>
          <a:lstStyle/>
          <a:p>
            <a:pPr>
              <a:lnSpc>
                <a:spcPct val="150000"/>
              </a:lnSpc>
            </a:pPr>
            <a:r>
              <a:rPr lang="de-DE" sz="2000" b="1" dirty="0" smtClean="0">
                <a:latin typeface="Times New Roman" pitchFamily="18" charset="0"/>
                <a:cs typeface="Times New Roman" pitchFamily="18" charset="0"/>
              </a:rPr>
              <a:t>Transformiere die Sätze ins Präteritum:</a:t>
            </a:r>
          </a:p>
          <a:p>
            <a:pPr>
              <a:lnSpc>
                <a:spcPct val="150000"/>
              </a:lnSpc>
              <a:buNone/>
            </a:pPr>
            <a:r>
              <a:rPr lang="de-DE" sz="2000" dirty="0" smtClean="0">
                <a:latin typeface="Times New Roman" pitchFamily="18" charset="0"/>
                <a:cs typeface="Times New Roman" pitchFamily="18" charset="0"/>
              </a:rPr>
              <a:t>Du bist krank. </a:t>
            </a:r>
            <a:r>
              <a:rPr lang="de-DE" sz="2000" dirty="0" smtClean="0">
                <a:solidFill>
                  <a:srgbClr val="FF0000"/>
                </a:solidFill>
                <a:latin typeface="Times New Roman" pitchFamily="18" charset="0"/>
                <a:cs typeface="Times New Roman" pitchFamily="18" charset="0"/>
              </a:rPr>
              <a:t>Du warst krank.</a:t>
            </a:r>
            <a:endParaRPr lang="de-DE" sz="2000" dirty="0" smtClean="0">
              <a:latin typeface="Times New Roman" pitchFamily="18" charset="0"/>
              <a:cs typeface="Times New Roman" pitchFamily="18" charset="0"/>
            </a:endParaRPr>
          </a:p>
          <a:p>
            <a:pPr>
              <a:lnSpc>
                <a:spcPct val="150000"/>
              </a:lnSpc>
              <a:buNone/>
            </a:pPr>
            <a:r>
              <a:rPr lang="de-DE" sz="2000" dirty="0" smtClean="0">
                <a:latin typeface="Times New Roman" pitchFamily="18" charset="0"/>
                <a:cs typeface="Times New Roman" pitchFamily="18" charset="0"/>
              </a:rPr>
              <a:t>Ich habe Geld. </a:t>
            </a:r>
            <a:r>
              <a:rPr lang="de-DE" sz="2000" dirty="0" smtClean="0">
                <a:solidFill>
                  <a:srgbClr val="FF0000"/>
                </a:solidFill>
                <a:latin typeface="Times New Roman" pitchFamily="18" charset="0"/>
                <a:cs typeface="Times New Roman" pitchFamily="18" charset="0"/>
              </a:rPr>
              <a:t>Ich hatte Geld.</a:t>
            </a:r>
            <a:endParaRPr lang="de-DE" sz="2000" dirty="0" smtClean="0">
              <a:latin typeface="Times New Roman" pitchFamily="18" charset="0"/>
              <a:cs typeface="Times New Roman" pitchFamily="18" charset="0"/>
            </a:endParaRPr>
          </a:p>
          <a:p>
            <a:pPr>
              <a:lnSpc>
                <a:spcPct val="150000"/>
              </a:lnSpc>
              <a:buNone/>
            </a:pPr>
            <a:r>
              <a:rPr lang="de-DE" sz="2000" dirty="0" smtClean="0">
                <a:latin typeface="Times New Roman" pitchFamily="18" charset="0"/>
                <a:cs typeface="Times New Roman" pitchFamily="18" charset="0"/>
              </a:rPr>
              <a:t>Wir sind in Berlin. </a:t>
            </a:r>
            <a:r>
              <a:rPr lang="de-DE" sz="2000" dirty="0" smtClean="0">
                <a:solidFill>
                  <a:srgbClr val="FF0000"/>
                </a:solidFill>
                <a:latin typeface="Times New Roman" pitchFamily="18" charset="0"/>
                <a:cs typeface="Times New Roman" pitchFamily="18" charset="0"/>
              </a:rPr>
              <a:t>Wir waren in Berlin.</a:t>
            </a:r>
            <a:endParaRPr lang="de-DE" sz="2000" dirty="0" smtClean="0">
              <a:latin typeface="Times New Roman" pitchFamily="18" charset="0"/>
              <a:cs typeface="Times New Roman" pitchFamily="18" charset="0"/>
            </a:endParaRPr>
          </a:p>
          <a:p>
            <a:pPr>
              <a:lnSpc>
                <a:spcPct val="150000"/>
              </a:lnSpc>
              <a:buNone/>
            </a:pPr>
            <a:r>
              <a:rPr lang="de-DE" sz="2000" dirty="0" smtClean="0">
                <a:latin typeface="Times New Roman" pitchFamily="18" charset="0"/>
                <a:cs typeface="Times New Roman" pitchFamily="18" charset="0"/>
              </a:rPr>
              <a:t>Mein Vater hat keine Zeit. </a:t>
            </a:r>
            <a:r>
              <a:rPr lang="de-DE" sz="2000" dirty="0" smtClean="0">
                <a:solidFill>
                  <a:srgbClr val="FF0000"/>
                </a:solidFill>
                <a:latin typeface="Times New Roman" pitchFamily="18" charset="0"/>
                <a:cs typeface="Times New Roman" pitchFamily="18" charset="0"/>
              </a:rPr>
              <a:t>Mein Vater hatte keine Zeit.</a:t>
            </a:r>
            <a:endParaRPr lang="de-DE" sz="2000" dirty="0" smtClean="0">
              <a:latin typeface="Times New Roman" pitchFamily="18" charset="0"/>
              <a:cs typeface="Times New Roman" pitchFamily="18" charset="0"/>
            </a:endParaRPr>
          </a:p>
          <a:p>
            <a:pPr>
              <a:lnSpc>
                <a:spcPct val="150000"/>
              </a:lnSpc>
              <a:buNone/>
            </a:pPr>
            <a:r>
              <a:rPr lang="de-DE" sz="2000" dirty="0" smtClean="0">
                <a:latin typeface="Times New Roman" pitchFamily="18" charset="0"/>
                <a:cs typeface="Times New Roman" pitchFamily="18" charset="0"/>
              </a:rPr>
              <a:t>Meine Schwester ist in den USA. </a:t>
            </a:r>
            <a:r>
              <a:rPr lang="de-DE" sz="2000" dirty="0" smtClean="0">
                <a:solidFill>
                  <a:srgbClr val="FF0000"/>
                </a:solidFill>
                <a:latin typeface="Times New Roman" pitchFamily="18" charset="0"/>
                <a:cs typeface="Times New Roman" pitchFamily="18" charset="0"/>
              </a:rPr>
              <a:t>Meine Schwester war in den USA.</a:t>
            </a:r>
            <a:endParaRPr lang="de-DE" sz="2000" dirty="0" smtClean="0">
              <a:latin typeface="Times New Roman" pitchFamily="18" charset="0"/>
              <a:cs typeface="Times New Roman" pitchFamily="18" charset="0"/>
            </a:endParaRPr>
          </a:p>
          <a:p>
            <a:pPr>
              <a:lnSpc>
                <a:spcPct val="150000"/>
              </a:lnSpc>
              <a:buNone/>
            </a:pPr>
            <a:r>
              <a:rPr lang="de-DE" sz="2000" dirty="0" smtClean="0">
                <a:latin typeface="Times New Roman" pitchFamily="18" charset="0"/>
                <a:cs typeface="Times New Roman" pitchFamily="18" charset="0"/>
              </a:rPr>
              <a:t>sein / nicht / wir / gestern / in der Schule</a:t>
            </a:r>
          </a:p>
          <a:p>
            <a:pPr>
              <a:lnSpc>
                <a:spcPct val="150000"/>
              </a:lnSpc>
              <a:buNone/>
            </a:pPr>
            <a:r>
              <a:rPr lang="de-DE" sz="2000" dirty="0" smtClean="0">
                <a:solidFill>
                  <a:srgbClr val="FF0000"/>
                </a:solidFill>
                <a:latin typeface="Times New Roman" pitchFamily="18" charset="0"/>
                <a:cs typeface="Times New Roman" pitchFamily="18" charset="0"/>
              </a:rPr>
              <a:t>Wir waren gestern nicht in der Schule.</a:t>
            </a:r>
          </a:p>
          <a:p>
            <a:pPr>
              <a:lnSpc>
                <a:spcPct val="150000"/>
              </a:lnSpc>
              <a:buNone/>
            </a:pPr>
            <a:r>
              <a:rPr lang="de-DE" sz="2000" dirty="0" smtClean="0">
                <a:latin typeface="Times New Roman" pitchFamily="18" charset="0"/>
                <a:cs typeface="Times New Roman" pitchFamily="18" charset="0"/>
              </a:rPr>
              <a:t>haben / vorige Woche / du / Grippe / ?</a:t>
            </a:r>
          </a:p>
          <a:p>
            <a:pPr>
              <a:lnSpc>
                <a:spcPct val="150000"/>
              </a:lnSpc>
              <a:buNone/>
            </a:pPr>
            <a:r>
              <a:rPr lang="de-DE" sz="2000" dirty="0" smtClean="0">
                <a:solidFill>
                  <a:srgbClr val="FF0000"/>
                </a:solidFill>
                <a:latin typeface="Times New Roman" pitchFamily="18" charset="0"/>
                <a:cs typeface="Times New Roman" pitchFamily="18" charset="0"/>
              </a:rPr>
              <a:t>Hattest du vorige Woche Grippe?</a:t>
            </a:r>
          </a:p>
          <a:p>
            <a:pPr>
              <a:lnSpc>
                <a:spcPct val="150000"/>
              </a:lnSpc>
              <a:buNone/>
            </a:pPr>
            <a:endParaRPr lang="de-DE" sz="2000" dirty="0" smtClean="0">
              <a:latin typeface="Times New Roman" pitchFamily="18" charset="0"/>
              <a:cs typeface="Times New Roman" pitchFamily="18" charset="0"/>
            </a:endParaRPr>
          </a:p>
          <a:p>
            <a:pPr>
              <a:buNone/>
            </a:pPr>
            <a:endParaRPr lang="de-DE" sz="2400" dirty="0" smtClean="0">
              <a:latin typeface="Times New Roman" pitchFamily="18" charset="0"/>
              <a:cs typeface="Times New Roman" pitchFamily="18" charset="0"/>
            </a:endParaRPr>
          </a:p>
          <a:p>
            <a:endParaRPr lang="de-DE" sz="2400" dirty="0" smtClean="0">
              <a:latin typeface="Times New Roman" pitchFamily="18" charset="0"/>
              <a:cs typeface="Times New Roman" pitchFamily="18" charset="0"/>
            </a:endParaRPr>
          </a:p>
          <a:p>
            <a:endParaRPr lang="de-DE" dirty="0" smtClean="0"/>
          </a:p>
          <a:p>
            <a:pPr>
              <a:buNone/>
            </a:pPr>
            <a:endParaRPr lang="cs-CZ" dirty="0"/>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Präteritum – haben, sein</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p:txBody>
          <a:bodyPr/>
          <a:lstStyle/>
          <a:p>
            <a:pPr>
              <a:lnSpc>
                <a:spcPct val="150000"/>
              </a:lnSpc>
            </a:pPr>
            <a:r>
              <a:rPr lang="cs-CZ" sz="2000" dirty="0" smtClean="0">
                <a:latin typeface="Times New Roman" pitchFamily="18" charset="0"/>
                <a:cs typeface="Times New Roman" pitchFamily="18" charset="0"/>
              </a:rPr>
              <a:t>Použité obrázky jsou ze souboru Klipart (30.07.2013)</a:t>
            </a:r>
            <a:endParaRPr lang="de-DE" sz="2000" dirty="0" smtClean="0">
              <a:latin typeface="Times New Roman" pitchFamily="18" charset="0"/>
              <a:cs typeface="Times New Roman" pitchFamily="18" charset="0"/>
            </a:endParaRPr>
          </a:p>
          <a:p>
            <a:pPr>
              <a:lnSpc>
                <a:spcPct val="150000"/>
              </a:lnSpc>
            </a:pPr>
            <a:r>
              <a:rPr lang="de-DE" sz="2000" dirty="0" err="1" smtClean="0">
                <a:latin typeface="Times New Roman" pitchFamily="18" charset="0"/>
                <a:cs typeface="Times New Roman" pitchFamily="18" charset="0"/>
              </a:rPr>
              <a:t>Pou</a:t>
            </a:r>
            <a:r>
              <a:rPr lang="cs-CZ" sz="2000" dirty="0" smtClean="0">
                <a:latin typeface="Times New Roman" pitchFamily="18" charset="0"/>
                <a:cs typeface="Times New Roman" pitchFamily="18" charset="0"/>
              </a:rPr>
              <a:t>žitá cvičení – archiv autora</a:t>
            </a:r>
          </a:p>
          <a:p>
            <a:pPr>
              <a:lnSpc>
                <a:spcPct val="150000"/>
              </a:lnSpc>
            </a:pPr>
            <a:r>
              <a:rPr lang="cs-CZ" sz="2000" dirty="0" smtClean="0">
                <a:latin typeface="Times New Roman" pitchFamily="18" charset="0"/>
                <a:cs typeface="Times New Roman" pitchFamily="18" charset="0"/>
              </a:rPr>
              <a:t>NEUNER, Gerhard a kol. </a:t>
            </a:r>
            <a:r>
              <a:rPr lang="cs-CZ" sz="2000" i="1" dirty="0" err="1" smtClean="0">
                <a:latin typeface="Times New Roman" pitchFamily="18" charset="0"/>
                <a:cs typeface="Times New Roman" pitchFamily="18" charset="0"/>
              </a:rPr>
              <a:t>deutsch.com</a:t>
            </a:r>
            <a:r>
              <a:rPr lang="cs-CZ" sz="2000" i="1" dirty="0" smtClean="0">
                <a:latin typeface="Times New Roman" pitchFamily="18" charset="0"/>
                <a:cs typeface="Times New Roman" pitchFamily="18" charset="0"/>
              </a:rPr>
              <a:t> 1</a:t>
            </a:r>
            <a:r>
              <a:rPr lang="cs-CZ" sz="2000" dirty="0" smtClean="0">
                <a:latin typeface="Times New Roman" pitchFamily="18" charset="0"/>
                <a:cs typeface="Times New Roman" pitchFamily="18" charset="0"/>
              </a:rPr>
              <a:t>. Německo: </a:t>
            </a:r>
            <a:r>
              <a:rPr lang="cs-CZ" sz="2000" dirty="0" err="1" smtClean="0">
                <a:latin typeface="Times New Roman" pitchFamily="18" charset="0"/>
                <a:cs typeface="Times New Roman" pitchFamily="18" charset="0"/>
              </a:rPr>
              <a:t>Hueber</a:t>
            </a:r>
            <a:r>
              <a:rPr lang="cs-CZ" sz="2000" dirty="0" smtClean="0">
                <a:latin typeface="Times New Roman" pitchFamily="18" charset="0"/>
                <a:cs typeface="Times New Roman" pitchFamily="18" charset="0"/>
              </a:rPr>
              <a:t>, 2008, ISBN 978-3-19-001658-7. </a:t>
            </a:r>
          </a:p>
          <a:p>
            <a:endParaRPr lang="cs-CZ" dirty="0"/>
          </a:p>
        </p:txBody>
      </p:sp>
      <p:sp>
        <p:nvSpPr>
          <p:cNvPr id="4" name="Nadpis 3"/>
          <p:cNvSpPr>
            <a:spLocks noGrp="1"/>
          </p:cNvSpPr>
          <p:nvPr>
            <p:ph type="title"/>
          </p:nvPr>
        </p:nvSpPr>
        <p:spPr/>
        <p:txBody>
          <a:bodyPr>
            <a:normAutofit/>
          </a:bodyPr>
          <a:lstStyle/>
          <a:p>
            <a:pPr algn="ctr"/>
            <a:r>
              <a:rPr lang="cs-CZ" sz="4000">
                <a:latin typeface="Times New Roman" pitchFamily="18" charset="0"/>
                <a:cs typeface="Times New Roman" pitchFamily="18" charset="0"/>
              </a:rPr>
              <a:t>Z</a:t>
            </a:r>
            <a:r>
              <a:rPr lang="cs-CZ" sz="4000" smtClean="0">
                <a:latin typeface="Times New Roman" pitchFamily="18" charset="0"/>
                <a:cs typeface="Times New Roman" pitchFamily="18" charset="0"/>
              </a:rPr>
              <a:t>droje</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141</TotalTime>
  <Words>767</Words>
  <Application>Microsoft Office PowerPoint</Application>
  <PresentationFormat>Předvádění na obrazovce (4:3)</PresentationFormat>
  <Paragraphs>153</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Shluk</vt:lpstr>
      <vt:lpstr>Snímek 1</vt:lpstr>
      <vt:lpstr>Anotace</vt:lpstr>
      <vt:lpstr>Präsens – haben, sein</vt:lpstr>
      <vt:lpstr>Präsens – haben, sein</vt:lpstr>
      <vt:lpstr>Haben, sein</vt:lpstr>
      <vt:lpstr>Haben, sein</vt:lpstr>
      <vt:lpstr>Präteritum – haben, sein</vt:lpstr>
      <vt:lpstr>Präteritum – haben, sein</vt:lpstr>
      <vt:lpstr>Präteritum – haben, sein</vt:lpstr>
      <vt:lpstr>Präteritum – sein</vt:lpstr>
      <vt:lpstr>Präteritum – sein</vt:lpstr>
      <vt:lpstr>Hausaufgabe für die nächste Stunde</vt:lpstr>
      <vt:lpstr>Präteritum – haben, sein</vt:lpstr>
      <vt:lpstr>Präteritum – haben, sein</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asus</dc:creator>
  <cp:lastModifiedBy>asus</cp:lastModifiedBy>
  <cp:revision>19</cp:revision>
  <dcterms:created xsi:type="dcterms:W3CDTF">2013-07-30T10:39:40Z</dcterms:created>
  <dcterms:modified xsi:type="dcterms:W3CDTF">2013-08-01T07:42:16Z</dcterms:modified>
</cp:coreProperties>
</file>