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6" r:id="rId4"/>
    <p:sldId id="257" r:id="rId5"/>
    <p:sldId id="258" r:id="rId6"/>
    <p:sldId id="259" r:id="rId7"/>
    <p:sldId id="265" r:id="rId8"/>
    <p:sldId id="260" r:id="rId9"/>
    <p:sldId id="261" r:id="rId10"/>
    <p:sldId id="272" r:id="rId11"/>
    <p:sldId id="262" r:id="rId12"/>
    <p:sldId id="273" r:id="rId13"/>
    <p:sldId id="266" r:id="rId14"/>
    <p:sldId id="271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51" autoAdjust="0"/>
    <p:restoredTop sz="94660"/>
  </p:normalViewPr>
  <p:slideViewPr>
    <p:cSldViewPr>
      <p:cViewPr varScale="1">
        <p:scale>
          <a:sx n="88" d="100"/>
          <a:sy n="88" d="100"/>
        </p:scale>
        <p:origin x="-5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E9016D9-FE11-4722-9A5F-50E11248F2A9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76C4FB-1046-4CEE-8AC3-F88C6A3B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9016D9-FE11-4722-9A5F-50E11248F2A9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76C4FB-1046-4CEE-8AC3-F88C6A3BF6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9016D9-FE11-4722-9A5F-50E11248F2A9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76C4FB-1046-4CEE-8AC3-F88C6A3BF6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9016D9-FE11-4722-9A5F-50E11248F2A9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76C4FB-1046-4CEE-8AC3-F88C6A3BF6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9016D9-FE11-4722-9A5F-50E11248F2A9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76C4FB-1046-4CEE-8AC3-F88C6A3B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9016D9-FE11-4722-9A5F-50E11248F2A9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76C4FB-1046-4CEE-8AC3-F88C6A3BF6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9016D9-FE11-4722-9A5F-50E11248F2A9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76C4FB-1046-4CEE-8AC3-F88C6A3B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E9016D9-FE11-4722-9A5F-50E11248F2A9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76C4FB-1046-4CEE-8AC3-F88C6A3B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E9016D9-FE11-4722-9A5F-50E11248F2A9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76C4FB-1046-4CEE-8AC3-F88C6A3BF6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9016D9-FE11-4722-9A5F-50E11248F2A9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76C4FB-1046-4CEE-8AC3-F88C6A3B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9016D9-FE11-4722-9A5F-50E11248F2A9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76C4FB-1046-4CEE-8AC3-F88C6A3B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E9016D9-FE11-4722-9A5F-50E11248F2A9}" type="datetimeFigureOut">
              <a:rPr lang="cs-CZ" smtClean="0"/>
              <a:pPr/>
              <a:t>1.8.2013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76C4FB-1046-4CEE-8AC3-F88C6A3B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3568" y="3429000"/>
          <a:ext cx="8136904" cy="2468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1282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Coubalová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VY_32_INOVACE_09A_20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Konjunktiv II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Jazyková kompetence v němčině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30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0</a:t>
                      </a:r>
                      <a:r>
                        <a:rPr lang="de-DE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7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Tento materiál byl vytvořen pro žáky 3. ročníku čtyřletého gymnázia přibližně na jednu vyučovací hodinu. Obsahuje stručný výklad tvoření a použití podmiňovacího způsobu (Konjunktiv II) sloves „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</a:rPr>
              <a:t>haben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“ a „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</a:rPr>
              <a:t>sein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“, modálních sloves a významových sloves. K procvičení 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slouží 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interaktivní cvičení s vloženým řešením, které je možno zviditelnit kliknutím po žákově odpovědi a zajistit tak zpětnou vazbu.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Žáci řeší interaktivní cvičení na tabuli. Digitálním perem či fixem dopisují řešení. Žáky můžeme rozdělit do skupin nebo mohou řešit jednotlivé úlohy samostatně nebo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Materiál je určen k interaktivní výuce.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lnSpc>
                <a:spcPct val="150000"/>
              </a:lnSpc>
              <a:buNone/>
            </a:pPr>
            <a:r>
              <a:rPr lang="cs-CZ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Použití</a:t>
            </a:r>
            <a:r>
              <a:rPr lang="cs-CZ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algn="l">
              <a:lnSpc>
                <a:spcPct val="150000"/>
              </a:lnSpc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Jedná se o český podmiňovací způsob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Vyjádření přání</a:t>
            </a:r>
          </a:p>
          <a:p>
            <a:pPr algn="l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Vyjádření zdvořilé prosby nebo rozkazu</a:t>
            </a:r>
          </a:p>
          <a:p>
            <a:pPr algn="l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Vyjádření podmínky (podmínkové věty)</a:t>
            </a:r>
          </a:p>
          <a:p>
            <a:pPr algn="l">
              <a:buFont typeface="Arial" pitchFamily="34" charset="0"/>
              <a:buChar char="•"/>
            </a:pPr>
            <a:endParaRPr lang="cs-CZ" dirty="0" smtClean="0"/>
          </a:p>
          <a:p>
            <a:pPr algn="l">
              <a:buFont typeface="Arial" pitchFamily="34" charset="0"/>
              <a:buChar char="•"/>
            </a:pPr>
            <a:endParaRPr lang="cs-CZ" dirty="0" smtClean="0"/>
          </a:p>
          <a:p>
            <a:pPr algn="l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sz="4000" b="1" dirty="0" smtClean="0">
                <a:latin typeface="Times New Roman" pitchFamily="18" charset="0"/>
                <a:cs typeface="Times New Roman" pitchFamily="18" charset="0"/>
              </a:rPr>
              <a:t>Konjunktiv II</a:t>
            </a:r>
            <a:br>
              <a:rPr lang="de-DE" sz="4000" b="1" dirty="0" smtClean="0">
                <a:latin typeface="Times New Roman" pitchFamily="18" charset="0"/>
                <a:cs typeface="Times New Roman" pitchFamily="18" charset="0"/>
              </a:rPr>
            </a:br>
            <a:endParaRPr lang="de-DE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None/>
            </a:pPr>
            <a:r>
              <a:rPr lang="de-DE" sz="3000" dirty="0" err="1" smtClean="0">
                <a:latin typeface="Times New Roman" pitchFamily="18" charset="0"/>
                <a:cs typeface="Times New Roman" pitchFamily="18" charset="0"/>
              </a:rPr>
              <a:t>Tvoříme</a:t>
            </a: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3000" dirty="0" err="1" smtClean="0">
                <a:latin typeface="Times New Roman" pitchFamily="18" charset="0"/>
                <a:cs typeface="Times New Roman" pitchFamily="18" charset="0"/>
              </a:rPr>
              <a:t>od</a:t>
            </a: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3000" dirty="0" err="1" smtClean="0">
                <a:latin typeface="Times New Roman" pitchFamily="18" charset="0"/>
                <a:cs typeface="Times New Roman" pitchFamily="18" charset="0"/>
              </a:rPr>
              <a:t>tvaru</a:t>
            </a: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3000" dirty="0" err="1" smtClean="0">
                <a:latin typeface="Times New Roman" pitchFamily="18" charset="0"/>
                <a:cs typeface="Times New Roman" pitchFamily="18" charset="0"/>
              </a:rPr>
              <a:t>préterita</a:t>
            </a: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de-DE" sz="3000" dirty="0" err="1" smtClean="0">
                <a:latin typeface="Times New Roman" pitchFamily="18" charset="0"/>
                <a:cs typeface="Times New Roman" pitchFamily="18" charset="0"/>
              </a:rPr>
              <a:t>přidá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vá</a:t>
            </a:r>
            <a:r>
              <a:rPr lang="de-DE" sz="3000" dirty="0" err="1" smtClean="0">
                <a:latin typeface="Times New Roman" pitchFamily="18" charset="0"/>
                <a:cs typeface="Times New Roman" pitchFamily="18" charset="0"/>
              </a:rPr>
              <a:t>me</a:t>
            </a: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3000" dirty="0" err="1" smtClean="0">
                <a:latin typeface="Times New Roman" pitchFamily="18" charset="0"/>
                <a:cs typeface="Times New Roman" pitchFamily="18" charset="0"/>
              </a:rPr>
              <a:t>přehlásku</a:t>
            </a:r>
            <a:endParaRPr lang="de-DE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haben: ich hatte       ich </a:t>
            </a: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de-DE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ä</a:t>
            </a: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tt</a:t>
            </a:r>
            <a:r>
              <a:rPr lang="de-DE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30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du  h</a:t>
            </a:r>
            <a:r>
              <a:rPr lang="de-DE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ä</a:t>
            </a: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tt</a:t>
            </a:r>
            <a:r>
              <a:rPr lang="de-DE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est</a:t>
            </a:r>
            <a:endParaRPr lang="cs-CZ" sz="30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er   h</a:t>
            </a:r>
            <a:r>
              <a:rPr lang="de-DE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ä</a:t>
            </a: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tt</a:t>
            </a:r>
            <a:r>
              <a:rPr lang="de-DE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wir h</a:t>
            </a:r>
            <a:r>
              <a:rPr lang="de-DE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ä</a:t>
            </a: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tt</a:t>
            </a:r>
            <a:r>
              <a:rPr lang="de-DE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</a:t>
            </a:r>
            <a:endParaRPr lang="cs-CZ" sz="30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ihr  h</a:t>
            </a:r>
            <a:r>
              <a:rPr lang="de-DE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ä</a:t>
            </a: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tt</a:t>
            </a:r>
            <a:r>
              <a:rPr lang="de-DE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et</a:t>
            </a:r>
            <a:endParaRPr lang="cs-CZ" sz="30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sie  </a:t>
            </a: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de-DE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ä</a:t>
            </a:r>
            <a:r>
              <a:rPr lang="de-DE" sz="3000" dirty="0" smtClean="0">
                <a:latin typeface="Times New Roman" pitchFamily="18" charset="0"/>
                <a:cs typeface="Times New Roman" pitchFamily="18" charset="0"/>
              </a:rPr>
              <a:t>tt</a:t>
            </a:r>
            <a:r>
              <a:rPr lang="de-DE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</a:t>
            </a:r>
          </a:p>
          <a:p>
            <a:pPr lvl="8">
              <a:buNone/>
              <a:tabLst>
                <a:tab pos="3671888" algn="l"/>
              </a:tabLst>
            </a:pP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effectLst/>
                <a:latin typeface="Times New Roman" pitchFamily="18" charset="0"/>
                <a:cs typeface="Times New Roman" pitchFamily="18" charset="0"/>
              </a:rPr>
              <a:t>Konjunktiv </a:t>
            </a:r>
            <a:r>
              <a:rPr lang="cs-CZ" sz="4000" dirty="0" smtClean="0">
                <a:effectLst/>
                <a:latin typeface="Times New Roman" pitchFamily="18" charset="0"/>
                <a:cs typeface="Times New Roman" pitchFamily="18" charset="0"/>
              </a:rPr>
              <a:t>II </a:t>
            </a:r>
            <a:r>
              <a:rPr lang="cs-CZ" sz="4000" dirty="0" smtClean="0">
                <a:effectLst/>
                <a:latin typeface="Times New Roman" pitchFamily="18" charset="0"/>
                <a:cs typeface="Times New Roman" pitchFamily="18" charset="0"/>
              </a:rPr>
              <a:t>– sloves</a:t>
            </a:r>
            <a:r>
              <a:rPr lang="de-DE" sz="4000" dirty="0" smtClean="0">
                <a:effectLst/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40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effectLst/>
                <a:latin typeface="Times New Roman" pitchFamily="18" charset="0"/>
                <a:cs typeface="Times New Roman" pitchFamily="18" charset="0"/>
              </a:rPr>
              <a:t>„</a:t>
            </a:r>
            <a:r>
              <a:rPr lang="cs-CZ" sz="4000" b="1" dirty="0" err="1" smtClean="0">
                <a:effectLst/>
                <a:latin typeface="Times New Roman" pitchFamily="18" charset="0"/>
                <a:cs typeface="Times New Roman" pitchFamily="18" charset="0"/>
              </a:rPr>
              <a:t>haben</a:t>
            </a:r>
            <a:r>
              <a:rPr lang="cs-CZ" sz="4000" b="1" dirty="0" smtClean="0">
                <a:effectLst/>
                <a:latin typeface="Times New Roman" pitchFamily="18" charset="0"/>
                <a:cs typeface="Times New Roman" pitchFamily="18" charset="0"/>
              </a:rPr>
              <a:t>“ </a:t>
            </a:r>
            <a:endParaRPr lang="cs-CZ" sz="4000" b="1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275856" y="2492896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Vývojový diagram: dokument 6"/>
          <p:cNvSpPr/>
          <p:nvPr/>
        </p:nvSpPr>
        <p:spPr>
          <a:xfrm>
            <a:off x="3347864" y="4797152"/>
            <a:ext cx="4536504" cy="1296144"/>
          </a:xfrm>
          <a:prstGeom prst="flowChart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Ich hätte gern noch eine Tasse Kaffee</a:t>
            </a:r>
            <a:r>
              <a:rPr lang="de-DE" dirty="0" smtClean="0"/>
              <a:t>.</a:t>
            </a:r>
            <a:endParaRPr lang="cs-CZ" dirty="0"/>
          </a:p>
        </p:txBody>
      </p:sp>
      <p:pic>
        <p:nvPicPr>
          <p:cNvPr id="3074" name="Picture 2" descr="C:\Users\asus\AppData\Local\Microsoft\Windows\Temporary Internet Files\Content.IE5\HAXSNGD4\MC9004406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3212976"/>
            <a:ext cx="1768475" cy="182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de-DE" sz="2800" dirty="0" err="1" smtClean="0">
                <a:latin typeface="Times New Roman" pitchFamily="18" charset="0"/>
                <a:cs typeface="Times New Roman" pitchFamily="18" charset="0"/>
              </a:rPr>
              <a:t>Tvoříme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2800" dirty="0" err="1" smtClean="0">
                <a:latin typeface="Times New Roman" pitchFamily="18" charset="0"/>
                <a:cs typeface="Times New Roman" pitchFamily="18" charset="0"/>
              </a:rPr>
              <a:t>od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2800" dirty="0" err="1" smtClean="0">
                <a:latin typeface="Times New Roman" pitchFamily="18" charset="0"/>
                <a:cs typeface="Times New Roman" pitchFamily="18" charset="0"/>
              </a:rPr>
              <a:t>tvaru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2800" dirty="0" err="1" smtClean="0">
                <a:latin typeface="Times New Roman" pitchFamily="18" charset="0"/>
                <a:cs typeface="Times New Roman" pitchFamily="18" charset="0"/>
              </a:rPr>
              <a:t>préterita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de-DE" sz="2800" dirty="0" err="1" smtClean="0">
                <a:latin typeface="Times New Roman" pitchFamily="18" charset="0"/>
                <a:cs typeface="Times New Roman" pitchFamily="18" charset="0"/>
              </a:rPr>
              <a:t>přidá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vá</a:t>
            </a:r>
            <a:r>
              <a:rPr lang="de-DE" sz="2800" dirty="0" err="1" smtClean="0">
                <a:latin typeface="Times New Roman" pitchFamily="18" charset="0"/>
                <a:cs typeface="Times New Roman" pitchFamily="18" charset="0"/>
              </a:rPr>
              <a:t>me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2800" dirty="0" err="1" smtClean="0">
                <a:latin typeface="Times New Roman" pitchFamily="18" charset="0"/>
                <a:cs typeface="Times New Roman" pitchFamily="18" charset="0"/>
              </a:rPr>
              <a:t>přehlásku</a:t>
            </a:r>
            <a:endParaRPr lang="de-DE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sein: ich war       ich w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ä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</a:p>
          <a:p>
            <a:pPr>
              <a:lnSpc>
                <a:spcPct val="150000"/>
              </a:lnSpc>
              <a:buNone/>
              <a:tabLst>
                <a:tab pos="3133725" algn="l"/>
              </a:tabLst>
            </a:pPr>
            <a:r>
              <a:rPr lang="de-DE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du   w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ä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(e)</a:t>
            </a:r>
            <a:r>
              <a:rPr lang="de-DE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</a:t>
            </a:r>
            <a:endParaRPr lang="de-DE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  <a:tabLst>
                <a:tab pos="3133725" algn="l"/>
              </a:tabLst>
            </a:pPr>
            <a:r>
              <a:rPr lang="de-DE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er    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ä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</a:p>
          <a:p>
            <a:pPr>
              <a:lnSpc>
                <a:spcPct val="150000"/>
              </a:lnSpc>
              <a:buNone/>
              <a:tabLst>
                <a:tab pos="3133725" algn="l"/>
              </a:tabLst>
            </a:pPr>
            <a:r>
              <a:rPr lang="de-DE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wir  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ä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</a:t>
            </a:r>
          </a:p>
          <a:p>
            <a:pPr>
              <a:lnSpc>
                <a:spcPct val="150000"/>
              </a:lnSpc>
              <a:buNone/>
              <a:tabLst>
                <a:tab pos="3133725" algn="l"/>
              </a:tabLst>
            </a:pPr>
            <a:r>
              <a:rPr lang="de-DE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ihr   w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ä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(e)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de-DE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  <a:tabLst>
                <a:tab pos="3133725" algn="l"/>
              </a:tabLst>
            </a:pPr>
            <a:r>
              <a:rPr lang="de-DE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sie   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ä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</a:t>
            </a:r>
            <a:endParaRPr lang="de-DE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effectLst/>
                <a:latin typeface="Times New Roman" pitchFamily="18" charset="0"/>
                <a:cs typeface="Times New Roman" pitchFamily="18" charset="0"/>
              </a:rPr>
              <a:t>Konjunktiv </a:t>
            </a:r>
            <a:r>
              <a:rPr lang="cs-CZ" sz="4000" dirty="0" smtClean="0">
                <a:effectLst/>
                <a:latin typeface="Times New Roman" pitchFamily="18" charset="0"/>
                <a:cs typeface="Times New Roman" pitchFamily="18" charset="0"/>
              </a:rPr>
              <a:t>II </a:t>
            </a:r>
            <a:r>
              <a:rPr lang="cs-CZ" sz="4000" dirty="0" smtClean="0">
                <a:effectLst/>
                <a:latin typeface="Times New Roman" pitchFamily="18" charset="0"/>
                <a:cs typeface="Times New Roman" pitchFamily="18" charset="0"/>
              </a:rPr>
              <a:t>– sloves</a:t>
            </a:r>
            <a:r>
              <a:rPr lang="de-DE" sz="4000" dirty="0" smtClean="0">
                <a:effectLst/>
                <a:latin typeface="Times New Roman" pitchFamily="18" charset="0"/>
                <a:cs typeface="Times New Roman" pitchFamily="18" charset="0"/>
              </a:rPr>
              <a:t>o </a:t>
            </a:r>
            <a:r>
              <a:rPr lang="cs-CZ" sz="4000" dirty="0" smtClean="0">
                <a:effectLst/>
                <a:latin typeface="Times New Roman" pitchFamily="18" charset="0"/>
                <a:cs typeface="Times New Roman" pitchFamily="18" charset="0"/>
              </a:rPr>
              <a:t>„</a:t>
            </a:r>
            <a:r>
              <a:rPr lang="cs-CZ" sz="4000" dirty="0" err="1" smtClean="0">
                <a:effectLst/>
                <a:latin typeface="Times New Roman" pitchFamily="18" charset="0"/>
                <a:cs typeface="Times New Roman" pitchFamily="18" charset="0"/>
              </a:rPr>
              <a:t>sein</a:t>
            </a:r>
            <a:r>
              <a:rPr lang="cs-CZ" sz="4000" dirty="0" smtClean="0">
                <a:effectLst/>
                <a:latin typeface="Times New Roman" pitchFamily="18" charset="0"/>
                <a:cs typeface="Times New Roman" pitchFamily="18" charset="0"/>
              </a:rPr>
              <a:t>“</a:t>
            </a:r>
            <a:endParaRPr lang="cs-CZ" sz="40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627784" y="2492896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Vývojový diagram: děrná páska 6"/>
          <p:cNvSpPr/>
          <p:nvPr/>
        </p:nvSpPr>
        <p:spPr>
          <a:xfrm>
            <a:off x="3347864" y="5085184"/>
            <a:ext cx="4320480" cy="80467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Ich wäre gern so schön wie du.</a:t>
            </a:r>
            <a:endParaRPr lang="de-DE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asus\AppData\Local\Microsoft\Windows\Temporary Internet Files\Content.IE5\94UDSVH6\MC9004465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3573016"/>
            <a:ext cx="1639887" cy="17637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lnSpc>
                <a:spcPct val="170000"/>
              </a:lnSpc>
              <a:buNone/>
            </a:pPr>
            <a:r>
              <a:rPr lang="de-DE" sz="5900" dirty="0" err="1" smtClean="0">
                <a:latin typeface="Times New Roman" pitchFamily="18" charset="0"/>
                <a:cs typeface="Times New Roman" pitchFamily="18" charset="0"/>
              </a:rPr>
              <a:t>Tvoříme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5900" dirty="0" err="1" smtClean="0">
                <a:latin typeface="Times New Roman" pitchFamily="18" charset="0"/>
                <a:cs typeface="Times New Roman" pitchFamily="18" charset="0"/>
              </a:rPr>
              <a:t>od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5900" dirty="0" err="1" smtClean="0">
                <a:latin typeface="Times New Roman" pitchFamily="18" charset="0"/>
                <a:cs typeface="Times New Roman" pitchFamily="18" charset="0"/>
              </a:rPr>
              <a:t>tvaru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5900" dirty="0" err="1" smtClean="0">
                <a:latin typeface="Times New Roman" pitchFamily="18" charset="0"/>
                <a:cs typeface="Times New Roman" pitchFamily="18" charset="0"/>
              </a:rPr>
              <a:t>préterita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de-DE" sz="5900" dirty="0" err="1" smtClean="0">
                <a:latin typeface="Times New Roman" pitchFamily="18" charset="0"/>
                <a:cs typeface="Times New Roman" pitchFamily="18" charset="0"/>
              </a:rPr>
              <a:t>přidá</a:t>
            </a:r>
            <a:r>
              <a:rPr lang="cs-CZ" sz="5900" dirty="0" err="1" smtClean="0">
                <a:latin typeface="Times New Roman" pitchFamily="18" charset="0"/>
                <a:cs typeface="Times New Roman" pitchFamily="18" charset="0"/>
              </a:rPr>
              <a:t>vá</a:t>
            </a:r>
            <a:r>
              <a:rPr lang="de-DE" sz="5900" dirty="0" err="1" smtClean="0">
                <a:latin typeface="Times New Roman" pitchFamily="18" charset="0"/>
                <a:cs typeface="Times New Roman" pitchFamily="18" charset="0"/>
              </a:rPr>
              <a:t>me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5900" dirty="0" err="1" smtClean="0">
                <a:latin typeface="Times New Roman" pitchFamily="18" charset="0"/>
                <a:cs typeface="Times New Roman" pitchFamily="18" charset="0"/>
              </a:rPr>
              <a:t>přehlásku</a:t>
            </a:r>
            <a:endParaRPr lang="cs-CZ" sz="59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werden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: ich wurde       ich  w</a:t>
            </a:r>
            <a:r>
              <a:rPr lang="de-DE" sz="5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ü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rd</a:t>
            </a:r>
            <a:r>
              <a:rPr lang="de-DE" sz="5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</a:p>
          <a:p>
            <a:pPr>
              <a:lnSpc>
                <a:spcPct val="170000"/>
              </a:lnSpc>
              <a:buNone/>
              <a:tabLst>
                <a:tab pos="3852863" algn="l"/>
              </a:tabLst>
            </a:pPr>
            <a:r>
              <a:rPr lang="de-DE" sz="59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du  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de-DE" sz="5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ü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rd</a:t>
            </a:r>
            <a:r>
              <a:rPr lang="de-DE" sz="5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est</a:t>
            </a:r>
          </a:p>
          <a:p>
            <a:pPr>
              <a:lnSpc>
                <a:spcPct val="170000"/>
              </a:lnSpc>
              <a:buNone/>
              <a:tabLst>
                <a:tab pos="3852863" algn="l"/>
              </a:tabLst>
            </a:pPr>
            <a:r>
              <a:rPr lang="de-DE" sz="59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er   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de-DE" sz="5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ü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rd</a:t>
            </a:r>
            <a:r>
              <a:rPr lang="de-DE" sz="5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</a:p>
          <a:p>
            <a:pPr>
              <a:lnSpc>
                <a:spcPct val="170000"/>
              </a:lnSpc>
              <a:buNone/>
              <a:tabLst>
                <a:tab pos="3852863" algn="l"/>
              </a:tabLst>
            </a:pPr>
            <a:r>
              <a:rPr lang="de-DE" sz="59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wir 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de-DE" sz="5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ü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rd</a:t>
            </a:r>
            <a:r>
              <a:rPr lang="de-DE" sz="5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</a:t>
            </a:r>
          </a:p>
          <a:p>
            <a:pPr>
              <a:lnSpc>
                <a:spcPct val="170000"/>
              </a:lnSpc>
              <a:buNone/>
              <a:tabLst>
                <a:tab pos="3852863" algn="l"/>
              </a:tabLst>
            </a:pPr>
            <a:r>
              <a:rPr lang="de-DE" sz="59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ihr  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de-DE" sz="5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ü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rd</a:t>
            </a:r>
            <a:r>
              <a:rPr lang="de-DE" sz="5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et</a:t>
            </a:r>
          </a:p>
          <a:p>
            <a:pPr>
              <a:lnSpc>
                <a:spcPct val="170000"/>
              </a:lnSpc>
              <a:buNone/>
              <a:tabLst>
                <a:tab pos="3852863" algn="l"/>
              </a:tabLst>
            </a:pPr>
            <a:r>
              <a:rPr lang="de-DE" sz="59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sie  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de-DE" sz="5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ü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rd</a:t>
            </a:r>
            <a:r>
              <a:rPr lang="de-DE" sz="5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</a:t>
            </a:r>
            <a:r>
              <a:rPr lang="de-DE" sz="5900" dirty="0" smtClean="0">
                <a:latin typeface="Times New Roman" pitchFamily="18" charset="0"/>
                <a:cs typeface="Times New Roman" pitchFamily="18" charset="0"/>
              </a:rPr>
              <a:t>					</a:t>
            </a:r>
          </a:p>
          <a:p>
            <a:pPr>
              <a:buNone/>
              <a:tabLst>
                <a:tab pos="3852863" algn="l"/>
              </a:tabLst>
            </a:pPr>
            <a:r>
              <a:rPr lang="de-DE" dirty="0"/>
              <a:t>	</a:t>
            </a:r>
            <a:r>
              <a:rPr lang="de-DE" dirty="0" smtClean="0"/>
              <a:t>					</a:t>
            </a:r>
          </a:p>
          <a:p>
            <a:pPr>
              <a:buNone/>
              <a:tabLst>
                <a:tab pos="3852863" algn="l"/>
              </a:tabLst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effectLst/>
                <a:latin typeface="Times New Roman" pitchFamily="18" charset="0"/>
                <a:cs typeface="Times New Roman" pitchFamily="18" charset="0"/>
              </a:rPr>
              <a:t>Konjunktiv </a:t>
            </a:r>
            <a:r>
              <a:rPr lang="cs-CZ" sz="4000" dirty="0" smtClean="0">
                <a:effectLst/>
                <a:latin typeface="Times New Roman" pitchFamily="18" charset="0"/>
                <a:cs typeface="Times New Roman" pitchFamily="18" charset="0"/>
              </a:rPr>
              <a:t>II </a:t>
            </a:r>
            <a:r>
              <a:rPr lang="cs-CZ" sz="4000" dirty="0" smtClean="0">
                <a:effectLst/>
                <a:latin typeface="Times New Roman" pitchFamily="18" charset="0"/>
                <a:cs typeface="Times New Roman" pitchFamily="18" charset="0"/>
              </a:rPr>
              <a:t>– sloves</a:t>
            </a:r>
            <a:r>
              <a:rPr lang="de-DE" sz="4000" dirty="0" smtClean="0">
                <a:effectLst/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4000" dirty="0" smtClean="0">
                <a:effectLst/>
                <a:latin typeface="Times New Roman" pitchFamily="18" charset="0"/>
                <a:cs typeface="Times New Roman" pitchFamily="18" charset="0"/>
              </a:rPr>
              <a:t> „</a:t>
            </a:r>
            <a:r>
              <a:rPr lang="cs-CZ" sz="4000" dirty="0" err="1" smtClean="0">
                <a:effectLst/>
                <a:latin typeface="Times New Roman" pitchFamily="18" charset="0"/>
                <a:cs typeface="Times New Roman" pitchFamily="18" charset="0"/>
              </a:rPr>
              <a:t>werden</a:t>
            </a:r>
            <a:r>
              <a:rPr lang="cs-CZ" sz="4000" dirty="0" smtClean="0">
                <a:effectLst/>
                <a:latin typeface="Times New Roman" pitchFamily="18" charset="0"/>
                <a:cs typeface="Times New Roman" pitchFamily="18" charset="0"/>
              </a:rPr>
              <a:t>“</a:t>
            </a:r>
            <a:endParaRPr lang="cs-CZ" sz="40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203848" y="2420888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/>
          </a:bodyPr>
          <a:lstStyle/>
          <a:p>
            <a:pPr>
              <a:lnSpc>
                <a:spcPct val="170000"/>
              </a:lnSpc>
              <a:buNone/>
            </a:pP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voříme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od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tvaru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préterita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přidá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vá</a:t>
            </a: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me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přehlásku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können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: ich konnte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ö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nnt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</a:p>
          <a:p>
            <a:pPr>
              <a:lnSpc>
                <a:spcPct val="170000"/>
              </a:lnSpc>
              <a:buNone/>
              <a:tabLst>
                <a:tab pos="3762375" algn="l"/>
              </a:tabLst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du k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ö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nnt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est</a:t>
            </a:r>
            <a:endParaRPr lang="cs-CZ" sz="20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  <a:buNone/>
              <a:tabLst>
                <a:tab pos="3762375" algn="l"/>
              </a:tabLst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er 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ö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nnt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</a:p>
          <a:p>
            <a:pPr>
              <a:lnSpc>
                <a:spcPct val="170000"/>
              </a:lnSpc>
              <a:buNone/>
              <a:tabLst>
                <a:tab pos="3762375" algn="l"/>
              </a:tabLst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wir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ö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nnt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</a:t>
            </a:r>
          </a:p>
          <a:p>
            <a:pPr>
              <a:lnSpc>
                <a:spcPct val="170000"/>
              </a:lnSpc>
              <a:buNone/>
              <a:tabLst>
                <a:tab pos="3762375" algn="l"/>
              </a:tabLst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ihr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ö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nnt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et</a:t>
            </a:r>
          </a:p>
          <a:p>
            <a:pPr>
              <a:lnSpc>
                <a:spcPct val="170000"/>
              </a:lnSpc>
              <a:buNone/>
              <a:tabLst>
                <a:tab pos="3762375" algn="l"/>
              </a:tabLst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sie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ö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nnt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</a:t>
            </a:r>
          </a:p>
          <a:p>
            <a:pPr>
              <a:lnSpc>
                <a:spcPct val="170000"/>
              </a:lnSpc>
              <a:buNone/>
              <a:tabLst>
                <a:tab pos="3762375" algn="l"/>
              </a:tabLst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de-DE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Výjimka</a:t>
            </a:r>
            <a:r>
              <a:rPr lang="de-DE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de-DE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slovesa</a:t>
            </a:r>
            <a:r>
              <a:rPr lang="de-DE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„sollen“ a „wollen“ </a:t>
            </a:r>
            <a:r>
              <a:rPr lang="de-DE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přehlásku</a:t>
            </a:r>
            <a:r>
              <a:rPr lang="de-DE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nemají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!!!</a:t>
            </a:r>
            <a:endParaRPr lang="de-DE" sz="2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  <a:buNone/>
              <a:tabLst>
                <a:tab pos="3762375" algn="l"/>
              </a:tabLst>
            </a:pP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effectLst/>
                <a:latin typeface="Times New Roman" pitchFamily="18" charset="0"/>
                <a:cs typeface="Times New Roman" pitchFamily="18" charset="0"/>
              </a:rPr>
              <a:t>Konjunktiv II. – modální slovesa</a:t>
            </a:r>
            <a:endParaRPr lang="cs-CZ" sz="40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771800" y="2492896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ývojový diagram: alternativní postup 5"/>
          <p:cNvSpPr/>
          <p:nvPr/>
        </p:nvSpPr>
        <p:spPr>
          <a:xfrm>
            <a:off x="2339752" y="4077072"/>
            <a:ext cx="5976664" cy="7920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Du siehst krank aus, du solltest zum Arzt gehen.</a:t>
            </a:r>
            <a:endParaRPr lang="de-DE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asus\AppData\Local\Microsoft\Windows\Temporary Internet Files\Content.IE5\LV5B1QKH\MC9004238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2852936"/>
            <a:ext cx="1882775" cy="13811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Tvoříme podobně jako u předchozích </a:t>
            </a:r>
          </a:p>
          <a:p>
            <a:pPr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(ich bliebe, er käme……)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mluvené řeči je běžnější opisná forma: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de-DE" sz="2800" b="1" dirty="0" err="1" smtClean="0">
                <a:latin typeface="Times New Roman" pitchFamily="18" charset="0"/>
                <a:cs typeface="Times New Roman" pitchFamily="18" charset="0"/>
              </a:rPr>
              <a:t>ürde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+</a:t>
            </a:r>
            <a:r>
              <a:rPr lang="de-DE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2800" b="1" dirty="0" err="1" smtClean="0">
                <a:latin typeface="Times New Roman" pitchFamily="18" charset="0"/>
                <a:cs typeface="Times New Roman" pitchFamily="18" charset="0"/>
              </a:rPr>
              <a:t>infinitiv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de-DE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Ich würde gern ein Eis essen. </a:t>
            </a:r>
            <a:endParaRPr lang="de-DE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effectLst/>
                <a:latin typeface="Times New Roman" pitchFamily="18" charset="0"/>
                <a:cs typeface="Times New Roman" pitchFamily="18" charset="0"/>
              </a:rPr>
              <a:t>Konjunktiv </a:t>
            </a:r>
            <a:r>
              <a:rPr lang="cs-CZ" sz="4000" dirty="0" smtClean="0">
                <a:effectLst/>
                <a:latin typeface="Times New Roman" pitchFamily="18" charset="0"/>
                <a:cs typeface="Times New Roman" pitchFamily="18" charset="0"/>
              </a:rPr>
              <a:t>II</a:t>
            </a:r>
            <a:r>
              <a:rPr lang="de-DE" sz="40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effectLst/>
                <a:latin typeface="Times New Roman" pitchFamily="18" charset="0"/>
                <a:cs typeface="Times New Roman" pitchFamily="18" charset="0"/>
              </a:rPr>
              <a:t>o</a:t>
            </a:r>
            <a:r>
              <a:rPr lang="de-DE" sz="4000" dirty="0" err="1" smtClean="0">
                <a:effectLst/>
                <a:latin typeface="Times New Roman" pitchFamily="18" charset="0"/>
                <a:cs typeface="Times New Roman" pitchFamily="18" charset="0"/>
              </a:rPr>
              <a:t>statn</a:t>
            </a:r>
            <a:r>
              <a:rPr lang="cs-CZ" sz="4000" dirty="0" err="1" smtClean="0">
                <a:effectLst/>
                <a:latin typeface="Times New Roman" pitchFamily="18" charset="0"/>
                <a:cs typeface="Times New Roman" pitchFamily="18" charset="0"/>
              </a:rPr>
              <a:t>ích</a:t>
            </a:r>
            <a:r>
              <a:rPr lang="cs-CZ" sz="4000" dirty="0" smtClean="0">
                <a:effectLst/>
                <a:latin typeface="Times New Roman" pitchFamily="18" charset="0"/>
                <a:cs typeface="Times New Roman" pitchFamily="18" charset="0"/>
              </a:rPr>
              <a:t> sloves</a:t>
            </a:r>
            <a:endParaRPr lang="cs-CZ" sz="40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asus\AppData\Local\Microsoft\Windows\Temporary Internet Files\Content.IE5\HAXSNGD4\MC90044057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573016"/>
            <a:ext cx="2921000" cy="2921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de-DE" sz="2800" b="1" u="sng" dirty="0" smtClean="0">
                <a:latin typeface="Times New Roman" pitchFamily="18" charset="0"/>
                <a:cs typeface="Times New Roman" pitchFamily="18" charset="0"/>
              </a:rPr>
              <a:t>Bilde </a:t>
            </a:r>
            <a:r>
              <a:rPr lang="de-DE" sz="2800" b="1" u="sng" dirty="0" smtClean="0">
                <a:latin typeface="Times New Roman" pitchFamily="18" charset="0"/>
                <a:cs typeface="Times New Roman" pitchFamily="18" charset="0"/>
              </a:rPr>
              <a:t>Sätze:</a:t>
            </a:r>
          </a:p>
          <a:p>
            <a:pPr>
              <a:lnSpc>
                <a:spcPct val="150000"/>
              </a:lnSpc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ich – sein – glücklich</a:t>
            </a:r>
          </a:p>
          <a:p>
            <a:pPr>
              <a:lnSpc>
                <a:spcPct val="150000"/>
              </a:lnSpc>
              <a:buNone/>
            </a:pP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Ich wäre glücklich.</a:t>
            </a:r>
          </a:p>
          <a:p>
            <a:pPr>
              <a:lnSpc>
                <a:spcPct val="150000"/>
              </a:lnSpc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er – haben  - Angst</a:t>
            </a:r>
          </a:p>
          <a:p>
            <a:pPr>
              <a:lnSpc>
                <a:spcPct val="150000"/>
              </a:lnSpc>
              <a:buNone/>
            </a:pP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Er hätte Angst.</a:t>
            </a:r>
          </a:p>
          <a:p>
            <a:pPr>
              <a:lnSpc>
                <a:spcPct val="150000"/>
              </a:lnSpc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ihr – lange – lesen</a:t>
            </a:r>
          </a:p>
          <a:p>
            <a:pPr>
              <a:lnSpc>
                <a:spcPct val="150000"/>
              </a:lnSpc>
              <a:buNone/>
            </a:pP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Ihr 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würdet </a:t>
            </a: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lange lesen.</a:t>
            </a:r>
          </a:p>
          <a:p>
            <a:pPr>
              <a:lnSpc>
                <a:spcPct val="150000"/>
              </a:lnSpc>
              <a:buNone/>
            </a:pPr>
            <a:endParaRPr lang="de-DE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Times New Roman" pitchFamily="18" charset="0"/>
                <a:cs typeface="Times New Roman" pitchFamily="18" charset="0"/>
              </a:rPr>
              <a:t>Konjunktiv II</a:t>
            </a:r>
            <a:endParaRPr lang="cs-CZ" sz="4000" b="1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Konjunktiv II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170000"/>
              </a:lnSpc>
            </a:pPr>
            <a:r>
              <a:rPr lang="de-DE" sz="2500" b="1" dirty="0" smtClean="0">
                <a:latin typeface="Times New Roman" pitchFamily="18" charset="0"/>
                <a:cs typeface="Times New Roman" pitchFamily="18" charset="0"/>
              </a:rPr>
              <a:t>Was würden </a:t>
            </a:r>
            <a:r>
              <a:rPr lang="de-DE" sz="2500" b="1" dirty="0" smtClean="0">
                <a:latin typeface="Times New Roman" pitchFamily="18" charset="0"/>
                <a:cs typeface="Times New Roman" pitchFamily="18" charset="0"/>
              </a:rPr>
              <a:t>die Personen machen, wenn Sie mehr Zeit hätten</a:t>
            </a:r>
            <a:r>
              <a:rPr lang="de-DE" sz="2500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lnSpc>
                <a:spcPct val="170000"/>
              </a:lnSpc>
              <a:buNone/>
            </a:pPr>
            <a:endParaRPr lang="de-DE" sz="25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de-DE" sz="2500" dirty="0" smtClean="0">
                <a:latin typeface="Times New Roman" pitchFamily="18" charset="0"/>
                <a:cs typeface="Times New Roman" pitchFamily="18" charset="0"/>
              </a:rPr>
              <a:t>Er geht nicht oft ins Kino. </a:t>
            </a:r>
          </a:p>
          <a:p>
            <a:pPr>
              <a:lnSpc>
                <a:spcPct val="170000"/>
              </a:lnSpc>
              <a:buNone/>
            </a:pPr>
            <a:r>
              <a:rPr lang="de-DE" sz="2500" dirty="0" smtClean="0">
                <a:latin typeface="Times New Roman" pitchFamily="18" charset="0"/>
                <a:cs typeface="Times New Roman" pitchFamily="18" charset="0"/>
              </a:rPr>
              <a:t>___________________________________________________________________________________</a:t>
            </a:r>
            <a:endParaRPr lang="de-DE" sz="2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de-DE" sz="2500" dirty="0" smtClean="0">
                <a:latin typeface="Times New Roman" pitchFamily="18" charset="0"/>
                <a:cs typeface="Times New Roman" pitchFamily="18" charset="0"/>
              </a:rPr>
              <a:t>Sie lernen nicht viel.</a:t>
            </a:r>
          </a:p>
          <a:p>
            <a:pPr>
              <a:lnSpc>
                <a:spcPct val="170000"/>
              </a:lnSpc>
              <a:buNone/>
            </a:pPr>
            <a:r>
              <a:rPr lang="de-DE" sz="2500" dirty="0" smtClean="0">
                <a:latin typeface="Times New Roman" pitchFamily="18" charset="0"/>
                <a:cs typeface="Times New Roman" pitchFamily="18" charset="0"/>
              </a:rPr>
              <a:t>___________________________________________________________________________________</a:t>
            </a:r>
            <a:endParaRPr lang="de-DE" sz="2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de-DE" sz="2500" dirty="0" smtClean="0">
                <a:latin typeface="Times New Roman" pitchFamily="18" charset="0"/>
                <a:cs typeface="Times New Roman" pitchFamily="18" charset="0"/>
              </a:rPr>
              <a:t>Wir machen keine Pause.</a:t>
            </a:r>
          </a:p>
          <a:p>
            <a:pPr>
              <a:lnSpc>
                <a:spcPct val="170000"/>
              </a:lnSpc>
              <a:buNone/>
            </a:pPr>
            <a:r>
              <a:rPr lang="de-DE" sz="2500" dirty="0" smtClean="0">
                <a:latin typeface="Times New Roman" pitchFamily="18" charset="0"/>
                <a:cs typeface="Times New Roman" pitchFamily="18" charset="0"/>
              </a:rPr>
              <a:t>___________________________________________________________________________________</a:t>
            </a:r>
            <a:endParaRPr lang="de-DE" sz="2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  <a:buNone/>
            </a:pPr>
            <a:r>
              <a:rPr lang="de-DE" sz="2500" dirty="0" smtClean="0">
                <a:latin typeface="Times New Roman" pitchFamily="18" charset="0"/>
                <a:cs typeface="Times New Roman" pitchFamily="18" charset="0"/>
              </a:rPr>
              <a:t>Mein Freund spielt selten Fußball.</a:t>
            </a:r>
          </a:p>
          <a:p>
            <a:pPr>
              <a:lnSpc>
                <a:spcPct val="170000"/>
              </a:lnSpc>
              <a:buNone/>
            </a:pPr>
            <a:r>
              <a:rPr lang="de-DE" sz="2500" dirty="0" smtClean="0">
                <a:latin typeface="Times New Roman" pitchFamily="18" charset="0"/>
                <a:cs typeface="Times New Roman" pitchFamily="18" charset="0"/>
              </a:rPr>
              <a:t>___________________________________________________________________________________</a:t>
            </a:r>
            <a:endParaRPr lang="de-DE" sz="2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endParaRPr lang="de-DE" sz="2500" dirty="0" smtClean="0"/>
          </a:p>
          <a:p>
            <a:pPr>
              <a:lnSpc>
                <a:spcPct val="160000"/>
              </a:lnSpc>
              <a:buFont typeface="Arial" pitchFamily="34" charset="0"/>
              <a:buChar char="•"/>
            </a:pPr>
            <a:endParaRPr lang="de-DE" sz="2800" dirty="0" smtClean="0"/>
          </a:p>
          <a:p>
            <a:pPr>
              <a:lnSpc>
                <a:spcPct val="160000"/>
              </a:lnSpc>
            </a:pPr>
            <a:endParaRPr lang="de-DE" sz="2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Konjunktiv II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170000"/>
              </a:lnSpc>
            </a:pPr>
            <a:r>
              <a:rPr lang="de-DE" sz="2800" b="1" dirty="0" smtClean="0">
                <a:latin typeface="Times New Roman" pitchFamily="18" charset="0"/>
                <a:cs typeface="Times New Roman" pitchFamily="18" charset="0"/>
              </a:rPr>
              <a:t>Was würden </a:t>
            </a:r>
            <a:r>
              <a:rPr lang="de-DE" sz="2800" b="1" dirty="0" smtClean="0">
                <a:latin typeface="Times New Roman" pitchFamily="18" charset="0"/>
                <a:cs typeface="Times New Roman" pitchFamily="18" charset="0"/>
              </a:rPr>
              <a:t>die Personen machen, wenn Sie mehr Zeit hätten?</a:t>
            </a:r>
          </a:p>
          <a:p>
            <a:pPr>
              <a:lnSpc>
                <a:spcPct val="170000"/>
              </a:lnSpc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Er geht nicht oft ins Kino. </a:t>
            </a:r>
          </a:p>
          <a:p>
            <a:pPr>
              <a:lnSpc>
                <a:spcPct val="170000"/>
              </a:lnSpc>
              <a:buNone/>
            </a:pP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Er würde öfter ins Kino gehen.</a:t>
            </a:r>
          </a:p>
          <a:p>
            <a:pPr>
              <a:lnSpc>
                <a:spcPct val="170000"/>
              </a:lnSpc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Sie lernen nicht viel.</a:t>
            </a:r>
          </a:p>
          <a:p>
            <a:pPr>
              <a:lnSpc>
                <a:spcPct val="170000"/>
              </a:lnSpc>
              <a:buNone/>
            </a:pP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Sie würden mehr lernen.</a:t>
            </a:r>
          </a:p>
          <a:p>
            <a:pPr>
              <a:lnSpc>
                <a:spcPct val="170000"/>
              </a:lnSpc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Wir machen keine Pause.</a:t>
            </a:r>
          </a:p>
          <a:p>
            <a:pPr>
              <a:lnSpc>
                <a:spcPct val="170000"/>
              </a:lnSpc>
              <a:buNone/>
            </a:pP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Wir würden eine Pause machen.</a:t>
            </a:r>
          </a:p>
          <a:p>
            <a:pPr>
              <a:lnSpc>
                <a:spcPct val="170000"/>
              </a:lnSpc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Mein Freund spielt selten Fußball.</a:t>
            </a:r>
          </a:p>
          <a:p>
            <a:pPr>
              <a:lnSpc>
                <a:spcPct val="170000"/>
              </a:lnSpc>
              <a:buNone/>
            </a:pPr>
            <a:r>
              <a:rPr lang="de-DE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Er würde öfter Fußball spielen.</a:t>
            </a:r>
          </a:p>
          <a:p>
            <a:pPr>
              <a:lnSpc>
                <a:spcPct val="160000"/>
              </a:lnSpc>
            </a:pPr>
            <a:endParaRPr lang="de-DE" sz="2800" dirty="0" smtClean="0"/>
          </a:p>
          <a:p>
            <a:pPr>
              <a:lnSpc>
                <a:spcPct val="160000"/>
              </a:lnSpc>
              <a:buFont typeface="Arial" pitchFamily="34" charset="0"/>
              <a:buChar char="•"/>
            </a:pPr>
            <a:endParaRPr lang="de-DE" sz="2800" dirty="0" smtClean="0"/>
          </a:p>
          <a:p>
            <a:pPr>
              <a:lnSpc>
                <a:spcPct val="160000"/>
              </a:lnSpc>
            </a:pPr>
            <a:endParaRPr lang="de-DE" sz="2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Konjunktiv II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Forme folgende Sätze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um.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Benutze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dabei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Konjunktiv II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kann morgen zu dir kommen.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_________________________________________________________________</a:t>
            </a: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Du musst dich entschuldigen.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_________________________________________________________________</a:t>
            </a: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Er darf nicht sprechen.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_________________________________________________________________</a:t>
            </a: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Wir sollen nach Hause gehen.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_________________________________________________________________</a:t>
            </a: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endParaRPr lang="de-DE" sz="2400" dirty="0" smtClean="0"/>
          </a:p>
          <a:p>
            <a:endParaRPr lang="de-DE" u="sng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Konjunktiv II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Forme folgende Sätze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um.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Benutze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dabei </a:t>
            </a: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Konjunktiv II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kann morgen zu dir kommen.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Ich könnte morgen zu dir kommen.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Du musst dich entschuldigen.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Du müsstest dich entschuldigen.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Er darf nicht sprechen.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Er dürfte nicht sprechen. 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Wir sollen nach Hause gehen.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Wir sollten nach Hause gehen.</a:t>
            </a:r>
          </a:p>
          <a:p>
            <a:pPr>
              <a:buFont typeface="Arial" pitchFamily="34" charset="0"/>
              <a:buChar char="•"/>
            </a:pPr>
            <a:endParaRPr lang="de-DE" sz="2400" dirty="0" smtClean="0"/>
          </a:p>
          <a:p>
            <a:endParaRPr lang="de-DE" u="sng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de-DE" sz="2400" b="1" dirty="0" smtClean="0">
                <a:latin typeface="Times New Roman" pitchFamily="18" charset="0"/>
                <a:cs typeface="Times New Roman" pitchFamily="18" charset="0"/>
              </a:rPr>
              <a:t>Ergänze die Sätze</a:t>
            </a:r>
          </a:p>
          <a:p>
            <a:pPr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Wenn ich Ferien hätte…</a:t>
            </a:r>
          </a:p>
          <a:p>
            <a:pPr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Wenn ich älter wäre…</a:t>
            </a:r>
          </a:p>
          <a:p>
            <a:pPr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Wenn ich Geld hätte…</a:t>
            </a:r>
          </a:p>
          <a:p>
            <a:pPr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Wenn ich nicht lernen sollte…</a:t>
            </a:r>
          </a:p>
          <a:p>
            <a:pPr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Wenn ich beim Lotto gewinnen würde…</a:t>
            </a:r>
          </a:p>
          <a:p>
            <a:pPr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Wenn ich könnte…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Hausaufgabe für die nächste Stunde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Users\asus\AppData\Local\Microsoft\Windows\Temporary Internet Files\Content.IE5\LV5B1QKH\MC9004127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700808"/>
            <a:ext cx="2743860" cy="1800000"/>
          </a:xfrm>
          <a:prstGeom prst="rect">
            <a:avLst/>
          </a:prstGeom>
          <a:noFill/>
        </p:spPr>
      </p:pic>
      <p:pic>
        <p:nvPicPr>
          <p:cNvPr id="2053" name="Picture 5" descr="C:\Users\asus\AppData\Local\Microsoft\Windows\Temporary Internet Files\Content.IE5\HAXSNGD4\MC90044131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645024"/>
            <a:ext cx="1800000" cy="18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Použité obrázky jsou ze souboru Klipart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01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.08.2013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Pou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žitá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cvičení a text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– archiv autora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droje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389</TotalTime>
  <Words>645</Words>
  <Application>Microsoft Office PowerPoint</Application>
  <PresentationFormat>Předvádění na obrazovce (4:3)</PresentationFormat>
  <Paragraphs>135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Snímek 1</vt:lpstr>
      <vt:lpstr>Anotace</vt:lpstr>
      <vt:lpstr> Konjunktiv II </vt:lpstr>
      <vt:lpstr>Konjunktiv II – sloveso „haben“ </vt:lpstr>
      <vt:lpstr>Konjunktiv II – sloveso „sein“</vt:lpstr>
      <vt:lpstr>Konjunktiv II – sloveso „werden“</vt:lpstr>
      <vt:lpstr>Konjunktiv II. – modální slovesa</vt:lpstr>
      <vt:lpstr>Konjunktiv II ostatních sloves</vt:lpstr>
      <vt:lpstr>Konjunktiv II</vt:lpstr>
      <vt:lpstr>Konjunktiv II</vt:lpstr>
      <vt:lpstr>Konjunktiv II</vt:lpstr>
      <vt:lpstr>Konjunktiv II</vt:lpstr>
      <vt:lpstr>Konjunktiv II</vt:lpstr>
      <vt:lpstr>Hausaufgabe für die nächste Stunde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Konjunktiv II. (podmiňovací způsob)</dc:title>
  <dc:creator>Václav Vlček</dc:creator>
  <cp:lastModifiedBy>asus</cp:lastModifiedBy>
  <cp:revision>40</cp:revision>
  <dcterms:created xsi:type="dcterms:W3CDTF">2013-02-24T13:33:24Z</dcterms:created>
  <dcterms:modified xsi:type="dcterms:W3CDTF">2013-08-01T07:59:50Z</dcterms:modified>
</cp:coreProperties>
</file>