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83BCEC-4CDA-49E9-9EF0-FBE44FA534A1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6BE8C2-749A-4F53-B5CD-A995EBE221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409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6BE8C2-749A-4F53-B5CD-A995EBE2211D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179512" y="188640"/>
            <a:ext cx="2628800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179512" y="746702"/>
            <a:ext cx="2088232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179512" y="1304764"/>
            <a:ext cx="2628800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179512" y="1862826"/>
            <a:ext cx="2628800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179512" y="2420888"/>
            <a:ext cx="2628800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179512" y="2978950"/>
            <a:ext cx="2628800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179512" y="3537012"/>
            <a:ext cx="2628800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179512" y="4095074"/>
            <a:ext cx="2628800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179512" y="4653136"/>
            <a:ext cx="2628800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6877272" cy="6048672"/>
            <a:chOff x="1763688" y="260648"/>
            <a:chExt cx="687727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68772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54371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Český jazyk a literatura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Jazyková výchova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680526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Souhláskové  skupiny na </a:t>
              </a: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styku</a:t>
              </a:r>
              <a:r>
                <a:rPr kumimoji="0" lang="cs-CZ" sz="1400" b="1" i="0" u="none" strike="noStrike" kern="1200" cap="all" spc="0" normalizeH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předpony</a:t>
              </a:r>
              <a:r>
                <a:rPr kumimoji="0" lang="cs-CZ" sz="1400" b="1" i="0" u="none" strike="noStrike" kern="1200" cap="all" spc="0" normalizeH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a </a:t>
              </a: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kořene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1400" b="1" cap="all" dirty="0" smtClean="0">
                  <a:latin typeface="+mj-lt"/>
                  <a:ea typeface="+mj-ea"/>
                  <a:cs typeface="+mj-cs"/>
                </a:rPr>
                <a:t>říjen 2011</a:t>
              </a:r>
              <a:endParaRPr kumimoji="0" lang="cs-CZ" sz="1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232248" y="4149080"/>
              <a:ext cx="108012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1400" b="1" cap="all" noProof="0" dirty="0" smtClean="0">
                  <a:latin typeface="+mj-lt"/>
                  <a:ea typeface="+mj-ea"/>
                  <a:cs typeface="+mj-cs"/>
                </a:rPr>
                <a:t>4., 5</a:t>
              </a: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2232248" y="4725144"/>
              <a:ext cx="5976664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 je zaměřena na </a:t>
              </a:r>
              <a:r>
                <a:rPr kumimoji="0" lang="cs-CZ" sz="1400" b="1" i="0" u="none" strike="noStrike" kern="1200" cap="all" spc="0" normalizeH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 slova 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s předponami pod, bez , </a:t>
              </a:r>
              <a:r>
                <a:rPr kumimoji="0" lang="cs-CZ" sz="1400" b="1" i="0" u="none" strike="noStrike" kern="1200" cap="all" spc="0" normalizeH="0" noProof="0" dirty="0" err="1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roz</a:t>
              </a:r>
              <a:r>
                <a:rPr kumimoji="0" lang="cs-CZ" sz="1400" b="1" i="0" u="none" strike="noStrike" kern="1200" cap="all" spc="0" normalizeH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  <a:p>
              <a:pPr marL="457200" marR="0" lvl="0" indent="-45720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AutoNum type="arabicPeriod"/>
                <a:tabLst/>
                <a:defRPr/>
              </a:pPr>
              <a:r>
                <a:rPr lang="cs-CZ" sz="1400" b="1" cap="all" dirty="0" smtClean="0">
                  <a:latin typeface="+mj-lt"/>
                  <a:ea typeface="+mj-ea"/>
                  <a:cs typeface="+mj-cs"/>
                </a:rPr>
                <a:t>Žák pojmenuje obrázky, zapíše slova, provede rozbor.</a:t>
              </a:r>
            </a:p>
            <a:p>
              <a:pPr marL="457200" marR="0" lvl="0" indent="-45720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AutoNum type="arabicPeriod"/>
                <a:tabLst/>
                <a:defRPr/>
              </a:pPr>
              <a:r>
                <a:rPr lang="cs-CZ" sz="1400" b="1" cap="all" dirty="0" smtClean="0">
                  <a:latin typeface="+mj-lt"/>
                  <a:ea typeface="+mj-ea"/>
                  <a:cs typeface="+mj-cs"/>
                </a:rPr>
                <a:t>Žák zapisuje na řádky přídavná jména, která vzniknou přidáním předpony.</a:t>
              </a:r>
              <a:r>
                <a:rPr kumimoji="0" lang="cs-CZ" sz="1400" b="1" i="0" u="none" strike="noStrike" kern="1200" cap="all" spc="0" normalizeH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</a:p>
            <a:p>
              <a:pPr marL="457200" marR="0" lvl="0" indent="-45720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AutoNum type="arabicPeriod"/>
                <a:tabLst/>
                <a:defRPr/>
              </a:pPr>
              <a:r>
                <a:rPr lang="cs-CZ" sz="1400" b="1" cap="all" noProof="0" dirty="0" smtClean="0">
                  <a:latin typeface="+mj-lt"/>
                  <a:ea typeface="+mj-ea"/>
                  <a:cs typeface="+mj-cs"/>
                </a:rPr>
                <a:t>Žák přiřazuje slovní spojení k obrázkům.</a:t>
              </a:r>
              <a:endParaRPr kumimoji="0" lang="cs-CZ" sz="1400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5. ročník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Souhláskové skupiny na </a:t>
            </a:r>
            <a:r>
              <a:rPr lang="cs-CZ" smtClean="0"/>
              <a:t>styku předpony a </a:t>
            </a:r>
            <a:r>
              <a:rPr lang="cs-CZ" dirty="0" smtClean="0"/>
              <a:t>kořene</a:t>
            </a:r>
            <a:endParaRPr lang="cs-CZ" dirty="0"/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179512" y="260648"/>
            <a:ext cx="8305800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VY_12_INOVACE_31_Souhláskové skupiny na styku předpony a kořene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653136"/>
            <a:ext cx="5718175" cy="14970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Předpona  pod - </a:t>
            </a:r>
            <a:endParaRPr lang="cs-CZ" dirty="0"/>
          </a:p>
        </p:txBody>
      </p:sp>
      <p:pic>
        <p:nvPicPr>
          <p:cNvPr id="1026" name="Picture 2" descr="C:\Documents and Settings\rodiče\Local Settings\Temporary Internet Files\Content.IE5\0JTV66VX\MC900435500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3" y="1556792"/>
            <a:ext cx="2208707" cy="1584176"/>
          </a:xfrm>
          <a:prstGeom prst="rect">
            <a:avLst/>
          </a:prstGeom>
          <a:noFill/>
        </p:spPr>
      </p:pic>
      <p:pic>
        <p:nvPicPr>
          <p:cNvPr id="1027" name="Picture 3" descr="C:\Documents and Settings\rodiče\Local Settings\Temporary Internet Files\Content.IE5\EURUMKCX\MP90043940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556792"/>
            <a:ext cx="2592288" cy="1730661"/>
          </a:xfrm>
          <a:prstGeom prst="rect">
            <a:avLst/>
          </a:prstGeom>
          <a:noFill/>
        </p:spPr>
      </p:pic>
      <p:pic>
        <p:nvPicPr>
          <p:cNvPr id="1028" name="Picture 4" descr="C:\Documents and Settings\rodiče\Local Settings\Temporary Internet Files\Content.IE5\0JTV66VX\MP90043114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1628800"/>
            <a:ext cx="2010767" cy="2741712"/>
          </a:xfrm>
          <a:prstGeom prst="rect">
            <a:avLst/>
          </a:prstGeom>
          <a:noFill/>
        </p:spPr>
      </p:pic>
      <p:cxnSp>
        <p:nvCxnSpPr>
          <p:cNvPr id="10" name="Přímá spojovací šipka 9"/>
          <p:cNvCxnSpPr/>
          <p:nvPr/>
        </p:nvCxnSpPr>
        <p:spPr>
          <a:xfrm flipH="1" flipV="1">
            <a:off x="3923928" y="3212976"/>
            <a:ext cx="1872208" cy="57606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Documents and Settings\rodiče\Local Settings\Temporary Internet Files\Content.IE5\0JTV66VX\MC90009000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3717032"/>
            <a:ext cx="1942123" cy="1944216"/>
          </a:xfrm>
          <a:prstGeom prst="rect">
            <a:avLst/>
          </a:prstGeom>
          <a:noFill/>
        </p:spPr>
      </p:pic>
      <p:pic>
        <p:nvPicPr>
          <p:cNvPr id="1032" name="Picture 8" descr="C:\Documents and Settings\rodiče\Local Settings\Temporary Internet Files\Content.IE5\6DRJ4TI1\MP90042223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293097"/>
            <a:ext cx="2664296" cy="19919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0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Předpona bez -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347864" y="1527048"/>
            <a:ext cx="5457808" cy="74982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Člověk bez citu je  ...........................</a:t>
            </a:r>
            <a:endParaRPr lang="cs-CZ" dirty="0"/>
          </a:p>
        </p:txBody>
      </p:sp>
      <p:pic>
        <p:nvPicPr>
          <p:cNvPr id="2051" name="Picture 3" descr="C:\Documents and Settings\rodiče\Local Settings\Temporary Internet Files\Content.IE5\0JTV66VX\MP9004373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412776"/>
            <a:ext cx="2552328" cy="2552328"/>
          </a:xfrm>
          <a:prstGeom prst="rect">
            <a:avLst/>
          </a:prstGeom>
          <a:noFill/>
        </p:spPr>
      </p:pic>
      <p:sp>
        <p:nvSpPr>
          <p:cNvPr id="7" name="Zástupný symbol pro obsah 4"/>
          <p:cNvSpPr txBox="1">
            <a:spLocks/>
          </p:cNvSpPr>
          <p:nvPr/>
        </p:nvSpPr>
        <p:spPr>
          <a:xfrm>
            <a:off x="3347864" y="2276872"/>
            <a:ext cx="5457808" cy="74982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lang="cs-CZ" sz="2700" dirty="0" smtClean="0"/>
              <a:t>Věc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bez ceny je  ...........................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4"/>
          <p:cNvSpPr txBox="1">
            <a:spLocks/>
          </p:cNvSpPr>
          <p:nvPr/>
        </p:nvSpPr>
        <p:spPr>
          <a:xfrm>
            <a:off x="3419872" y="3212976"/>
            <a:ext cx="5457808" cy="749824"/>
          </a:xfrm>
          <a:prstGeom prst="rect">
            <a:avLst/>
          </a:prstGeom>
        </p:spPr>
        <p:txBody>
          <a:bodyPr vert="horz">
            <a:normAutofit fontScale="925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lang="cs-CZ" sz="2700" dirty="0" smtClean="0"/>
              <a:t>Diktát bez chyby je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...........................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4"/>
          <p:cNvSpPr txBox="1">
            <a:spLocks/>
          </p:cNvSpPr>
          <p:nvPr/>
        </p:nvSpPr>
        <p:spPr>
          <a:xfrm>
            <a:off x="3491880" y="4221088"/>
            <a:ext cx="5457808" cy="749824"/>
          </a:xfrm>
          <a:prstGeom prst="rect">
            <a:avLst/>
          </a:prstGeom>
        </p:spPr>
        <p:txBody>
          <a:bodyPr vert="horz">
            <a:normAutofit fontScale="925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lang="cs-CZ" sz="2700" dirty="0" smtClean="0"/>
              <a:t>Výdělek bez práce je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...........................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obsah 4"/>
          <p:cNvSpPr txBox="1">
            <a:spLocks/>
          </p:cNvSpPr>
          <p:nvPr/>
        </p:nvSpPr>
        <p:spPr>
          <a:xfrm>
            <a:off x="2339752" y="5157192"/>
            <a:ext cx="6249896" cy="74982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lang="cs-CZ" sz="2700" dirty="0" smtClean="0"/>
              <a:t>Ten, kdo si neví rady je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...........................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0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Předpona </a:t>
            </a:r>
            <a:r>
              <a:rPr lang="cs-CZ" dirty="0" err="1" smtClean="0"/>
              <a:t>roz</a:t>
            </a:r>
            <a:r>
              <a:rPr lang="cs-CZ" dirty="0" smtClean="0"/>
              <a:t> -</a:t>
            </a:r>
            <a:endParaRPr lang="cs-CZ" dirty="0"/>
          </a:p>
        </p:txBody>
      </p:sp>
      <p:pic>
        <p:nvPicPr>
          <p:cNvPr id="3075" name="Picture 3" descr="C:\Documents and Settings\rodiče\Local Settings\Temporary Internet Files\Content.IE5\0JTV66VX\MC90044179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293096"/>
            <a:ext cx="2160240" cy="2160240"/>
          </a:xfrm>
          <a:prstGeom prst="rect">
            <a:avLst/>
          </a:prstGeom>
          <a:noFill/>
        </p:spPr>
      </p:pic>
      <p:pic>
        <p:nvPicPr>
          <p:cNvPr id="3076" name="Picture 4" descr="C:\Documents and Settings\rodiče\Local Settings\Temporary Internet Files\Content.IE5\0JTV66VX\MP900427791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725144"/>
            <a:ext cx="2192587" cy="1474857"/>
          </a:xfrm>
          <a:prstGeom prst="rect">
            <a:avLst/>
          </a:prstGeom>
          <a:noFill/>
        </p:spPr>
      </p:pic>
      <p:pic>
        <p:nvPicPr>
          <p:cNvPr id="3077" name="Picture 5" descr="C:\Documents and Settings\rodiče\Local Settings\Temporary Internet Files\Content.IE5\6DRJ4TI1\MC90028095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4437112"/>
            <a:ext cx="1901228" cy="1919335"/>
          </a:xfrm>
          <a:prstGeom prst="rect">
            <a:avLst/>
          </a:prstGeom>
          <a:noFill/>
        </p:spPr>
      </p:pic>
      <p:pic>
        <p:nvPicPr>
          <p:cNvPr id="3078" name="Picture 6" descr="C:\Documents and Settings\rodiče\Local Settings\Temporary Internet Files\Content.IE5\0JTV66VX\MP90040746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4437112"/>
            <a:ext cx="1872208" cy="1898160"/>
          </a:xfrm>
          <a:prstGeom prst="rect">
            <a:avLst/>
          </a:prstGeom>
          <a:noFill/>
        </p:spPr>
      </p:pic>
      <p:sp>
        <p:nvSpPr>
          <p:cNvPr id="9" name="Zástupný symbol pro obsah 4"/>
          <p:cNvSpPr txBox="1">
            <a:spLocks/>
          </p:cNvSpPr>
          <p:nvPr/>
        </p:nvSpPr>
        <p:spPr>
          <a:xfrm>
            <a:off x="4788024" y="2276872"/>
            <a:ext cx="3024336" cy="74982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rozpálená pec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obsah 4"/>
          <p:cNvSpPr txBox="1">
            <a:spLocks/>
          </p:cNvSpPr>
          <p:nvPr/>
        </p:nvSpPr>
        <p:spPr>
          <a:xfrm>
            <a:off x="1259632" y="2348880"/>
            <a:ext cx="3024336" cy="74982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rozkvetlý tulipán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obsah 4"/>
          <p:cNvSpPr txBox="1">
            <a:spLocks/>
          </p:cNvSpPr>
          <p:nvPr/>
        </p:nvSpPr>
        <p:spPr>
          <a:xfrm>
            <a:off x="5940152" y="1412776"/>
            <a:ext cx="3024336" cy="74982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rozpletený svetr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obsah 4"/>
          <p:cNvSpPr txBox="1">
            <a:spLocks/>
          </p:cNvSpPr>
          <p:nvPr/>
        </p:nvSpPr>
        <p:spPr>
          <a:xfrm>
            <a:off x="179512" y="1412776"/>
            <a:ext cx="3024336" cy="74982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rozsypaná</a:t>
            </a:r>
            <a:r>
              <a:rPr kumimoji="0" lang="cs-CZ" sz="27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mouka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402 0.01875 C 0.19583 0.02639 0.25816 0.03426 0.27118 0.07014 C 0.2842 0.10625 0.17638 0.1993 0.21198 0.23426 C 0.24774 0.26921 0.43298 0.26366 0.48454 0.2794 C 0.53611 0.29491 0.52847 0.31134 0.52118 0.32801 " pathEditMode="relative" rAng="0" ptsTypes="aaa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00" y="15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858 0.01875 C 0.16458 0.06643 0.21076 0.11435 0.09861 0.14028 C -0.01354 0.1662 -0.4309 0.13889 -0.55399 0.17361 C -0.67726 0.20833 -0.63003 0.31643 -0.64149 0.34861 C -0.65295 0.38079 -0.63785 0.37384 -0.62274 0.36713 " pathEditMode="relative" rAng="0" ptsTypes="aaaaA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200" y="1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882 0.03978 C 0.18039 0.06453 0.28195 0.08951 0.36233 0.10222 C 0.44271 0.11494 0.52796 0.11309 0.56112 0.11564 " pathEditMode="relative" rAng="0" ptsTypes="aaA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00" y="3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625 -0.06453 C -0.05035 -0.06476 -0.15677 -0.06499 -0.21076 -0.02406 C -0.26476 0.01688 -0.25903 0.14708 -0.26771 0.18154 " pathEditMode="relative" rAng="0" ptsTypes="aaA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200" y="1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5536" y="332656"/>
            <a:ext cx="8352928" cy="316835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300" b="0" i="0" u="none" strike="noStrike" kern="1200" cap="none" spc="0" normalizeH="0" baseline="0" noProof="0" smtClean="0">
                <a:ln>
                  <a:noFill/>
                </a:ln>
                <a:solidFill>
                  <a:schemeClr val="accent3">
                    <a:shade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3300" b="0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shade val="7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3"/>
              </a:rPr>
              <a:t>http://office.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3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55000"/>
                </a:schemeClr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56</TotalTime>
  <Words>168</Words>
  <Application>Microsoft Office PowerPoint</Application>
  <PresentationFormat>Předvádění na obrazovce (4:3)</PresentationFormat>
  <Paragraphs>41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Administrativní</vt:lpstr>
      <vt:lpstr>Prezentace aplikace PowerPoint</vt:lpstr>
      <vt:lpstr>Souhláskové skupiny na styku předpony a kořene</vt:lpstr>
      <vt:lpstr>Předpona  pod - </vt:lpstr>
      <vt:lpstr>Předpona bez -</vt:lpstr>
      <vt:lpstr>Předpona roz -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Souhláskové skupiny na styku předpony, přípony a kořene</dc:title>
  <cp:lastModifiedBy>Učitel</cp:lastModifiedBy>
  <cp:revision>8</cp:revision>
  <dcterms:modified xsi:type="dcterms:W3CDTF">2012-03-16T10:50:09Z</dcterms:modified>
</cp:coreProperties>
</file>