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</p:sldMasterIdLst>
  <p:notesMasterIdLst>
    <p:notesMasterId r:id="rId38"/>
  </p:notesMasterIdLst>
  <p:sldIdLst>
    <p:sldId id="275" r:id="rId3"/>
    <p:sldId id="276" r:id="rId4"/>
    <p:sldId id="256" r:id="rId5"/>
    <p:sldId id="257" r:id="rId6"/>
    <p:sldId id="258" r:id="rId7"/>
    <p:sldId id="259" r:id="rId8"/>
    <p:sldId id="260" r:id="rId9"/>
    <p:sldId id="273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4" r:id="rId19"/>
    <p:sldId id="279" r:id="rId20"/>
    <p:sldId id="278" r:id="rId21"/>
    <p:sldId id="282" r:id="rId22"/>
    <p:sldId id="283" r:id="rId23"/>
    <p:sldId id="290" r:id="rId24"/>
    <p:sldId id="284" r:id="rId25"/>
    <p:sldId id="285" r:id="rId26"/>
    <p:sldId id="280" r:id="rId27"/>
    <p:sldId id="286" r:id="rId28"/>
    <p:sldId id="287" r:id="rId29"/>
    <p:sldId id="288" r:id="rId30"/>
    <p:sldId id="289" r:id="rId31"/>
    <p:sldId id="292" r:id="rId32"/>
    <p:sldId id="281" r:id="rId33"/>
    <p:sldId id="270" r:id="rId34"/>
    <p:sldId id="271" r:id="rId35"/>
    <p:sldId id="272" r:id="rId36"/>
    <p:sldId id="277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4" d="100"/>
          <a:sy n="8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58725-2B30-4813-9BAF-8B482AD08076}" type="datetimeFigureOut">
              <a:rPr lang="cs-CZ" smtClean="0"/>
              <a:t>19. 5. 2013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6A782-5931-4FA7-8721-AE3954B57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485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F0BEB8D-DC14-452F-B416-98936D21FE72}" type="slidenum">
              <a:rPr lang="cs-CZ" smtClean="0">
                <a:latin typeface="Calibri" panose="020F0502020204030204" pitchFamily="34" charset="0"/>
              </a:rPr>
              <a:pPr/>
              <a:t>1</a:t>
            </a:fld>
            <a:endParaRPr lang="cs-CZ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505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AA1E2068-EC10-4290-A65C-D88EA2B85819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337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5A82C4BA-8639-453A-BEE8-B5032B45895E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641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8806F0D7-09F3-4B22-BA29-89B7EFDCF23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0858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CDEA3F76-9AAD-4A53-9983-D895F5E6705D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578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40318C59-4604-496B-86A9-9D41FA55DD00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288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FD7C3CA8-CC4F-456E-AF0D-7AB3A09438B7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3405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C39492D7-8896-42FE-8A98-7B815350E620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876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0D86A789-0F92-4ADD-A5EE-0E2DC9C20ECA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989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739A159B-554F-4A84-A178-C8D429944DE0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5028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62EA5B0D-5ED6-4856-BC09-F93E1C66F139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5125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http://egyptstary.blog.cz/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pperplate Gothic Bold" panose="020E0705020206020404" pitchFamily="34" charset="0"/>
                <a:cs typeface="Arial" panose="020B0604020202020204" pitchFamily="34" charset="0"/>
              </a:defRPr>
            </a:lvl9pPr>
          </a:lstStyle>
          <a:p>
            <a:fld id="{0373AFF5-6AEA-4358-8912-08879B1484AF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048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4646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dpovědi v test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>
              <a:defRPr sz="36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CF23E-CB4C-49D0-A821-195211A9655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083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79FFD-8BED-4AFF-8917-8B4C2018C13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284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/>
          <a:lstStyle>
            <a:lvl1pPr>
              <a:defRPr sz="2800" b="1">
                <a:solidFill>
                  <a:srgbClr val="285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562600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222A0-B259-4B0A-BE79-6FBAC4D8BD0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140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akteristi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B7DC5-CD06-43BA-9B26-27C82AC772A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681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ebr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73625-F1B2-4B67-B748-9DA7B8A05D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12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B342C-4FC5-4BC7-B0EB-0C58034BF5E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54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 marL="342900" indent="-342900">
              <a:buFont typeface="Arial" panose="020B0604020202020204" pitchFamily="34" charset="0"/>
              <a:buChar char="♦"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467AE-1CBE-4DD7-82D7-A9344D0A840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86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ázev uk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5BDEC6-BA9D-465D-AB84-97FA5505245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9612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4EEF0-E069-419D-B3D3-61A1FA6DCE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467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52FC2-E6DD-4A3A-85FA-279C0D6E2E9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1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3401" y="1554164"/>
            <a:ext cx="3008313" cy="4691063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♦"/>
              <a:defRPr sz="2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089A57-053E-40E4-B71D-3FEF00B6350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7960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4C9E8-31A0-48DE-8216-6E268B5D9A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5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C20B0-0F79-4BDC-B7AC-4A3F2E5BD03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4172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05CCB-CE90-402C-BDFE-3355815089D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36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40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12A82C-F327-436C-ACB7-0D73B88ADC3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217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>
              <a:defRPr sz="7200">
                <a:solidFill>
                  <a:srgbClr val="CC3399"/>
                </a:solidFill>
                <a:latin typeface="Elephant" pitchFamily="18" charset="0"/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1474D-8A87-4C64-A506-1D79CFE4DB2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539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47DCC4-DE9C-4C77-8A12-855B87DCE27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0655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12ADC-0957-4338-AA22-33B184C0725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341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C2E567-93A5-4DE9-B2DF-2672B24E707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9477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BB55D2-DC54-40D9-ACBA-6F753769FC5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861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C966A-79AC-4AC7-AAF4-12CF11C5D16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3143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057367-B816-4573-8C8F-79B59B1343B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3443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08B110-55C5-4887-B3CF-5406C885298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614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398-EC2C-419C-A2E9-4FAC493719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032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B85B9-CDEA-4BB8-81E3-BEA140CCEC9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3245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F9EFF-B72A-45D4-A69D-62A26CE1EA4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894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2B070DC-E77F-4EDC-8E75-54DE7A51ADE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34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88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rgbClr val="0000FF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78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b="0"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7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b="0"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57095B7-5BC2-402A-9B32-E59C5D5C563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719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2.gi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jpe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3" Type="http://schemas.openxmlformats.org/officeDocument/2006/relationships/slide" Target="slide22.xml"/><Relationship Id="rId7" Type="http://schemas.openxmlformats.org/officeDocument/2006/relationships/slide" Target="slide25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8.xml"/><Relationship Id="rId6" Type="http://schemas.openxmlformats.org/officeDocument/2006/relationships/slide" Target="slide24.xml"/><Relationship Id="rId11" Type="http://schemas.openxmlformats.org/officeDocument/2006/relationships/slide" Target="slide28.xml"/><Relationship Id="rId5" Type="http://schemas.openxmlformats.org/officeDocument/2006/relationships/slide" Target="slide23.xml"/><Relationship Id="rId10" Type="http://schemas.openxmlformats.org/officeDocument/2006/relationships/slide" Target="slide29.xml"/><Relationship Id="rId4" Type="http://schemas.openxmlformats.org/officeDocument/2006/relationships/slide" Target="slide21.xml"/><Relationship Id="rId9" Type="http://schemas.openxmlformats.org/officeDocument/2006/relationships/slide" Target="slide2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osetta_Stone.JPG" TargetMode="External"/><Relationship Id="rId3" Type="http://schemas.openxmlformats.org/officeDocument/2006/relationships/hyperlink" Target="http://absolventi.gymcheb.cz/2006/pechrjir/nabozenstvi.html" TargetMode="External"/><Relationship Id="rId7" Type="http://schemas.openxmlformats.org/officeDocument/2006/relationships/hyperlink" Target="http://commons.wikimedia.org/wiki/File:Egyptian_-_A_Complete_Set_of_Canopic_Jars_-_Walters_41171,_41172,_41173,_41174_-_Group.jpg?uselang=cs" TargetMode="External"/><Relationship Id="rId12" Type="http://schemas.openxmlformats.org/officeDocument/2006/relationships/hyperlink" Target="http://cs.wikipedia.org/wiki/Soubor:Alexander-the-Great-Cartouche.jpg" TargetMode="External"/><Relationship Id="rId2" Type="http://schemas.openxmlformats.org/officeDocument/2006/relationships/hyperlink" Target="http://commons.wikimedia.org/wiki/File:Double_crown.sv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ommons.wikimedia.org/wiki/File:Anubis_standing.jpg" TargetMode="External"/><Relationship Id="rId11" Type="http://schemas.openxmlformats.org/officeDocument/2006/relationships/hyperlink" Target="http://commons.wikimedia.org/wiki/File:Tut_cartouche_infofocalpoint.svg" TargetMode="External"/><Relationship Id="rId5" Type="http://schemas.openxmlformats.org/officeDocument/2006/relationships/hyperlink" Target="http://cs.wikipedia.org/wiki/Soubor:Anubi.jpg" TargetMode="External"/><Relationship Id="rId10" Type="http://schemas.openxmlformats.org/officeDocument/2006/relationships/hyperlink" Target="http://cs.wikipedia.org/wiki/Soubor:Egyptian_funerary_stela.jpg" TargetMode="External"/><Relationship Id="rId4" Type="http://schemas.openxmlformats.org/officeDocument/2006/relationships/hyperlink" Target="http://cs.wikipedia.org/wiki/Soubor:Amun.svg" TargetMode="External"/><Relationship Id="rId9" Type="http://schemas.openxmlformats.org/officeDocument/2006/relationships/hyperlink" Target="http://cs.wikipedia.org/wiki/Soubor:Leon_Cogniet_-_Jean-Francois_Champollion.jpg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mmumy.jpg" TargetMode="External"/><Relationship Id="rId13" Type="http://schemas.openxmlformats.org/officeDocument/2006/relationships/hyperlink" Target="http://cs.wikipedia.org/wiki/Soubor:Amun.svg" TargetMode="External"/><Relationship Id="rId3" Type="http://schemas.openxmlformats.org/officeDocument/2006/relationships/hyperlink" Target="http://commons.wikimedia.org/wiki/File:Amarna_(cropped).JPG" TargetMode="External"/><Relationship Id="rId7" Type="http://schemas.openxmlformats.org/officeDocument/2006/relationships/hyperlink" Target="http://historyofart.cz/index.php/Staroveky-Egypt/Nosicka-obetin-drevo" TargetMode="External"/><Relationship Id="rId12" Type="http://schemas.openxmlformats.org/officeDocument/2006/relationships/hyperlink" Target="http://cs.wikipedia.org/wiki/Soubor:Ancient_Egypt_Wings.svg" TargetMode="External"/><Relationship Id="rId2" Type="http://schemas.openxmlformats.org/officeDocument/2006/relationships/hyperlink" Target="http://kabegami.deviantart.com/art/Horus-Wallpaper-120066066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starovekyegypt.net/balzamovani/balzamovani-ve-starovekem-egypte.php" TargetMode="External"/><Relationship Id="rId11" Type="http://schemas.openxmlformats.org/officeDocument/2006/relationships/hyperlink" Target="http://commons.wikimedia.org/wiki/File:Isis.svg" TargetMode="External"/><Relationship Id="rId5" Type="http://schemas.openxmlformats.org/officeDocument/2006/relationships/hyperlink" Target="http://cs.wikipedia.org/wiki/Soubor:Crook_and_flail.svg" TargetMode="External"/><Relationship Id="rId10" Type="http://schemas.openxmlformats.org/officeDocument/2006/relationships/hyperlink" Target="http://cs.wikipedia.org/wiki/Soubor:Egypt_balsameringsguden_anu.jpg" TargetMode="External"/><Relationship Id="rId4" Type="http://schemas.openxmlformats.org/officeDocument/2006/relationships/hyperlink" Target="http://commons.wikimedia.org/wiki/File:Double_crown.svg" TargetMode="External"/><Relationship Id="rId9" Type="http://schemas.openxmlformats.org/officeDocument/2006/relationships/hyperlink" Target="http://historyofart.cz/index.php/Staroveky-Egypt/Tutanchamonova-kanopa" TargetMode="External"/><Relationship Id="rId14" Type="http://schemas.openxmlformats.org/officeDocument/2006/relationships/hyperlink" Target="https://commons.wikimedia.org/wiki/File:Anubis_standing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%C3%84gyptischer_Maler_um_1360_v._Chr._001.jpg" TargetMode="External"/><Relationship Id="rId3" Type="http://schemas.openxmlformats.org/officeDocument/2006/relationships/hyperlink" Target="https://commons.wikimedia.org/wiki/File:Anubis_standing.svg" TargetMode="External"/><Relationship Id="rId7" Type="http://schemas.openxmlformats.org/officeDocument/2006/relationships/hyperlink" Target="http://commons.wikimedia.org/wiki/File:Osiris-tomb-of-Nefertari.jpg?uselang=cs" TargetMode="External"/><Relationship Id="rId12" Type="http://schemas.openxmlformats.org/officeDocument/2006/relationships/hyperlink" Target="http://commons.wikimedia.org/wiki/File:Tut_cartouche_infofocalpoint.svg" TargetMode="External"/><Relationship Id="rId2" Type="http://schemas.openxmlformats.org/officeDocument/2006/relationships/hyperlink" Target="https://commons.wikimedia.org/wiki/File:Anubis_jackal.sv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Standing_Osiris_edit1.svg" TargetMode="External"/><Relationship Id="rId11" Type="http://schemas.openxmlformats.org/officeDocument/2006/relationships/hyperlink" Target="http://commons.wikimedia.org/wiki/File:Louvres-antiquites-egyptiennes-img_2713.jpg" TargetMode="External"/><Relationship Id="rId5" Type="http://schemas.openxmlformats.org/officeDocument/2006/relationships/hyperlink" Target="http://commons.wikimedia.org/wiki/File:Horus_standing.svg?uselang=cs" TargetMode="External"/><Relationship Id="rId10" Type="http://schemas.openxmlformats.org/officeDocument/2006/relationships/hyperlink" Target="http://commons.wikimedia.org/wiki/File:Flickr_-_Nic's_events_-_British_Museum_with_Cory_and_Mary,_6_Sep_2007_-_274.jpg?uselang=cs" TargetMode="External"/><Relationship Id="rId4" Type="http://schemas.openxmlformats.org/officeDocument/2006/relationships/hyperlink" Target="http://commons.wikimedia.org/wiki/File:Eye_of_Horus.svg" TargetMode="External"/><Relationship Id="rId9" Type="http://schemas.openxmlformats.org/officeDocument/2006/relationships/hyperlink" Target="http://commons.wikimedia.org/wiki/File:Isis.sv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apyrus_sheet.svg" TargetMode="External"/><Relationship Id="rId2" Type="http://schemas.openxmlformats.org/officeDocument/2006/relationships/hyperlink" Target="http://cs.wikipedia.org/wiki/Soubor:Cyperus_papyrus_detail_01_by_Line1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Leon_Cogniet_-_Jean-Francois_Champollion.jpg" TargetMode="External"/><Relationship Id="rId5" Type="http://schemas.openxmlformats.org/officeDocument/2006/relationships/hyperlink" Target="http://cs.wikipedia.org/wiki/Soubor:Rosetta_Stone.JPG" TargetMode="External"/><Relationship Id="rId4" Type="http://schemas.openxmlformats.org/officeDocument/2006/relationships/hyperlink" Target="http://en.wikipedia.org/wiki/File:P._Oxy._XXII_2331.jpg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958468"/>
              </p:ext>
            </p:extLst>
          </p:nvPr>
        </p:nvGraphicFramePr>
        <p:xfrm>
          <a:off x="614363" y="2816225"/>
          <a:ext cx="8137525" cy="29670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64011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VY_32_INOVACE_05A_01_Umění starověkého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Egypta I - úvod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starověku</a:t>
                      </a: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365765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23.03.2013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14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713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7650"/>
            <a:ext cx="8229600" cy="895350"/>
          </a:xfrm>
        </p:spPr>
        <p:txBody>
          <a:bodyPr/>
          <a:lstStyle/>
          <a:p>
            <a:pPr>
              <a:defRPr/>
            </a:pPr>
            <a:r>
              <a:rPr lang="cs-CZ" sz="3200" dirty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3589"/>
            <a:ext cx="8229600" cy="5228166"/>
          </a:xfrm>
          <a:noFill/>
          <a:extLst/>
        </p:spPr>
        <p:txBody>
          <a:bodyPr/>
          <a:lstStyle/>
          <a:p>
            <a:pPr>
              <a:defRPr/>
            </a:pPr>
            <a:r>
              <a:rPr lang="cs-CZ" sz="1600" dirty="0" smtClean="0"/>
              <a:t>Prezentace </a:t>
            </a:r>
            <a:r>
              <a:rPr lang="cs-CZ" sz="1600" smtClean="0"/>
              <a:t>je </a:t>
            </a:r>
            <a:r>
              <a:rPr lang="cs-CZ" sz="1600" smtClean="0"/>
              <a:t>určena </a:t>
            </a:r>
            <a:r>
              <a:rPr lang="cs-CZ" sz="1600" dirty="0" smtClean="0"/>
              <a:t>pro výklad, opakování a upevnění nového tématu z historie umění s motivačními úkoly pro interaktivní zapojení žáků do vyučovacího procesu.</a:t>
            </a:r>
          </a:p>
          <a:p>
            <a:pPr>
              <a:defRPr/>
            </a:pPr>
            <a:r>
              <a:rPr lang="cs-CZ" sz="1600" dirty="0" smtClean="0"/>
              <a:t>Jejím obsahem je umění </a:t>
            </a:r>
            <a:r>
              <a:rPr lang="cs-CZ" sz="1600" dirty="0"/>
              <a:t>starověkého </a:t>
            </a:r>
            <a:r>
              <a:rPr lang="cs-CZ" sz="1600" dirty="0" smtClean="0"/>
              <a:t>Egypta.</a:t>
            </a:r>
            <a:r>
              <a:rPr lang="cs-CZ" sz="1600" dirty="0"/>
              <a:t> </a:t>
            </a:r>
            <a:r>
              <a:rPr lang="cs-CZ" sz="1600" dirty="0" smtClean="0"/>
              <a:t>Slouží jako úvod k tomuto </a:t>
            </a:r>
            <a:r>
              <a:rPr lang="cs-CZ" sz="1600" dirty="0"/>
              <a:t>učivu </a:t>
            </a:r>
            <a:r>
              <a:rPr lang="cs-CZ" sz="1600" dirty="0" smtClean="0"/>
              <a:t>se základními informacemi a s </a:t>
            </a:r>
            <a:r>
              <a:rPr lang="cs-CZ" sz="1600" dirty="0"/>
              <a:t>názornými ukázkami. </a:t>
            </a:r>
            <a:r>
              <a:rPr lang="cs-CZ" sz="1600" dirty="0" smtClean="0"/>
              <a:t>Vysvětluje společensko</a:t>
            </a:r>
            <a:r>
              <a:rPr lang="cs-CZ" sz="1600" dirty="0"/>
              <a:t>-</a:t>
            </a:r>
            <a:r>
              <a:rPr lang="cs-CZ" sz="1600" dirty="0" smtClean="0"/>
              <a:t>historické a geografické podmínky vzniku umění ve starověkém Egyptě, význam polyteistického náboženství a vznik egyptologie.</a:t>
            </a:r>
          </a:p>
          <a:p>
            <a:pPr>
              <a:defRPr/>
            </a:pPr>
            <a:r>
              <a:rPr lang="cs-CZ" sz="1600" dirty="0" smtClean="0"/>
              <a:t>Po </a:t>
            </a:r>
            <a:r>
              <a:rPr lang="cs-CZ" sz="1600" dirty="0"/>
              <a:t>úvodním výkladu </a:t>
            </a:r>
            <a:r>
              <a:rPr lang="cs-CZ" sz="1600" dirty="0" smtClean="0"/>
              <a:t>následuje část </a:t>
            </a:r>
            <a:r>
              <a:rPr lang="cs-CZ" sz="1600" dirty="0"/>
              <a:t>s </a:t>
            </a:r>
            <a:r>
              <a:rPr lang="cs-CZ" sz="1600" dirty="0" smtClean="0"/>
              <a:t>motivačními úkoly </a:t>
            </a:r>
            <a:r>
              <a:rPr lang="cs-CZ" sz="1600" dirty="0"/>
              <a:t>pro žáky, která slouží k jejich interaktivnímu </a:t>
            </a:r>
            <a:r>
              <a:rPr lang="cs-CZ" sz="1600" dirty="0" smtClean="0"/>
              <a:t>zapojení formou opakování probraného učiva</a:t>
            </a:r>
            <a:r>
              <a:rPr lang="cs-CZ" sz="1600" dirty="0"/>
              <a:t> </a:t>
            </a:r>
            <a:r>
              <a:rPr lang="cs-CZ" sz="1600" dirty="0" smtClean="0"/>
              <a:t>(viz. snímek č. 18 s metodickými pokyny a návodem a snímky č. 19 až 30 s opakovacím testem). </a:t>
            </a:r>
          </a:p>
          <a:p>
            <a:pPr>
              <a:defRPr/>
            </a:pPr>
            <a:r>
              <a:rPr lang="cs-CZ" sz="1600" dirty="0" smtClean="0"/>
              <a:t>Látka je určena pro studenty 1. ročníku čtyřletého a 2. ročníku šestiletého gymnázia</a:t>
            </a:r>
            <a:r>
              <a:rPr lang="cs-CZ" sz="1600" dirty="0"/>
              <a:t> </a:t>
            </a:r>
            <a:r>
              <a:rPr lang="cs-CZ" sz="1600" dirty="0" smtClean="0"/>
              <a:t>a může být použita k samostatnému studiu.</a:t>
            </a:r>
          </a:p>
          <a:p>
            <a:pPr>
              <a:defRPr/>
            </a:pPr>
            <a:r>
              <a:rPr lang="cs-CZ" sz="1600" dirty="0" smtClean="0"/>
              <a:t>Vzdělávací cíle: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dirty="0" smtClean="0"/>
              <a:t>vysvětlit společensko-historické a geografické podmínky pro vznik starověké egyptské kultury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dirty="0" smtClean="0"/>
              <a:t>seznámit žáky se základními informacemi o egyptském písmu a významem jeho rozluštění pro její poznání</a:t>
            </a:r>
          </a:p>
          <a:p>
            <a:pPr lvl="1">
              <a:buFont typeface="Wingdings" panose="05000000000000000000" pitchFamily="2" charset="2"/>
              <a:buChar char="Ø"/>
              <a:defRPr/>
            </a:pPr>
            <a:r>
              <a:rPr lang="cs-CZ" sz="1600" dirty="0" smtClean="0"/>
              <a:t>zopakovat a upevnit probrané učivo formou interaktivního zapojení studentů do vyučovacího procesu</a:t>
            </a:r>
          </a:p>
        </p:txBody>
      </p:sp>
    </p:spTree>
    <p:extLst>
      <p:ext uri="{BB962C8B-B14F-4D97-AF65-F5344CB8AC3E}">
        <p14:creationId xmlns:p14="http://schemas.microsoft.com/office/powerpoint/2010/main" val="13717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0" y="838202"/>
            <a:ext cx="6324600" cy="923925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UMĚNÍ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81100" y="4648200"/>
            <a:ext cx="6781800" cy="1754188"/>
          </a:xfrm>
          <a:prstGeom prst="rect">
            <a:avLst/>
          </a:prstGeom>
          <a:effectLst>
            <a:outerShdw blurRad="50800" dist="50800" dir="5400000" algn="ctr" rotWithShape="0">
              <a:srgbClr val="FFC000"/>
            </a:outerShdw>
          </a:effectLst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STAROVĚKÉHO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5400" kern="0" dirty="0">
                <a:solidFill>
                  <a:srgbClr val="333399">
                    <a:lumMod val="75000"/>
                  </a:srgbClr>
                </a:solidFill>
                <a:latin typeface="Franklin Gothic Heavy" panose="020B0903020102020204" pitchFamily="34" charset="0"/>
              </a:rPr>
              <a:t>EGYPTA</a:t>
            </a:r>
            <a:endParaRPr lang="cs-CZ" sz="6600" kern="0" dirty="0">
              <a:solidFill>
                <a:srgbClr val="333399">
                  <a:lumMod val="75000"/>
                </a:srgbClr>
              </a:solidFill>
              <a:latin typeface="Franklin Gothic Heavy" panose="020B0903020102020204" pitchFamily="34" charset="0"/>
            </a:endParaRPr>
          </a:p>
        </p:txBody>
      </p:sp>
      <p:sp>
        <p:nvSpPr>
          <p:cNvPr id="5124" name="TextBox 1"/>
          <p:cNvSpPr txBox="1">
            <a:spLocks noChangeArrowheads="1"/>
          </p:cNvSpPr>
          <p:nvPr/>
        </p:nvSpPr>
        <p:spPr bwMode="auto">
          <a:xfrm>
            <a:off x="8794750" y="6488115"/>
            <a:ext cx="31290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sz="1800" dirty="0">
                <a:solidFill>
                  <a:srgbClr val="000000"/>
                </a:solidFill>
                <a:latin typeface="+mj-lt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53872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0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30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5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57200" y="3200400"/>
            <a:ext cx="5627688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♦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eaLnBrk="1" hangingPunct="1">
              <a:defRPr/>
            </a:pPr>
            <a:endParaRPr lang="en-US" sz="2400" kern="0" dirty="0">
              <a:solidFill>
                <a:srgbClr val="000000"/>
              </a:solidFill>
            </a:endParaRP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/>
              <a:t>Společenské, ekonomické a historické podmínky vzniku umění ve starém Egyptě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524002"/>
            <a:ext cx="5627688" cy="438467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b="1" dirty="0" smtClean="0"/>
              <a:t>Poloha:</a:t>
            </a:r>
          </a:p>
          <a:p>
            <a:pPr eaLnBrk="1" hangingPunct="1">
              <a:defRPr/>
            </a:pPr>
            <a:r>
              <a:rPr lang="cs-CZ" dirty="0" smtClean="0"/>
              <a:t>SV Afriky</a:t>
            </a:r>
          </a:p>
          <a:p>
            <a:pPr eaLnBrk="1" hangingPunct="1">
              <a:defRPr/>
            </a:pPr>
            <a:r>
              <a:rPr lang="cs-CZ" dirty="0" smtClean="0"/>
              <a:t>asi 30 000 km</a:t>
            </a:r>
            <a:r>
              <a:rPr lang="en-US" dirty="0" smtClean="0"/>
              <a:t>²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/>
              <a:t>rozdělení na:</a:t>
            </a:r>
          </a:p>
          <a:p>
            <a:pPr lvl="1" eaLnBrk="1" hangingPunct="1">
              <a:defRPr/>
            </a:pPr>
            <a:r>
              <a:rPr lang="cs-CZ" dirty="0"/>
              <a:t>Horní Egypt - J </a:t>
            </a:r>
          </a:p>
          <a:p>
            <a:pPr marL="457200" lvl="1" indent="0" eaLnBrk="1" hangingPunct="1">
              <a:buNone/>
              <a:defRPr/>
            </a:pPr>
            <a:r>
              <a:rPr lang="cs-CZ" dirty="0" smtClean="0"/>
              <a:t>	</a:t>
            </a:r>
            <a:r>
              <a:rPr lang="cs-CZ" sz="2400" dirty="0" smtClean="0"/>
              <a:t>(</a:t>
            </a:r>
            <a:r>
              <a:rPr lang="cs-CZ" sz="2400" dirty="0"/>
              <a:t>u pramene Nilu</a:t>
            </a:r>
            <a:r>
              <a:rPr lang="cs-CZ" dirty="0"/>
              <a:t>)</a:t>
            </a:r>
          </a:p>
          <a:p>
            <a:pPr lvl="1" eaLnBrk="1" hangingPunct="1">
              <a:defRPr/>
            </a:pPr>
            <a:r>
              <a:rPr lang="cs-CZ" dirty="0"/>
              <a:t>Dolní Egypt - S </a:t>
            </a:r>
            <a:endParaRPr lang="cs-CZ" dirty="0" smtClean="0"/>
          </a:p>
          <a:p>
            <a:pPr marL="914400" lvl="2" indent="0" eaLnBrk="1" hangingPunct="1">
              <a:buNone/>
              <a:defRPr/>
            </a:pPr>
            <a:r>
              <a:rPr lang="cs-CZ" dirty="0" smtClean="0"/>
              <a:t>(</a:t>
            </a:r>
            <a:r>
              <a:rPr lang="cs-CZ" dirty="0"/>
              <a:t>u delty Nilu)</a:t>
            </a:r>
          </a:p>
          <a:p>
            <a:pPr eaLnBrk="1" hangingPunct="1">
              <a:defRPr/>
            </a:pPr>
            <a:endParaRPr lang="cs-CZ" dirty="0" smtClean="0"/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219700" y="1416050"/>
            <a:ext cx="3130550" cy="5049838"/>
            <a:chOff x="5219979" y="1415659"/>
            <a:chExt cx="3130797" cy="5049673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pic>
          <p:nvPicPr>
            <p:cNvPr id="7177" name="Picture 9" descr="File:Amarna (cropped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19979" y="1415659"/>
              <a:ext cx="3130797" cy="504967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78" name="TextBox 2"/>
            <p:cNvSpPr txBox="1">
              <a:spLocks noChangeArrowheads="1"/>
            </p:cNvSpPr>
            <p:nvPr/>
          </p:nvSpPr>
          <p:spPr bwMode="auto">
            <a:xfrm>
              <a:off x="8001000" y="6096000"/>
              <a:ext cx="312931" cy="369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 dirty="0">
                  <a:solidFill>
                    <a:srgbClr val="000000"/>
                  </a:solidFill>
                  <a:latin typeface="+mj-lt"/>
                </a:rPr>
                <a:t>2</a:t>
              </a:r>
            </a:p>
          </p:txBody>
        </p:sp>
      </p:grpSp>
      <p:grpSp>
        <p:nvGrpSpPr>
          <p:cNvPr id="11" name="Group 10"/>
          <p:cNvGrpSpPr>
            <a:grpSpLocks/>
          </p:cNvGrpSpPr>
          <p:nvPr/>
        </p:nvGrpSpPr>
        <p:grpSpPr bwMode="auto">
          <a:xfrm>
            <a:off x="304800" y="4257675"/>
            <a:ext cx="5907088" cy="2630488"/>
            <a:chOff x="304800" y="4257380"/>
            <a:chExt cx="5906952" cy="2630533"/>
          </a:xfrm>
          <a:effectLst/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473479" y="4257380"/>
              <a:ext cx="1738273" cy="2316203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3" name="Title 1"/>
            <p:cNvSpPr txBox="1">
              <a:spLocks/>
            </p:cNvSpPr>
            <p:nvPr/>
          </p:nvSpPr>
          <p:spPr bwMode="auto">
            <a:xfrm>
              <a:off x="304800" y="6125900"/>
              <a:ext cx="5346577" cy="7620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rgbClr val="FF0000"/>
                  </a:solidFill>
                  <a:effectLst/>
                  <a:latin typeface="+mj-lt"/>
                  <a:ea typeface="+mj-ea"/>
                  <a:cs typeface="+mj-cs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9pPr>
            </a:lstStyle>
            <a:p>
              <a:pPr algn="l">
                <a:defRPr/>
              </a:pPr>
              <a:r>
                <a:rPr lang="cs-CZ" sz="2000" b="0" kern="0" dirty="0">
                  <a:solidFill>
                    <a:srgbClr val="000000"/>
                  </a:solidFill>
                </a:rPr>
                <a:t>3. Dvojitá koruna Horního a Dolního </a:t>
              </a:r>
              <a:r>
                <a:rPr lang="cs-CZ" sz="2000" b="0" kern="0" dirty="0" smtClean="0">
                  <a:solidFill>
                    <a:srgbClr val="000000"/>
                  </a:solidFill>
                </a:rPr>
                <a:t>Egypta</a:t>
              </a:r>
              <a:endParaRPr lang="cs-CZ" sz="2000" b="0" kern="0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7806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295277" y="203202"/>
            <a:ext cx="8696325" cy="452596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♦"/>
            </a:pPr>
            <a:r>
              <a:rPr lang="cs-CZ" dirty="0" smtClean="0"/>
              <a:t>koncem 4. tisíciletí vzniká </a:t>
            </a:r>
            <a:r>
              <a:rPr lang="cs-CZ" b="1" i="1" dirty="0" smtClean="0"/>
              <a:t>despotická monarchie</a:t>
            </a:r>
            <a:r>
              <a:rPr lang="cs-CZ" dirty="0" smtClean="0"/>
              <a:t> v rámci </a:t>
            </a:r>
            <a:r>
              <a:rPr lang="cs-CZ" b="1" i="1" dirty="0" smtClean="0"/>
              <a:t>otrokářského řádu</a:t>
            </a:r>
            <a:r>
              <a:rPr lang="cs-CZ" dirty="0" smtClean="0"/>
              <a:t> v čele s </a:t>
            </a:r>
            <a:r>
              <a:rPr lang="cs-CZ" b="1" i="1" dirty="0" smtClean="0"/>
              <a:t>faraónem</a:t>
            </a:r>
          </a:p>
          <a:p>
            <a:pPr eaLnBrk="1" hangingPunct="1">
              <a:buFont typeface="Arial" panose="020B0604020202020204" pitchFamily="34" charset="0"/>
              <a:buChar char="♦"/>
            </a:pPr>
            <a:r>
              <a:rPr lang="cs-CZ" dirty="0" smtClean="0"/>
              <a:t>třídní společnost – dynastie, urozená šlechta, kněží, prostí lidé, řemeslníci, rolníci</a:t>
            </a: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 bwMode="auto">
          <a:xfrm>
            <a:off x="4683125" y="2971802"/>
            <a:ext cx="4497388" cy="24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eaLnBrk="1" hangingPunct="1">
              <a:buFont typeface="Arial" panose="020B0604020202020204" pitchFamily="34" charset="0"/>
              <a:buChar char="♦"/>
              <a:defRPr/>
            </a:pPr>
            <a:r>
              <a:rPr lang="cs-CZ" kern="0" dirty="0">
                <a:solidFill>
                  <a:srgbClr val="000000"/>
                </a:solidFill>
              </a:rPr>
              <a:t>náboženství </a:t>
            </a:r>
          </a:p>
          <a:p>
            <a:pPr marL="0" indent="0" eaLnBrk="1" hangingPunct="1">
              <a:buNone/>
              <a:defRPr/>
            </a:pPr>
            <a:r>
              <a:rPr lang="cs-CZ" kern="0" dirty="0">
                <a:solidFill>
                  <a:srgbClr val="000000"/>
                </a:solidFill>
              </a:rPr>
              <a:t>– </a:t>
            </a:r>
            <a:r>
              <a:rPr lang="cs-CZ" b="1" i="1" kern="0" dirty="0">
                <a:solidFill>
                  <a:srgbClr val="000000"/>
                </a:solidFill>
              </a:rPr>
              <a:t>polyteismus</a:t>
            </a:r>
          </a:p>
          <a:p>
            <a:pPr eaLnBrk="1" hangingPunct="1">
              <a:buFont typeface="Arial" panose="020B0604020202020204" pitchFamily="34" charset="0"/>
              <a:buChar char="♦"/>
              <a:defRPr/>
            </a:pPr>
            <a:r>
              <a:rPr lang="cs-CZ" kern="0" dirty="0">
                <a:solidFill>
                  <a:srgbClr val="000000"/>
                </a:solidFill>
              </a:rPr>
              <a:t>víra v posmrtný život</a:t>
            </a:r>
          </a:p>
          <a:p>
            <a:pPr marL="0" indent="0" eaLnBrk="1" hangingPunct="1">
              <a:buNone/>
              <a:defRPr/>
            </a:pPr>
            <a:r>
              <a:rPr lang="cs-CZ" kern="0" dirty="0">
                <a:solidFill>
                  <a:srgbClr val="000000"/>
                </a:solidFill>
              </a:rPr>
              <a:t>– </a:t>
            </a:r>
            <a:r>
              <a:rPr lang="cs-CZ" b="1" i="1" kern="0" dirty="0">
                <a:solidFill>
                  <a:srgbClr val="000000"/>
                </a:solidFill>
              </a:rPr>
              <a:t>mumifikace</a:t>
            </a:r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28602" y="2971800"/>
            <a:ext cx="8951913" cy="3657600"/>
            <a:chOff x="1255652" y="3917244"/>
            <a:chExt cx="8416635" cy="3657600"/>
          </a:xfrm>
        </p:grpSpPr>
        <p:pic>
          <p:nvPicPr>
            <p:cNvPr id="8202" name="Picture 10" descr="Soubor:Crook and flail.sv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342221" y="3917244"/>
              <a:ext cx="2707532" cy="2406650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itle 1"/>
            <p:cNvSpPr txBox="1">
              <a:spLocks/>
            </p:cNvSpPr>
            <p:nvPr/>
          </p:nvSpPr>
          <p:spPr bwMode="auto">
            <a:xfrm>
              <a:off x="1255652" y="6812844"/>
              <a:ext cx="8416635" cy="762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rgbClr val="FF0000"/>
                  </a:solidFill>
                  <a:effectLst/>
                  <a:latin typeface="+mj-lt"/>
                  <a:ea typeface="+mj-ea"/>
                  <a:cs typeface="+mj-cs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9pPr>
            </a:lstStyle>
            <a:p>
              <a:pPr algn="l">
                <a:defRPr/>
              </a:pPr>
              <a:r>
                <a:rPr lang="cs-CZ" sz="2000" b="0" kern="0" dirty="0">
                  <a:solidFill>
                    <a:srgbClr val="000000"/>
                  </a:solidFill>
                </a:rPr>
                <a:t>4. Berla a cep – symboly královské moci</a:t>
              </a:r>
            </a:p>
            <a:p>
              <a:pPr marL="342900" indent="-342900" algn="l">
                <a:buFont typeface="Arial" panose="020B0604020202020204" pitchFamily="34" charset="0"/>
                <a:buChar char="‒"/>
                <a:defRPr/>
              </a:pPr>
              <a:r>
                <a:rPr lang="cs-CZ" sz="1800" b="0" dirty="0">
                  <a:solidFill>
                    <a:srgbClr val="000000"/>
                  </a:solidFill>
                </a:rPr>
                <a:t>berla znamenala, že je faraón mírumilovným pastýřem, dbajícím především o blahobyt své země</a:t>
              </a:r>
            </a:p>
            <a:p>
              <a:pPr marL="342900" indent="-342900" algn="l">
                <a:buFont typeface="Arial" panose="020B0604020202020204" pitchFamily="34" charset="0"/>
                <a:buChar char="‒"/>
                <a:defRPr/>
              </a:pPr>
              <a:r>
                <a:rPr lang="cs-CZ" sz="1800" b="0" dirty="0">
                  <a:solidFill>
                    <a:srgbClr val="000000"/>
                  </a:solidFill>
                </a:rPr>
                <a:t>cep znamenal, že je také mocným vládcem, který potrestá každého nepřítele</a:t>
              </a:r>
            </a:p>
            <a:p>
              <a:pPr algn="l">
                <a:defRPr/>
              </a:pPr>
              <a:endParaRPr lang="cs-CZ" sz="2000" b="0" kern="0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3656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Mumifikace</a:t>
            </a:r>
            <a:endParaRPr lang="cs-CZ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1917700" y="1295400"/>
            <a:ext cx="5245100" cy="5526088"/>
            <a:chOff x="1917526" y="1295400"/>
            <a:chExt cx="5245274" cy="5525532"/>
          </a:xfrm>
        </p:grpSpPr>
        <p:pic>
          <p:nvPicPr>
            <p:cNvPr id="191490" name="Picture 2" descr="Mumifikace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917526" y="1295400"/>
              <a:ext cx="5245274" cy="510488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6850053" y="6451081"/>
              <a:ext cx="312747" cy="36985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kern="0" dirty="0">
                  <a:solidFill>
                    <a:srgbClr val="000000"/>
                  </a:solidFill>
                </a:rPr>
                <a:t>5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28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6185836" y="425661"/>
            <a:ext cx="2772267" cy="2053355"/>
            <a:chOff x="6186097" y="228175"/>
            <a:chExt cx="2667984" cy="1872966"/>
          </a:xfrm>
          <a:effectLst/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186097" y="228175"/>
              <a:ext cx="2667984" cy="1720850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9224" name="TextBox 9"/>
            <p:cNvSpPr txBox="1">
              <a:spLocks noChangeArrowheads="1"/>
            </p:cNvSpPr>
            <p:nvPr/>
          </p:nvSpPr>
          <p:spPr bwMode="auto">
            <a:xfrm>
              <a:off x="8526308" y="1764255"/>
              <a:ext cx="312892" cy="336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cs-CZ" sz="1800" dirty="0">
                  <a:solidFill>
                    <a:srgbClr val="000000"/>
                  </a:solidFill>
                </a:rPr>
                <a:t>9</a:t>
              </a:r>
            </a:p>
          </p:txBody>
        </p:sp>
      </p:grpSp>
      <p:pic>
        <p:nvPicPr>
          <p:cNvPr id="4" name="Picture 8" descr="Mumie Ramesse I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81265" y="1062038"/>
            <a:ext cx="1914525" cy="5091112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 bwMode="auto">
          <a:xfrm>
            <a:off x="2557465" y="6267450"/>
            <a:ext cx="1806575" cy="4000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2000" dirty="0">
                <a:solidFill>
                  <a:srgbClr val="000000"/>
                </a:solidFill>
              </a:rPr>
              <a:t>7. Ramesse II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367465" y="3124200"/>
            <a:ext cx="2776537" cy="2895600"/>
            <a:chOff x="6096000" y="152400"/>
            <a:chExt cx="2776537" cy="2895601"/>
          </a:xfrm>
        </p:grpSpPr>
        <p:sp>
          <p:nvSpPr>
            <p:cNvPr id="6" name="Title 1"/>
            <p:cNvSpPr txBox="1">
              <a:spLocks/>
            </p:cNvSpPr>
            <p:nvPr/>
          </p:nvSpPr>
          <p:spPr bwMode="auto">
            <a:xfrm>
              <a:off x="6096000" y="2098676"/>
              <a:ext cx="2776537" cy="949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 b="1">
                  <a:solidFill>
                    <a:srgbClr val="FF0000"/>
                  </a:solidFill>
                  <a:effectLst/>
                  <a:latin typeface="+mj-lt"/>
                  <a:ea typeface="+mj-ea"/>
                  <a:cs typeface="+mj-cs"/>
                </a:defRPr>
              </a:lvl1pPr>
              <a:lvl2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2pPr>
              <a:lvl3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3pPr>
              <a:lvl4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4pPr>
              <a:lvl5pPr algn="ctr" rtl="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5pPr>
              <a:lvl6pPr marL="4572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6pPr>
              <a:lvl7pPr marL="9144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7pPr>
              <a:lvl8pPr marL="13716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8pPr>
              <a:lvl9pPr marL="1828800" algn="ctr" rtl="0" fontAlgn="base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rgbClr val="0000FF"/>
                  </a:solidFill>
                  <a:latin typeface="Arial" charset="0"/>
                  <a:cs typeface="Arial" charset="0"/>
                </a:defRPr>
              </a:lvl9pPr>
            </a:lstStyle>
            <a:p>
              <a:pPr algn="l">
                <a:defRPr/>
              </a:pPr>
              <a:r>
                <a:rPr lang="cs-CZ" sz="2000" b="0" kern="0" dirty="0">
                  <a:solidFill>
                    <a:srgbClr val="000000"/>
                  </a:solidFill>
                </a:rPr>
                <a:t>10. Soubor kanop s víky v podobě pohřebních bohů</a:t>
              </a:r>
            </a:p>
          </p:txBody>
        </p:sp>
        <p:pic>
          <p:nvPicPr>
            <p:cNvPr id="9232" name="Picture 16" descr="Soubor:CanopicJarsOfNeskhons-BritishMuseum-August21-08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248400" y="152400"/>
              <a:ext cx="2222500" cy="1900239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Group 15"/>
          <p:cNvGrpSpPr/>
          <p:nvPr/>
        </p:nvGrpSpPr>
        <p:grpSpPr>
          <a:xfrm>
            <a:off x="4468220" y="1034631"/>
            <a:ext cx="3451493" cy="5632931"/>
            <a:chOff x="4468218" y="1034629"/>
            <a:chExt cx="3451493" cy="5632931"/>
          </a:xfrm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" name="Rectangle 4"/>
            <p:cNvSpPr/>
            <p:nvPr/>
          </p:nvSpPr>
          <p:spPr bwMode="auto">
            <a:xfrm>
              <a:off x="4572000" y="6267450"/>
              <a:ext cx="3347711" cy="400110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2000" dirty="0">
                  <a:solidFill>
                    <a:srgbClr val="000000"/>
                  </a:solidFill>
                </a:rPr>
                <a:t>8. Tutanchamonova kanopa</a:t>
              </a:r>
            </a:p>
          </p:txBody>
        </p:sp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68218" y="1034629"/>
              <a:ext cx="2058200" cy="5354667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p3d>
              <a:bevelT w="190500" h="38100"/>
            </a:sp3d>
          </p:spPr>
        </p:pic>
      </p:grpSp>
      <p:grpSp>
        <p:nvGrpSpPr>
          <p:cNvPr id="17" name="Group 16"/>
          <p:cNvGrpSpPr/>
          <p:nvPr/>
        </p:nvGrpSpPr>
        <p:grpSpPr>
          <a:xfrm>
            <a:off x="0" y="330994"/>
            <a:ext cx="4187559" cy="5995987"/>
            <a:chOff x="165719" y="459583"/>
            <a:chExt cx="4187559" cy="5995987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4" name="Rectangle 13"/>
            <p:cNvSpPr/>
            <p:nvPr/>
          </p:nvSpPr>
          <p:spPr bwMode="auto">
            <a:xfrm>
              <a:off x="1419578" y="459583"/>
              <a:ext cx="2933700" cy="400050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2000" dirty="0">
                  <a:solidFill>
                    <a:srgbClr val="000000"/>
                  </a:solidFill>
                </a:rPr>
                <a:t>6. Nosička obětin, dřevo</a:t>
              </a:r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5719" y="659608"/>
              <a:ext cx="1681591" cy="5795962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</p:pic>
      </p:grpSp>
    </p:spTree>
    <p:extLst>
      <p:ext uri="{BB962C8B-B14F-4D97-AF65-F5344CB8AC3E}">
        <p14:creationId xmlns:p14="http://schemas.microsoft.com/office/powerpoint/2010/main" val="19166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270936" y="2178756"/>
            <a:ext cx="86868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>
                <a:solidFill>
                  <a:srgbClr val="002060"/>
                </a:solidFill>
                <a:latin typeface="Elephant" panose="02020904090505020303" pitchFamily="18" charset="0"/>
              </a:rPr>
              <a:t>EGYPŠTÍ BOHOVÉ</a:t>
            </a:r>
            <a:endParaRPr lang="cs-CZ" sz="6000" dirty="0" smtClean="0">
              <a:solidFill>
                <a:srgbClr val="002060"/>
              </a:solidFill>
              <a:latin typeface="Elephant" panose="02020904090505020303" pitchFamily="18" charset="0"/>
            </a:endParaRP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3" y="3276601"/>
            <a:ext cx="7610475" cy="902731"/>
            <a:chOff x="766763" y="3276600"/>
            <a:chExt cx="7610475" cy="902175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424027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dirty="0"/>
                <a:t>1</a:t>
              </a:r>
              <a:r>
                <a:rPr lang="cs-CZ" b="0" dirty="0" smtClean="0">
                  <a:latin typeface="+mn-lt"/>
                </a:rPr>
                <a:t>1</a:t>
              </a:r>
              <a:endParaRPr lang="cs-CZ" b="0" dirty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343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57202" y="-76200"/>
            <a:ext cx="3008313" cy="1162050"/>
          </a:xfrm>
        </p:spPr>
        <p:txBody>
          <a:bodyPr/>
          <a:lstStyle/>
          <a:p>
            <a:r>
              <a:rPr lang="cs-CZ" sz="4400" dirty="0"/>
              <a:t>Amon-Re</a:t>
            </a:r>
            <a:endParaRPr lang="cs-CZ" dirty="0" smtClean="0"/>
          </a:p>
        </p:txBody>
      </p:sp>
      <p:sp>
        <p:nvSpPr>
          <p:cNvPr id="1536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2400" y="1143002"/>
            <a:ext cx="4800600" cy="4691063"/>
          </a:xfrm>
        </p:spPr>
        <p:txBody>
          <a:bodyPr/>
          <a:lstStyle/>
          <a:p>
            <a:r>
              <a:rPr lang="cs-CZ" dirty="0" smtClean="0"/>
              <a:t>nejvyšší ze staroegyptských bohů</a:t>
            </a:r>
          </a:p>
          <a:p>
            <a:r>
              <a:rPr lang="cs-CZ" dirty="0" smtClean="0"/>
              <a:t>řídil plynutí dnů, měsíců, ročních období</a:t>
            </a:r>
          </a:p>
          <a:p>
            <a:r>
              <a:rPr lang="cs-CZ" dirty="0" smtClean="0"/>
              <a:t>den co den putuje ve své velké sluneční bárce přes nebeský oceán</a:t>
            </a:r>
          </a:p>
          <a:p>
            <a:r>
              <a:rPr lang="cs-CZ" dirty="0" smtClean="0"/>
              <a:t>v době Nové říše byl spojen s bohem </a:t>
            </a:r>
            <a:r>
              <a:rPr lang="cs-CZ" dirty="0" err="1" smtClean="0"/>
              <a:t>Amonem</a:t>
            </a:r>
            <a:r>
              <a:rPr lang="cs-CZ" dirty="0" smtClean="0"/>
              <a:t> a nazýván </a:t>
            </a:r>
            <a:r>
              <a:rPr lang="cs-CZ" dirty="0" err="1" smtClean="0"/>
              <a:t>Amon-Rea</a:t>
            </a:r>
            <a:endParaRPr lang="cs-CZ" dirty="0" smtClean="0"/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257802" y="635000"/>
            <a:ext cx="2973830" cy="6076396"/>
            <a:chOff x="5257800" y="635000"/>
            <a:chExt cx="2973316" cy="6075286"/>
          </a:xfrm>
        </p:grpSpPr>
        <p:pic>
          <p:nvPicPr>
            <p:cNvPr id="157702" name="Picture 6" descr="Soubor:Sun god Ra2.sv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257800" y="635000"/>
              <a:ext cx="2733203" cy="5706021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7725936" y="6341021"/>
              <a:ext cx="505180" cy="3692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 smtClean="0">
                  <a:solidFill>
                    <a:srgbClr val="000000"/>
                  </a:solidFill>
                </a:rPr>
                <a:t>12</a:t>
              </a:r>
              <a:r>
                <a:rPr lang="cs-CZ" b="1" dirty="0" smtClean="0">
                  <a:solidFill>
                    <a:srgbClr val="000000"/>
                  </a:solidFill>
                </a:rPr>
                <a:t> </a:t>
              </a:r>
              <a:endParaRPr lang="cs-CZ" b="1" dirty="0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5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439740" y="355600"/>
            <a:ext cx="6489698" cy="6337300"/>
            <a:chOff x="439740" y="355600"/>
            <a:chExt cx="6489698" cy="6337300"/>
          </a:xfrm>
        </p:grpSpPr>
        <p:pic>
          <p:nvPicPr>
            <p:cNvPr id="12297" name="Picture 9" descr="File:Anubis jackal.sv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441700" y="3743325"/>
              <a:ext cx="3487738" cy="2616200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Group 3"/>
            <p:cNvGrpSpPr>
              <a:grpSpLocks/>
            </p:cNvGrpSpPr>
            <p:nvPr/>
          </p:nvGrpSpPr>
          <p:grpSpPr bwMode="auto">
            <a:xfrm>
              <a:off x="439740" y="355600"/>
              <a:ext cx="6338887" cy="6337300"/>
              <a:chOff x="439740" y="355600"/>
              <a:chExt cx="6338550" cy="6336150"/>
            </a:xfrm>
          </p:grpSpPr>
          <p:grpSp>
            <p:nvGrpSpPr>
              <p:cNvPr id="16393" name="Group 2"/>
              <p:cNvGrpSpPr>
                <a:grpSpLocks/>
              </p:cNvGrpSpPr>
              <p:nvPr/>
            </p:nvGrpSpPr>
            <p:grpSpPr bwMode="auto">
              <a:xfrm>
                <a:off x="439740" y="355600"/>
                <a:ext cx="3122355" cy="6298609"/>
                <a:chOff x="439740" y="355600"/>
                <a:chExt cx="3122355" cy="6298609"/>
              </a:xfrm>
            </p:grpSpPr>
            <p:pic>
              <p:nvPicPr>
                <p:cNvPr id="12295" name="Picture 7" descr="https://upload.wikimedia.org/wikipedia/commons/7/7b/Anubis_standing.jpg"/>
                <p:cNvPicPr>
                  <a:picLocks noChangeAspect="1" noChangeArrowheads="1"/>
                </p:cNvPicPr>
                <p:nvPr/>
              </p:nvPicPr>
              <p:blipFill>
                <a:blip r:embed="rId4"/>
                <a:srcRect/>
                <a:stretch>
                  <a:fillRect/>
                </a:stretch>
              </p:blipFill>
              <p:spPr bwMode="auto">
                <a:xfrm>
                  <a:off x="439740" y="355600"/>
                  <a:ext cx="3109747" cy="6298057"/>
                </a:xfrm>
                <a:prstGeom prst="rect">
                  <a:avLst/>
                </a:prstGeom>
                <a:noFill/>
                <a:effectLst>
                  <a:outerShdw blurRad="76200" dir="18900000" sy="23000" kx="-1200000" algn="bl" rotWithShape="0">
                    <a:prstClr val="black">
                      <a:alpha val="20000"/>
                    </a:prstClr>
                  </a:outerShdw>
                </a:effectLst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" name="TextBox 1"/>
                <p:cNvSpPr txBox="1"/>
                <p:nvPr/>
              </p:nvSpPr>
              <p:spPr>
                <a:xfrm>
                  <a:off x="3120884" y="6247331"/>
                  <a:ext cx="441302" cy="369821"/>
                </a:xfrm>
                <a:prstGeom prst="rect">
                  <a:avLst/>
                </a:prstGeom>
                <a:noFill/>
              </p:spPr>
              <p:txBody>
                <a:bodyPr wrap="none">
                  <a:spAutoFit/>
                </a:bodyPr>
                <a:lstStyle/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cs-CZ" dirty="0">
                      <a:solidFill>
                        <a:srgbClr val="000000"/>
                      </a:solidFill>
                    </a:rPr>
                    <a:t>13</a:t>
                  </a:r>
                </a:p>
              </p:txBody>
            </p:sp>
          </p:grpSp>
          <p:sp>
            <p:nvSpPr>
              <p:cNvPr id="9" name="TextBox 8"/>
              <p:cNvSpPr txBox="1"/>
              <p:nvPr/>
            </p:nvSpPr>
            <p:spPr>
              <a:xfrm>
                <a:off x="6336988" y="6321930"/>
                <a:ext cx="441302" cy="36982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dirty="0">
                    <a:solidFill>
                      <a:srgbClr val="000000"/>
                    </a:solidFill>
                  </a:rPr>
                  <a:t>14</a:t>
                </a:r>
              </a:p>
            </p:txBody>
          </p:sp>
        </p:grpSp>
      </p:grpSp>
      <p:sp>
        <p:nvSpPr>
          <p:cNvPr id="12290" name="Title 2"/>
          <p:cNvSpPr>
            <a:spLocks noGrp="1"/>
          </p:cNvSpPr>
          <p:nvPr>
            <p:ph type="title"/>
          </p:nvPr>
        </p:nvSpPr>
        <p:spPr>
          <a:xfrm>
            <a:off x="4415367" y="244478"/>
            <a:ext cx="4199466" cy="996950"/>
          </a:xfrm>
        </p:spPr>
        <p:txBody>
          <a:bodyPr/>
          <a:lstStyle/>
          <a:p>
            <a:r>
              <a:rPr lang="cs-CZ" sz="4400" dirty="0" smtClean="0"/>
              <a:t>Anubis = </a:t>
            </a:r>
            <a:r>
              <a:rPr lang="cs-CZ" sz="4400" dirty="0" err="1" smtClean="0"/>
              <a:t>Anup</a:t>
            </a:r>
            <a:endParaRPr lang="cs-CZ" dirty="0" smtClean="0"/>
          </a:p>
        </p:txBody>
      </p:sp>
      <p:sp>
        <p:nvSpPr>
          <p:cNvPr id="12291" name="Text Placeholder 8"/>
          <p:cNvSpPr>
            <a:spLocks noGrp="1"/>
          </p:cNvSpPr>
          <p:nvPr>
            <p:ph type="body" sz="half" idx="2"/>
          </p:nvPr>
        </p:nvSpPr>
        <p:spPr>
          <a:xfrm>
            <a:off x="4267200" y="1371602"/>
            <a:ext cx="4495800" cy="4691063"/>
          </a:xfrm>
        </p:spPr>
        <p:txBody>
          <a:bodyPr/>
          <a:lstStyle/>
          <a:p>
            <a:r>
              <a:rPr lang="cs-CZ" dirty="0" smtClean="0"/>
              <a:t>bůh balzamování zobrazovaný se šakalí hlavou</a:t>
            </a:r>
          </a:p>
          <a:p>
            <a:r>
              <a:rPr lang="cs-CZ" dirty="0" smtClean="0"/>
              <a:t>staral se o těla mrtvých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6858002" y="3113088"/>
            <a:ext cx="2093913" cy="3541712"/>
            <a:chOff x="6858000" y="3113088"/>
            <a:chExt cx="2093555" cy="3541712"/>
          </a:xfrm>
        </p:grpSpPr>
        <p:pic>
          <p:nvPicPr>
            <p:cNvPr id="6" name="Picture 17" descr="File:Anubis standing.sv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6858000" y="3113088"/>
              <a:ext cx="1652305" cy="3541712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8510305" y="6256338"/>
              <a:ext cx="441250" cy="36988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6944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/>
              <a:t>Hor</a:t>
            </a:r>
            <a:endParaRPr lang="cs-CZ" smtClean="0"/>
          </a:p>
        </p:txBody>
      </p:sp>
      <p:sp>
        <p:nvSpPr>
          <p:cNvPr id="17411" name="Text Placeholder 2"/>
          <p:cNvSpPr>
            <a:spLocks noGrp="1"/>
          </p:cNvSpPr>
          <p:nvPr>
            <p:ph type="body" sz="half" idx="2"/>
          </p:nvPr>
        </p:nvSpPr>
        <p:spPr>
          <a:xfrm>
            <a:off x="304800" y="1554163"/>
            <a:ext cx="4876800" cy="4691062"/>
          </a:xfrm>
        </p:spPr>
        <p:txBody>
          <a:bodyPr/>
          <a:lstStyle/>
          <a:p>
            <a:r>
              <a:rPr lang="cs-CZ" dirty="0" smtClean="0"/>
              <a:t>bůh zobrazován se sokolí hlavou</a:t>
            </a:r>
          </a:p>
          <a:p>
            <a:r>
              <a:rPr lang="cs-CZ" dirty="0" smtClean="0"/>
              <a:t>byl mocným synem </a:t>
            </a:r>
            <a:r>
              <a:rPr lang="cs-CZ" dirty="0" err="1" smtClean="0"/>
              <a:t>Esety</a:t>
            </a:r>
            <a:r>
              <a:rPr lang="cs-CZ" dirty="0" smtClean="0"/>
              <a:t> a </a:t>
            </a:r>
            <a:r>
              <a:rPr lang="cs-CZ" dirty="0" err="1" smtClean="0"/>
              <a:t>Usireva</a:t>
            </a:r>
            <a:endParaRPr lang="cs-CZ" dirty="0" smtClean="0"/>
          </a:p>
          <a:p>
            <a:r>
              <a:rPr lang="cs-CZ" dirty="0" smtClean="0"/>
              <a:t>faraon byl jeho pozemským protějškem</a:t>
            </a:r>
          </a:p>
        </p:txBody>
      </p:sp>
      <p:pic>
        <p:nvPicPr>
          <p:cNvPr id="16394" name="Picture 10" descr="File:Eye of Horus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0390" y="4606925"/>
            <a:ext cx="2682875" cy="1900238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6" name="Picture 12" descr="File:Horus standing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5588" y="234952"/>
            <a:ext cx="2743200" cy="6272213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8129590" y="6254750"/>
            <a:ext cx="4413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srgbClr val="000000"/>
                </a:solidFill>
              </a:rPr>
              <a:t>17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289427" y="6191250"/>
            <a:ext cx="4413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srgbClr val="000000"/>
                </a:solidFill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176482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uiExpand="1" build="p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2" y="533400"/>
            <a:ext cx="3008313" cy="838200"/>
          </a:xfrm>
        </p:spPr>
        <p:txBody>
          <a:bodyPr/>
          <a:lstStyle/>
          <a:p>
            <a:r>
              <a:rPr lang="cs-CZ" sz="4400"/>
              <a:t>Usirev</a:t>
            </a:r>
            <a:endParaRPr lang="cs-CZ" smtClean="0"/>
          </a:p>
        </p:txBody>
      </p:sp>
      <p:sp>
        <p:nvSpPr>
          <p:cNvPr id="19459" name="Text Placeholder 2"/>
          <p:cNvSpPr>
            <a:spLocks noGrp="1"/>
          </p:cNvSpPr>
          <p:nvPr>
            <p:ph type="body" sz="half" idx="2"/>
          </p:nvPr>
        </p:nvSpPr>
        <p:spPr>
          <a:xfrm>
            <a:off x="304800" y="1709738"/>
            <a:ext cx="3886200" cy="4691062"/>
          </a:xfrm>
        </p:spPr>
        <p:txBody>
          <a:bodyPr/>
          <a:lstStyle/>
          <a:p>
            <a:r>
              <a:rPr lang="cs-CZ" smtClean="0"/>
              <a:t>(Osiris), bůh znovuzrození a věčného života</a:t>
            </a:r>
          </a:p>
          <a:p>
            <a:r>
              <a:rPr lang="cs-CZ" smtClean="0"/>
              <a:t>panoval jako nejvyšší soudce mrtvých</a:t>
            </a:r>
          </a:p>
          <a:p>
            <a:r>
              <a:rPr lang="cs-CZ" smtClean="0"/>
              <a:t>rozhodoval o tom, kdo si zaslouží věčný život</a:t>
            </a:r>
          </a:p>
        </p:txBody>
      </p:sp>
      <p:pic>
        <p:nvPicPr>
          <p:cNvPr id="16390" name="Picture 6" descr="Soubor:Standing Osiris edit1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0" y="1550988"/>
            <a:ext cx="2235200" cy="4849812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5273677" y="1168400"/>
            <a:ext cx="3724275" cy="5056188"/>
            <a:chOff x="5273457" y="1168797"/>
            <a:chExt cx="3724096" cy="5056426"/>
          </a:xfrm>
        </p:grpSpPr>
        <p:pic>
          <p:nvPicPr>
            <p:cNvPr id="18439" name="Picture 7" descr="http://upload.wikimedia.org/wikipedia/commons/8/8e/Osiris-tomb-of-Nefertari.jpg?uselang=c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527445" y="1168797"/>
              <a:ext cx="3119288" cy="4519826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488" name="TextBox 1"/>
            <p:cNvSpPr txBox="1">
              <a:spLocks noChangeArrowheads="1"/>
            </p:cNvSpPr>
            <p:nvPr/>
          </p:nvSpPr>
          <p:spPr bwMode="auto">
            <a:xfrm>
              <a:off x="5273457" y="5855891"/>
              <a:ext cx="372409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>
                  <a:solidFill>
                    <a:srgbClr val="000000"/>
                  </a:solidFill>
                </a:rPr>
                <a:t>19. Detail malby z hrobky Nefertari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4819652" y="6256340"/>
            <a:ext cx="441325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srgbClr val="000000"/>
                </a:solidFill>
              </a:rPr>
              <a:t>18</a:t>
            </a:r>
          </a:p>
        </p:txBody>
      </p:sp>
    </p:spTree>
    <p:extLst>
      <p:ext uri="{BB962C8B-B14F-4D97-AF65-F5344CB8AC3E}">
        <p14:creationId xmlns:p14="http://schemas.microsoft.com/office/powerpoint/2010/main" val="312625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9459" grpId="0" build="p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2" y="381000"/>
            <a:ext cx="3008313" cy="1162050"/>
          </a:xfrm>
        </p:spPr>
        <p:txBody>
          <a:bodyPr/>
          <a:lstStyle/>
          <a:p>
            <a:r>
              <a:rPr lang="cs-CZ" sz="4400"/>
              <a:t>Eset</a:t>
            </a:r>
            <a:endParaRPr lang="cs-CZ" smtClean="0"/>
          </a:p>
        </p:txBody>
      </p:sp>
      <p:sp>
        <p:nvSpPr>
          <p:cNvPr id="21507" name="Text Placeholder 2"/>
          <p:cNvSpPr>
            <a:spLocks noGrp="1"/>
          </p:cNvSpPr>
          <p:nvPr>
            <p:ph type="body" sz="half" idx="2"/>
          </p:nvPr>
        </p:nvSpPr>
        <p:spPr>
          <a:xfrm>
            <a:off x="152400" y="1628423"/>
            <a:ext cx="5105400" cy="1516063"/>
          </a:xfrm>
        </p:spPr>
        <p:txBody>
          <a:bodyPr/>
          <a:lstStyle/>
          <a:p>
            <a:r>
              <a:rPr lang="cs-CZ" dirty="0" smtClean="0"/>
              <a:t>(Isis), </a:t>
            </a:r>
            <a:r>
              <a:rPr lang="cs-CZ" dirty="0" err="1" smtClean="0"/>
              <a:t>Usirevova</a:t>
            </a:r>
            <a:r>
              <a:rPr lang="cs-CZ" dirty="0" smtClean="0"/>
              <a:t> manželka </a:t>
            </a:r>
          </a:p>
          <a:p>
            <a:r>
              <a:rPr lang="cs-CZ" dirty="0" smtClean="0"/>
              <a:t>chránila mrtvé v roli dokonalé manželky a matky</a:t>
            </a:r>
          </a:p>
          <a:p>
            <a:r>
              <a:rPr lang="cs-CZ" dirty="0" smtClean="0"/>
              <a:t>okřídlená bohyně byla často zobrazována na rakvích</a:t>
            </a:r>
          </a:p>
        </p:txBody>
      </p:sp>
      <p:pic>
        <p:nvPicPr>
          <p:cNvPr id="18438" name="Picture 6" descr="Soubor:Ägyptischer Maler um 1360 v. Chr. 00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95602" y="4191000"/>
            <a:ext cx="3617913" cy="240665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7" name="Picture 7" descr="File:Isis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48402" y="415927"/>
            <a:ext cx="2600325" cy="5705475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229602" y="5800725"/>
            <a:ext cx="4413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srgbClr val="000000"/>
                </a:solidFill>
              </a:rPr>
              <a:t>21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13515" y="6256340"/>
            <a:ext cx="441325" cy="369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srgbClr val="000000"/>
                </a:solidFill>
              </a:rPr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val="295496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1507" grpId="0" build="p" autoUpdateAnimBg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/>
              <a:t>Písmo</a:t>
            </a:r>
            <a:r>
              <a:rPr lang="cs-CZ" dirty="0" smtClean="0"/>
              <a:t>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2"/>
            <a:ext cx="5410200" cy="4525963"/>
          </a:xfrm>
        </p:spPr>
        <p:txBody>
          <a:bodyPr/>
          <a:lstStyle/>
          <a:p>
            <a:pPr lvl="1"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/>
              <a:t>hieroglyfické (posvátné, tesané)</a:t>
            </a:r>
          </a:p>
          <a:p>
            <a:pPr eaLnBrk="1" hangingPunct="1">
              <a:defRPr/>
            </a:pPr>
            <a:r>
              <a:rPr lang="cs-CZ" dirty="0"/>
              <a:t>hieratické (kněžské)</a:t>
            </a:r>
          </a:p>
          <a:p>
            <a:pPr eaLnBrk="1" hangingPunct="1">
              <a:defRPr/>
            </a:pPr>
            <a:r>
              <a:rPr lang="cs-CZ" dirty="0"/>
              <a:t>démotické (lidové)</a:t>
            </a:r>
          </a:p>
          <a:p>
            <a:pPr marL="0" indent="0" eaLnBrk="1" hangingPunct="1">
              <a:buNone/>
              <a:defRPr/>
            </a:pPr>
            <a:endParaRPr lang="cs-CZ" dirty="0" smtClean="0"/>
          </a:p>
        </p:txBody>
      </p:sp>
      <p:grpSp>
        <p:nvGrpSpPr>
          <p:cNvPr id="8" name="Group 7"/>
          <p:cNvGrpSpPr>
            <a:grpSpLocks/>
          </p:cNvGrpSpPr>
          <p:nvPr/>
        </p:nvGrpSpPr>
        <p:grpSpPr bwMode="auto">
          <a:xfrm>
            <a:off x="4475163" y="1477963"/>
            <a:ext cx="4378411" cy="4948210"/>
            <a:chOff x="6427302" y="1564353"/>
            <a:chExt cx="4377843" cy="4948431"/>
          </a:xfrm>
        </p:grpSpPr>
        <p:pic>
          <p:nvPicPr>
            <p:cNvPr id="23561" name="Picture 14" descr="http://upload.wikimedia.org/wikipedia/commons/0/09/Louvres-antiquites-egyptiennes-img_2713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427302" y="1564353"/>
              <a:ext cx="4368233" cy="494528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591" name="TextBox 15"/>
            <p:cNvSpPr txBox="1">
              <a:spLocks noChangeArrowheads="1"/>
            </p:cNvSpPr>
            <p:nvPr/>
          </p:nvSpPr>
          <p:spPr bwMode="auto">
            <a:xfrm>
              <a:off x="10364056" y="6143436"/>
              <a:ext cx="441089" cy="369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 dirty="0">
                  <a:solidFill>
                    <a:srgbClr val="000000"/>
                  </a:solidFill>
                </a:rPr>
                <a:t>24</a:t>
              </a:r>
            </a:p>
          </p:txBody>
        </p:sp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1893888" y="2071688"/>
            <a:ext cx="5421312" cy="4024312"/>
            <a:chOff x="3300500" y="1607020"/>
            <a:chExt cx="4654872" cy="3104767"/>
          </a:xfrm>
        </p:grpSpPr>
        <p:pic>
          <p:nvPicPr>
            <p:cNvPr id="22538" name="Picture 10" descr="http://upload.wikimedia.org/wikipedia/commons/3/3f/Flickr_-_Nic%27s_events_-_British_Museum_with_Cory_and_Mary%2C_6_Sep_2007_-_274.jpg?uselang=cs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300500" y="1607020"/>
              <a:ext cx="4654872" cy="31047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589" name="TextBox 16"/>
            <p:cNvSpPr txBox="1">
              <a:spLocks noChangeArrowheads="1"/>
            </p:cNvSpPr>
            <p:nvPr/>
          </p:nvSpPr>
          <p:spPr bwMode="auto">
            <a:xfrm>
              <a:off x="7511166" y="4368057"/>
              <a:ext cx="378779" cy="2849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 dirty="0">
                  <a:solidFill>
                    <a:srgbClr val="000000"/>
                  </a:solidFill>
                </a:rPr>
                <a:t>23</a:t>
              </a:r>
            </a:p>
          </p:txBody>
        </p:sp>
      </p:grp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515940" y="4833940"/>
            <a:ext cx="8389937" cy="1952205"/>
            <a:chOff x="516199" y="4833938"/>
            <a:chExt cx="8389773" cy="1952205"/>
          </a:xfrm>
        </p:grpSpPr>
        <p:sp>
          <p:nvSpPr>
            <p:cNvPr id="24586" name="Rectangle 3"/>
            <p:cNvSpPr>
              <a:spLocks noChangeArrowheads="1"/>
            </p:cNvSpPr>
            <p:nvPr/>
          </p:nvSpPr>
          <p:spPr bwMode="auto">
            <a:xfrm>
              <a:off x="2444563" y="6416811"/>
              <a:ext cx="6461409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b="0" dirty="0">
                  <a:solidFill>
                    <a:srgbClr val="000000"/>
                  </a:solidFill>
                  <a:latin typeface="Arial" panose="020B0604020202020204" pitchFamily="34" charset="0"/>
                </a:rPr>
                <a:t>25. Kartuše </a:t>
              </a:r>
              <a:r>
                <a:rPr lang="cs-CZ" b="0" dirty="0" smtClean="0">
                  <a:solidFill>
                    <a:srgbClr val="000000"/>
                  </a:solidFill>
                  <a:latin typeface="Arial" panose="020B0604020202020204" pitchFamily="34" charset="0"/>
                </a:rPr>
                <a:t>panovníka Tutanchamona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pic>
          <p:nvPicPr>
            <p:cNvPr id="24587" name="Picture 14" descr="File:Tut cartouche infofocalpoint.sv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99" y="4833938"/>
              <a:ext cx="1623837" cy="1858963"/>
            </a:xfrm>
            <a:prstGeom prst="rect">
              <a:avLst/>
            </a:prstGeom>
            <a:noFill/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1676400" y="2028827"/>
            <a:ext cx="5702300" cy="3609975"/>
            <a:chOff x="1329965" y="930600"/>
            <a:chExt cx="5702318" cy="3609976"/>
          </a:xfrm>
        </p:grpSpPr>
        <p:pic>
          <p:nvPicPr>
            <p:cNvPr id="22540" name="Picture 12" descr="File:Hieroglyphs from the tomb of Seti I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329965" y="930600"/>
              <a:ext cx="5702318" cy="360997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585" name="TextBox 1"/>
            <p:cNvSpPr txBox="1">
              <a:spLocks noChangeArrowheads="1"/>
            </p:cNvSpPr>
            <p:nvPr/>
          </p:nvSpPr>
          <p:spPr bwMode="auto">
            <a:xfrm>
              <a:off x="6485027" y="4114800"/>
              <a:ext cx="44114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r>
                <a:rPr lang="cs-CZ" sz="1800" dirty="0">
                  <a:solidFill>
                    <a:srgbClr val="000000"/>
                  </a:solidFill>
                </a:rPr>
                <a:t>22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2245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 autoUpdateAnimBg="0" advAuto="50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3927477" y="-488950"/>
            <a:ext cx="5567363" cy="4408488"/>
            <a:chOff x="2989917" y="2251314"/>
            <a:chExt cx="5567274" cy="4409281"/>
          </a:xfrm>
        </p:grpSpPr>
        <p:pic>
          <p:nvPicPr>
            <p:cNvPr id="27658" name="Picture 2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989917" y="2251314"/>
              <a:ext cx="5567274" cy="440928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659" name="TextBox 6"/>
            <p:cNvSpPr txBox="1">
              <a:spLocks noChangeArrowheads="1"/>
            </p:cNvSpPr>
            <p:nvPr/>
          </p:nvSpPr>
          <p:spPr bwMode="auto">
            <a:xfrm>
              <a:off x="6507761" y="5947679"/>
              <a:ext cx="439731" cy="368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cs-CZ" sz="1800" dirty="0">
                  <a:solidFill>
                    <a:srgbClr val="000000"/>
                  </a:solidFill>
                  <a:latin typeface="Arial"/>
                </a:rPr>
                <a:t>27</a:t>
              </a:r>
            </a:p>
          </p:txBody>
        </p:sp>
      </p:grp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38125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336600"/>
                </a:solidFill>
              </a:rPr>
              <a:t>Papyrus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609600" y="1524000"/>
            <a:ext cx="3517900" cy="5060950"/>
            <a:chOff x="609600" y="1524000"/>
            <a:chExt cx="3517450" cy="5060354"/>
          </a:xfrm>
        </p:grpSpPr>
        <p:sp>
          <p:nvSpPr>
            <p:cNvPr id="27656" name="TextBox 7"/>
            <p:cNvSpPr txBox="1">
              <a:spLocks noChangeArrowheads="1"/>
            </p:cNvSpPr>
            <p:nvPr/>
          </p:nvSpPr>
          <p:spPr bwMode="auto">
            <a:xfrm>
              <a:off x="3679432" y="6214511"/>
              <a:ext cx="441269" cy="3698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cs-CZ" sz="1800" dirty="0">
                  <a:solidFill>
                    <a:srgbClr val="000000"/>
                  </a:solidFill>
                  <a:latin typeface="Arial"/>
                </a:rPr>
                <a:t>26</a:t>
              </a:r>
            </a:p>
          </p:txBody>
        </p:sp>
        <p:pic>
          <p:nvPicPr>
            <p:cNvPr id="22535" name="Picture 7" descr="http://www.google.cz/url?source=imglanding&amp;ct=img&amp;q=http://upload.wikimedia.org/wikipedia/commons/6/68/Cyperus_papyrus_detail_01_by_Line1.JPG&amp;sa=X&amp;ei=4Wb9UKCYOITHswa0ioDACw&amp;ved=0CAsQ8wc4Fg&amp;usg=AFQjCNGBi4ZtM7ICmUSai5NCDXtm0kGOHA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09600" y="1524000"/>
              <a:ext cx="3517450" cy="469051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4597402" y="4311650"/>
            <a:ext cx="4081463" cy="2273300"/>
            <a:chOff x="4800608" y="2010727"/>
            <a:chExt cx="4080614" cy="2271825"/>
          </a:xfrm>
        </p:grpSpPr>
        <p:sp>
          <p:nvSpPr>
            <p:cNvPr id="27654" name="TextBox 5"/>
            <p:cNvSpPr txBox="1">
              <a:spLocks noChangeArrowheads="1"/>
            </p:cNvSpPr>
            <p:nvPr/>
          </p:nvSpPr>
          <p:spPr bwMode="auto">
            <a:xfrm>
              <a:off x="8439989" y="3912905"/>
              <a:ext cx="441233" cy="3696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buFontTx/>
                <a:buNone/>
                <a:defRPr/>
              </a:pPr>
              <a:r>
                <a:rPr lang="cs-CZ" sz="1800" dirty="0">
                  <a:solidFill>
                    <a:srgbClr val="000000"/>
                  </a:solidFill>
                  <a:latin typeface="Arial"/>
                </a:rPr>
                <a:t>28</a:t>
              </a:r>
            </a:p>
          </p:txBody>
        </p:sp>
        <p:pic>
          <p:nvPicPr>
            <p:cNvPr id="27655" name="Picture 12" descr="File:P. Oxy. XXII 2331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800608" y="2010727"/>
              <a:ext cx="4009191" cy="188472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9236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36638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336600"/>
                </a:solidFill>
              </a:rPr>
              <a:t>Vznik Egyptologie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021646"/>
            <a:ext cx="4038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/>
              <a:t>1799</a:t>
            </a:r>
          </a:p>
          <a:p>
            <a:pPr marL="0" indent="0" eaLnBrk="1" hangingPunct="1">
              <a:buNone/>
            </a:pPr>
            <a:r>
              <a:rPr lang="cs-CZ" b="1" dirty="0" smtClean="0"/>
              <a:t>Rosettská deska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3886200" y="1021646"/>
            <a:ext cx="5410200" cy="4525963"/>
          </a:xfrm>
        </p:spPr>
        <p:txBody>
          <a:bodyPr/>
          <a:lstStyle/>
          <a:p>
            <a:pPr marL="400050" lvl="1" indent="0" eaLnBrk="1" hangingPunct="1">
              <a:buNone/>
            </a:pPr>
            <a:r>
              <a:rPr lang="cs-CZ" sz="2800" dirty="0"/>
              <a:t>1822</a:t>
            </a:r>
            <a:endParaRPr lang="cs-CZ" dirty="0" smtClean="0"/>
          </a:p>
          <a:p>
            <a:pPr marL="400050" lvl="1" indent="0" eaLnBrk="1" hangingPunct="1">
              <a:buNone/>
            </a:pPr>
            <a:r>
              <a:rPr lang="cs-CZ" sz="2800" b="1" dirty="0"/>
              <a:t>Jean Francois </a:t>
            </a:r>
            <a:r>
              <a:rPr lang="cs-CZ" sz="2800" b="1" dirty="0" err="1"/>
              <a:t>Champollion</a:t>
            </a:r>
            <a:endParaRPr lang="cs-CZ" sz="2800" b="1" dirty="0"/>
          </a:p>
          <a:p>
            <a:pPr marL="400050" lvl="1" indent="0" eaLnBrk="1" hangingPunct="1">
              <a:buNone/>
            </a:pPr>
            <a:endParaRPr lang="cs-CZ" sz="2800" b="1" i="1" dirty="0"/>
          </a:p>
        </p:txBody>
      </p:sp>
      <p:grpSp>
        <p:nvGrpSpPr>
          <p:cNvPr id="6" name="Group 5"/>
          <p:cNvGrpSpPr/>
          <p:nvPr/>
        </p:nvGrpSpPr>
        <p:grpSpPr>
          <a:xfrm>
            <a:off x="141112" y="2124384"/>
            <a:ext cx="5515164" cy="4684572"/>
            <a:chOff x="62089" y="2203407"/>
            <a:chExt cx="5515164" cy="468457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3885" y="2203407"/>
              <a:ext cx="3754892" cy="4393172"/>
            </a:xfrm>
            <a:prstGeom prst="rect">
              <a:avLst/>
            </a:prstGeom>
          </p:spPr>
        </p:pic>
        <p:sp>
          <p:nvSpPr>
            <p:cNvPr id="2" name="TextBox 1"/>
            <p:cNvSpPr txBox="1"/>
            <p:nvPr/>
          </p:nvSpPr>
          <p:spPr bwMode="auto">
            <a:xfrm>
              <a:off x="62089" y="6518647"/>
              <a:ext cx="5515164" cy="36933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 smtClean="0">
                  <a:solidFill>
                    <a:srgbClr val="000000"/>
                  </a:solidFill>
                </a:rPr>
                <a:t>29. </a:t>
              </a:r>
              <a:r>
                <a:rPr lang="cs-CZ" dirty="0" smtClean="0"/>
                <a:t>černá</a:t>
              </a:r>
              <a:r>
                <a:rPr lang="cs-CZ" dirty="0"/>
                <a:t> </a:t>
              </a:r>
              <a:r>
                <a:rPr lang="cs-CZ" dirty="0" smtClean="0"/>
                <a:t>žulová</a:t>
              </a:r>
              <a:r>
                <a:rPr lang="cs-CZ" dirty="0"/>
                <a:t> </a:t>
              </a:r>
              <a:r>
                <a:rPr lang="cs-CZ" dirty="0" smtClean="0"/>
                <a:t>stéla</a:t>
              </a:r>
              <a:r>
                <a:rPr lang="cs-CZ" dirty="0"/>
                <a:t> o výšce 114 cm a šířce 71 cm</a:t>
              </a:r>
              <a:endParaRPr lang="cs-CZ" dirty="0">
                <a:solidFill>
                  <a:srgbClr val="000000"/>
                </a:solidFill>
              </a:endParaRP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054603" y="2206979"/>
            <a:ext cx="3565525" cy="4538663"/>
            <a:chOff x="4953001" y="2286000"/>
            <a:chExt cx="3565345" cy="4538663"/>
          </a:xfrm>
        </p:grpSpPr>
        <p:pic>
          <p:nvPicPr>
            <p:cNvPr id="26632" name="Picture 8" descr="http://upload.wikimedia.org/wikipedia/commons/6/6c/Leon_Cogniet_-_Jean-Francois_Champollion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53001" y="2286000"/>
              <a:ext cx="3429000" cy="415553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8077043" y="6454775"/>
              <a:ext cx="441303" cy="369888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dirty="0">
                  <a:solidFill>
                    <a:srgbClr val="000000"/>
                  </a:solidFill>
                </a:rPr>
                <a:t>30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4543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 autoUpdateAnimBg="0"/>
      <p:bldP spid="14342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dirty="0" smtClean="0">
                <a:solidFill>
                  <a:srgbClr val="002060"/>
                </a:solidFill>
                <a:latin typeface="Elephant" panose="02020904090505020303" pitchFamily="18" charset="0"/>
              </a:rPr>
              <a:t>KONEC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3" y="3276601"/>
            <a:ext cx="7610475" cy="902731"/>
            <a:chOff x="766763" y="3276600"/>
            <a:chExt cx="7610475" cy="902175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424027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b="0" dirty="0" smtClean="0">
                  <a:latin typeface="+mn-lt"/>
                </a:rPr>
                <a:t>11</a:t>
              </a:r>
              <a:endParaRPr lang="cs-CZ" b="0" dirty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7541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92393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lephant" panose="02020904090505020303" pitchFamily="18" charset="0"/>
              </a:rPr>
              <a:t>INTERAKTIVNÍ ČÁST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lephant" panose="02020904090505020303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0070" y="3515994"/>
            <a:ext cx="8081010" cy="290766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probraného učiva</a:t>
            </a:r>
          </a:p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Následuje 10 otázek k probranému tématu. Kliknutím na červenou šipku na snímku č. 19 se postupně rozbalují otázky pro žáky.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odpovídají a klikem na modrou šipku si ověřují správnost odpovědi. Na stránku s otázkami se vracejí klikem na červenou šipku v dolním pravém rohu snímku.</a:t>
            </a:r>
          </a:p>
          <a:p>
            <a:pPr algn="l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část může být využita ke společnému opakování, k ústnímu zkoušení, písemnému testu či samostatné práci žáků při opakování učiva a ověřování si jeho zvládnutí.</a:t>
            </a:r>
            <a:endParaRPr lang="cs-CZ" sz="2000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703897" y="2371141"/>
            <a:ext cx="7610475" cy="902731"/>
            <a:chOff x="766763" y="3276600"/>
            <a:chExt cx="7610475" cy="902175"/>
          </a:xfrm>
        </p:grpSpPr>
        <p:pic>
          <p:nvPicPr>
            <p:cNvPr id="6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7924800" y="3809670"/>
              <a:ext cx="424027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b="0" dirty="0" smtClean="0">
                  <a:latin typeface="+mn-lt"/>
                </a:rPr>
                <a:t>11</a:t>
              </a:r>
              <a:endParaRPr lang="cs-CZ" b="0" dirty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936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1083"/>
            <a:ext cx="8229600" cy="651051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Odpovězte na otázky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8843" y="1292578"/>
            <a:ext cx="7411157" cy="557671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Jak se územně dělil </a:t>
            </a:r>
            <a:r>
              <a:rPr lang="cs-CZ" sz="2000" b="1" dirty="0"/>
              <a:t>starověký </a:t>
            </a:r>
            <a:r>
              <a:rPr lang="cs-CZ" sz="2000" b="1" dirty="0" smtClean="0"/>
              <a:t>Egypt a co symbolizovalo toto rozdělení?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Jak se označují královské rody ve starověkém Egyptě?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Jaké náboženství vyznávali staří Egypťané?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Který bůh stál nejvýše </a:t>
            </a:r>
            <a:r>
              <a:rPr lang="cs-CZ" sz="2000" b="1" dirty="0"/>
              <a:t>na pantheonu </a:t>
            </a:r>
            <a:r>
              <a:rPr lang="cs-CZ" sz="2000" b="1" dirty="0" smtClean="0"/>
              <a:t>egyptských bohů?</a:t>
            </a:r>
          </a:p>
          <a:p>
            <a:pPr marL="514350" indent="-514350">
              <a:buFont typeface="+mj-lt"/>
              <a:buAutoNum type="arabicPeriod"/>
            </a:pPr>
            <a:r>
              <a:rPr lang="pl-PL" sz="2000" b="1" dirty="0" smtClean="0"/>
              <a:t>Jaké bylo poslání boha Anubise (Anupa) a jak byl zobrazován?</a:t>
            </a:r>
          </a:p>
          <a:p>
            <a:pPr marL="514350" indent="-514350">
              <a:buFont typeface="+mj-lt"/>
              <a:buAutoNum type="arabicPeriod"/>
            </a:pPr>
            <a:r>
              <a:rPr lang="pl-PL" sz="2000" b="1" dirty="0" smtClean="0"/>
              <a:t>Co </a:t>
            </a:r>
            <a:r>
              <a:rPr lang="pl-PL" sz="2000" b="1" dirty="0"/>
              <a:t>je kanopa a k čemu sloužila?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Jak se jmenovala deska, která dopomohla k rozluštění hieroglyfů a kdy byla objevena?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Kdo a kdy ji rozluštil?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Jakým pojmem se odborné pojmenovává kamenná deska?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/>
              <a:t>Co je kartuše? </a:t>
            </a:r>
            <a:endParaRPr lang="cs-CZ" sz="2000" b="1" dirty="0"/>
          </a:p>
        </p:txBody>
      </p:sp>
      <p:sp>
        <p:nvSpPr>
          <p:cNvPr id="7" name="Right Arrow 6">
            <a:hlinkClick r:id="rId2" action="ppaction://hlinksldjump"/>
          </p:cNvPr>
          <p:cNvSpPr/>
          <p:nvPr/>
        </p:nvSpPr>
        <p:spPr bwMode="auto">
          <a:xfrm>
            <a:off x="7943657" y="1276542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8" name="Right Arrow 7">
            <a:hlinkClick r:id="rId3" action="ppaction://hlinksldjump"/>
          </p:cNvPr>
          <p:cNvSpPr/>
          <p:nvPr/>
        </p:nvSpPr>
        <p:spPr bwMode="auto">
          <a:xfrm>
            <a:off x="7943657" y="1811174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9" name="Right Arrow 8">
            <a:hlinkClick r:id="rId4" action="ppaction://hlinksldjump"/>
          </p:cNvPr>
          <p:cNvSpPr/>
          <p:nvPr/>
        </p:nvSpPr>
        <p:spPr bwMode="auto">
          <a:xfrm>
            <a:off x="7943657" y="2314025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0" name="Right Arrow 9">
            <a:hlinkClick r:id="rId5" action="ppaction://hlinksldjump"/>
          </p:cNvPr>
          <p:cNvSpPr/>
          <p:nvPr/>
        </p:nvSpPr>
        <p:spPr bwMode="auto">
          <a:xfrm>
            <a:off x="7943657" y="2835527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1" name="Right Arrow 10">
            <a:hlinkClick r:id="rId6" action="ppaction://hlinksldjump"/>
          </p:cNvPr>
          <p:cNvSpPr/>
          <p:nvPr/>
        </p:nvSpPr>
        <p:spPr bwMode="auto">
          <a:xfrm>
            <a:off x="7943657" y="3352396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2" name="Right Arrow 11">
            <a:hlinkClick r:id="rId7" action="ppaction://hlinksldjump"/>
          </p:cNvPr>
          <p:cNvSpPr/>
          <p:nvPr/>
        </p:nvSpPr>
        <p:spPr bwMode="auto">
          <a:xfrm>
            <a:off x="7943657" y="3910769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3" name="Right Arrow 12">
            <a:hlinkClick r:id="rId8" action="ppaction://hlinksldjump"/>
          </p:cNvPr>
          <p:cNvSpPr/>
          <p:nvPr/>
        </p:nvSpPr>
        <p:spPr bwMode="auto">
          <a:xfrm>
            <a:off x="7956807" y="4410299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4" name="Right Arrow 13">
            <a:hlinkClick r:id="rId9" action="ppaction://hlinksldjump"/>
          </p:cNvPr>
          <p:cNvSpPr/>
          <p:nvPr/>
        </p:nvSpPr>
        <p:spPr bwMode="auto">
          <a:xfrm>
            <a:off x="7956807" y="4954237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5" name="Right Arrow 14">
            <a:hlinkClick r:id="rId10" action="ppaction://hlinksldjump"/>
          </p:cNvPr>
          <p:cNvSpPr/>
          <p:nvPr/>
        </p:nvSpPr>
        <p:spPr bwMode="auto">
          <a:xfrm>
            <a:off x="7956807" y="6037116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16" name="Right Arrow 15">
            <a:hlinkClick r:id="rId11" action="ppaction://hlinksldjump"/>
          </p:cNvPr>
          <p:cNvSpPr/>
          <p:nvPr/>
        </p:nvSpPr>
        <p:spPr bwMode="auto">
          <a:xfrm>
            <a:off x="7956807" y="5478743"/>
            <a:ext cx="651030" cy="484632"/>
          </a:xfrm>
          <a:prstGeom prst="rightArrow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572366" y="6240306"/>
            <a:ext cx="1963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otázka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ight Arrow 4"/>
          <p:cNvSpPr/>
          <p:nvPr/>
        </p:nvSpPr>
        <p:spPr bwMode="auto">
          <a:xfrm>
            <a:off x="5545947" y="6240306"/>
            <a:ext cx="856051" cy="484632"/>
          </a:xfrm>
          <a:prstGeom prst="rightArrow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rgbClr val="FF0000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74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924278" y="579354"/>
            <a:ext cx="7295444" cy="2288024"/>
          </a:xfrm>
        </p:spPr>
        <p:txBody>
          <a:bodyPr/>
          <a:lstStyle/>
          <a:p>
            <a:pPr algn="l"/>
            <a:r>
              <a:rPr lang="pl-PL" sz="3200" dirty="0" smtClean="0"/>
              <a:t>Na Horní Egypt (jih - u </a:t>
            </a:r>
            <a:r>
              <a:rPr lang="pl-PL" sz="3200" dirty="0"/>
              <a:t>pramene </a:t>
            </a:r>
            <a:r>
              <a:rPr lang="pl-PL" sz="3200" dirty="0" smtClean="0"/>
              <a:t>Nilu) a Dolní Egypt (sever - u </a:t>
            </a:r>
            <a:r>
              <a:rPr lang="pl-PL" sz="3200" dirty="0"/>
              <a:t>delty Nilu</a:t>
            </a:r>
            <a:r>
              <a:rPr lang="pl-PL" sz="3200" dirty="0" smtClean="0"/>
              <a:t>)</a:t>
            </a:r>
            <a:endParaRPr lang="cs-CZ" sz="3200" dirty="0"/>
          </a:p>
        </p:txBody>
      </p:sp>
      <p:sp>
        <p:nvSpPr>
          <p:cNvPr id="8" name="Title 1"/>
          <p:cNvSpPr txBox="1">
            <a:spLocks/>
          </p:cNvSpPr>
          <p:nvPr/>
        </p:nvSpPr>
        <p:spPr bwMode="auto">
          <a:xfrm>
            <a:off x="2524124" y="5413022"/>
            <a:ext cx="4366683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b="1">
                <a:solidFill>
                  <a:srgbClr val="FF0000"/>
                </a:solidFill>
                <a:effectLst/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rgbClr val="0000FF"/>
                </a:solidFill>
                <a:latin typeface="Arial" charset="0"/>
                <a:cs typeface="Arial" charset="0"/>
              </a:defRPr>
            </a:lvl9pPr>
          </a:lstStyle>
          <a:p>
            <a:pPr algn="l">
              <a:defRPr/>
            </a:pPr>
            <a:r>
              <a:rPr lang="cs-CZ" sz="28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Dvojitá </a:t>
            </a:r>
            <a:r>
              <a:rPr lang="cs-CZ" sz="2800" kern="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koruna Horního a Dolního </a:t>
            </a:r>
            <a:r>
              <a:rPr lang="cs-CZ" sz="2800" kern="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Egypta</a:t>
            </a:r>
            <a:endParaRPr lang="cs-CZ" sz="2800" kern="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3511514" y="2699807"/>
            <a:ext cx="2120969" cy="2316163"/>
            <a:chOff x="3389839" y="2756252"/>
            <a:chExt cx="2120969" cy="2316163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3389839" y="2756252"/>
              <a:ext cx="1738313" cy="2316163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5226756" y="4696905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/>
                <a:t>1</a:t>
              </a:r>
              <a:endParaRPr lang="cs-CZ" sz="1400" dirty="0"/>
            </a:p>
          </p:txBody>
        </p:sp>
      </p:grpSp>
      <p:sp>
        <p:nvSpPr>
          <p:cNvPr id="11" name="Right Arrow 10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11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883" y="1543405"/>
            <a:ext cx="7772400" cy="1470025"/>
          </a:xfrm>
        </p:spPr>
        <p:txBody>
          <a:bodyPr/>
          <a:lstStyle/>
          <a:p>
            <a:r>
              <a:rPr lang="cs-CZ" dirty="0" smtClean="0"/>
              <a:t>Polyteismus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976950" y="3429000"/>
            <a:ext cx="7301587" cy="2529999"/>
            <a:chOff x="1034095" y="3600452"/>
            <a:chExt cx="7301587" cy="2529999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4095" y="3600452"/>
              <a:ext cx="7301587" cy="2222222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TextBox 4"/>
            <p:cNvSpPr txBox="1"/>
            <p:nvPr/>
          </p:nvSpPr>
          <p:spPr>
            <a:xfrm>
              <a:off x="7789334" y="5822674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2</a:t>
              </a:r>
            </a:p>
          </p:txBody>
        </p:sp>
      </p:grpSp>
      <p:sp>
        <p:nvSpPr>
          <p:cNvPr id="7" name="Right Arrow 6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91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Dynastie</a:t>
            </a:r>
            <a:endParaRPr lang="cs-CZ" dirty="0"/>
          </a:p>
        </p:txBody>
      </p:sp>
      <p:sp>
        <p:nvSpPr>
          <p:cNvPr id="3" name="Right Arrow 2">
            <a:hlinkClick r:id="rId2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04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27182" y="556640"/>
            <a:ext cx="3875870" cy="1470025"/>
          </a:xfrm>
        </p:spPr>
        <p:txBody>
          <a:bodyPr/>
          <a:lstStyle/>
          <a:p>
            <a:r>
              <a:rPr lang="cs-CZ" dirty="0"/>
              <a:t>Amon-Re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625043" y="2094399"/>
            <a:ext cx="1880149" cy="4181157"/>
            <a:chOff x="6512406" y="1783643"/>
            <a:chExt cx="1880149" cy="4181157"/>
          </a:xfrm>
        </p:grpSpPr>
        <p:grpSp>
          <p:nvGrpSpPr>
            <p:cNvPr id="3" name="Group 2"/>
            <p:cNvGrpSpPr>
              <a:grpSpLocks/>
            </p:cNvGrpSpPr>
            <p:nvPr/>
          </p:nvGrpSpPr>
          <p:grpSpPr bwMode="auto">
            <a:xfrm>
              <a:off x="6512406" y="1783643"/>
              <a:ext cx="1880149" cy="4181157"/>
              <a:chOff x="5715440" y="635000"/>
              <a:chExt cx="2733203" cy="6258884"/>
            </a:xfrm>
          </p:grpSpPr>
          <p:pic>
            <p:nvPicPr>
              <p:cNvPr id="4" name="Picture 6" descr="Soubor:Sun god Ra2.svg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5715440" y="635000"/>
                <a:ext cx="2733203" cy="5706021"/>
              </a:xfrm>
              <a:prstGeom prst="rect">
                <a:avLst/>
              </a:prstGeom>
              <a:noFill/>
              <a:effectLst>
                <a:outerShdw blurRad="76200" dir="18900000" sy="23000" kx="-1200000" algn="bl" rotWithShape="0">
                  <a:prstClr val="black">
                    <a:alpha val="20000"/>
                  </a:prst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Rectangle 4"/>
              <p:cNvSpPr/>
              <p:nvPr/>
            </p:nvSpPr>
            <p:spPr>
              <a:xfrm>
                <a:off x="7725937" y="6341021"/>
                <a:ext cx="361664" cy="5528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cs-CZ" b="1" dirty="0" smtClean="0">
                    <a:solidFill>
                      <a:srgbClr val="000000"/>
                    </a:solidFill>
                  </a:rPr>
                  <a:t> </a:t>
                </a:r>
                <a:endParaRPr lang="cs-CZ" b="1" dirty="0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8077748" y="5634475"/>
              <a:ext cx="28405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/>
                <a:t>3</a:t>
              </a:r>
            </a:p>
          </p:txBody>
        </p:sp>
      </p:grpSp>
      <p:sp>
        <p:nvSpPr>
          <p:cNvPr id="8" name="Right Arrow 7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046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4111" y="831433"/>
            <a:ext cx="6674556" cy="2158777"/>
          </a:xfrm>
        </p:spPr>
        <p:txBody>
          <a:bodyPr/>
          <a:lstStyle/>
          <a:p>
            <a:pPr algn="l"/>
            <a:r>
              <a:rPr lang="cs-CZ" dirty="0" smtClean="0"/>
              <a:t>Bůh balzamování, který se staral o těla mrtvých a byl </a:t>
            </a:r>
            <a:r>
              <a:rPr lang="cs-CZ" dirty="0"/>
              <a:t>zobrazovaný se šakalí hlavou</a:t>
            </a:r>
            <a:br>
              <a:rPr lang="cs-CZ" dirty="0"/>
            </a:br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778933" y="2834651"/>
            <a:ext cx="5159022" cy="3582687"/>
            <a:chOff x="778933" y="2834651"/>
            <a:chExt cx="5159022" cy="3582687"/>
          </a:xfrm>
        </p:grpSpPr>
        <p:sp>
          <p:nvSpPr>
            <p:cNvPr id="6" name="Rectangle 5"/>
            <p:cNvSpPr/>
            <p:nvPr/>
          </p:nvSpPr>
          <p:spPr>
            <a:xfrm>
              <a:off x="778933" y="6078784"/>
              <a:ext cx="5159022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1600" dirty="0" smtClean="0"/>
                <a:t>4. Socha </a:t>
              </a:r>
              <a:r>
                <a:rPr lang="cs-CZ" sz="1600" dirty="0" err="1"/>
                <a:t>Anupa</a:t>
              </a:r>
              <a:r>
                <a:rPr lang="cs-CZ" sz="1600" dirty="0"/>
                <a:t> z hrobky panovníka Tutanchamona</a:t>
              </a: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111" y="2834651"/>
              <a:ext cx="3727773" cy="3126064"/>
            </a:xfrm>
            <a:prstGeom prst="rect">
              <a:avLst/>
            </a:prstGeom>
          </p:spPr>
        </p:pic>
      </p:grpSp>
      <p:grpSp>
        <p:nvGrpSpPr>
          <p:cNvPr id="8" name="Group 7"/>
          <p:cNvGrpSpPr/>
          <p:nvPr/>
        </p:nvGrpSpPr>
        <p:grpSpPr>
          <a:xfrm>
            <a:off x="5858221" y="2571221"/>
            <a:ext cx="1984257" cy="3541712"/>
            <a:chOff x="5858221" y="2571221"/>
            <a:chExt cx="1984257" cy="3541712"/>
          </a:xfrm>
        </p:grpSpPr>
        <p:pic>
          <p:nvPicPr>
            <p:cNvPr id="4" name="Picture 17" descr="File:Anubis standing.sv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858221" y="2571221"/>
              <a:ext cx="1652588" cy="3541712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7558426" y="5805156"/>
              <a:ext cx="28405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/>
                <a:t>5</a:t>
              </a:r>
            </a:p>
          </p:txBody>
        </p:sp>
      </p:grpSp>
      <p:sp>
        <p:nvSpPr>
          <p:cNvPr id="12" name="Right Arrow 11">
            <a:hlinkClick r:id="rId4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3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385004" y="699911"/>
            <a:ext cx="6509456" cy="3081867"/>
          </a:xfrm>
        </p:spPr>
        <p:txBody>
          <a:bodyPr/>
          <a:lstStyle/>
          <a:p>
            <a:pPr algn="l"/>
            <a:r>
              <a:rPr lang="cs-CZ" sz="3200" dirty="0" smtClean="0"/>
              <a:t>Jedna </a:t>
            </a:r>
            <a:r>
              <a:rPr lang="cs-CZ" sz="3200" dirty="0"/>
              <a:t>ze sady čtyř nádob, které ve starověkém Egyptě sloužily k uložení vnitřních orgánů vyjímaných z těla zemřelého při mumifikaci. 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1965785" y="2729421"/>
            <a:ext cx="5511429" cy="3724664"/>
            <a:chOff x="1965785" y="2729421"/>
            <a:chExt cx="5511429" cy="3724664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65785" y="2729421"/>
              <a:ext cx="5483363" cy="37246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7193162" y="6146308"/>
              <a:ext cx="28405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6</a:t>
              </a:r>
              <a:endParaRPr lang="cs-CZ" sz="1400" dirty="0"/>
            </a:p>
          </p:txBody>
        </p:sp>
      </p:grpSp>
      <p:sp>
        <p:nvSpPr>
          <p:cNvPr id="11" name="Right Arrow 10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542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3737"/>
            <a:ext cx="7772400" cy="1470025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Rosettská </a:t>
            </a:r>
            <a:r>
              <a:rPr lang="cs-CZ" dirty="0" smtClean="0"/>
              <a:t>deska – roku </a:t>
            </a:r>
            <a:r>
              <a:rPr lang="cs-CZ" dirty="0"/>
              <a:t>1799</a:t>
            </a:r>
            <a:br>
              <a:rPr lang="cs-CZ" dirty="0"/>
            </a:b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1842153" y="1808295"/>
            <a:ext cx="4827732" cy="4687661"/>
            <a:chOff x="-235003" y="2203407"/>
            <a:chExt cx="4827732" cy="4687661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3885" y="2203407"/>
              <a:ext cx="3754892" cy="4393172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 bwMode="auto">
            <a:xfrm>
              <a:off x="-235003" y="6552514"/>
              <a:ext cx="482773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600" dirty="0">
                  <a:solidFill>
                    <a:srgbClr val="000000"/>
                  </a:solidFill>
                </a:rPr>
                <a:t>7</a:t>
              </a:r>
              <a:r>
                <a:rPr lang="cs-CZ" sz="1600" dirty="0" smtClean="0">
                  <a:solidFill>
                    <a:srgbClr val="000000"/>
                  </a:solidFill>
                </a:rPr>
                <a:t>. </a:t>
              </a:r>
              <a:r>
                <a:rPr lang="cs-CZ" sz="1600" dirty="0" smtClean="0"/>
                <a:t>černá</a:t>
              </a:r>
              <a:r>
                <a:rPr lang="cs-CZ" sz="1600" dirty="0"/>
                <a:t> </a:t>
              </a:r>
              <a:r>
                <a:rPr lang="cs-CZ" sz="1600" dirty="0" smtClean="0"/>
                <a:t>žulová</a:t>
              </a:r>
              <a:r>
                <a:rPr lang="cs-CZ" sz="1600" dirty="0"/>
                <a:t> </a:t>
              </a:r>
              <a:r>
                <a:rPr lang="cs-CZ" sz="1600" dirty="0" smtClean="0"/>
                <a:t>stéla</a:t>
              </a:r>
              <a:r>
                <a:rPr lang="cs-CZ" sz="1600" dirty="0"/>
                <a:t> o výšce 114 cm a šířce 71 cm</a:t>
              </a:r>
              <a:endParaRPr lang="cs-CZ" sz="1600" dirty="0">
                <a:solidFill>
                  <a:srgbClr val="000000"/>
                </a:solidFill>
              </a:endParaRPr>
            </a:p>
          </p:txBody>
        </p:sp>
      </p:grpSp>
      <p:sp>
        <p:nvSpPr>
          <p:cNvPr id="6" name="Right Arrow 5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89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1665" y="470960"/>
            <a:ext cx="8774289" cy="1470025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Jean Francois </a:t>
            </a:r>
            <a:r>
              <a:rPr lang="cs-CZ" dirty="0" err="1" smtClean="0"/>
              <a:t>Champollion</a:t>
            </a:r>
            <a:r>
              <a:rPr lang="cs-CZ" dirty="0" smtClean="0"/>
              <a:t> - roku</a:t>
            </a:r>
            <a:r>
              <a:rPr lang="cs-CZ" dirty="0"/>
              <a:t> 1822</a:t>
            </a:r>
            <a:br>
              <a:rPr lang="cs-CZ" dirty="0"/>
            </a:br>
            <a:endParaRPr lang="cs-CZ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932293" y="1940985"/>
            <a:ext cx="3429174" cy="4476552"/>
            <a:chOff x="4953001" y="2286000"/>
            <a:chExt cx="3429000" cy="4476552"/>
          </a:xfrm>
        </p:grpSpPr>
        <p:pic>
          <p:nvPicPr>
            <p:cNvPr id="4" name="Picture 8" descr="http://upload.wikimedia.org/wikipedia/commons/6/6c/Leon_Cogniet_-_Jean-Francois_Champollion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53001" y="2286000"/>
              <a:ext cx="3429000" cy="415553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077043" y="6454775"/>
              <a:ext cx="284038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cs-CZ" sz="1400" dirty="0">
                  <a:solidFill>
                    <a:srgbClr val="000000"/>
                  </a:solidFill>
                </a:rPr>
                <a:t>8</a:t>
              </a:r>
            </a:p>
          </p:txBody>
        </p:sp>
      </p:grpSp>
      <p:sp>
        <p:nvSpPr>
          <p:cNvPr id="6" name="Right Arrow 5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7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3224" y="380649"/>
            <a:ext cx="7772400" cy="1470025"/>
          </a:xfrm>
        </p:spPr>
        <p:txBody>
          <a:bodyPr/>
          <a:lstStyle/>
          <a:p>
            <a:r>
              <a:rPr lang="cs-CZ" dirty="0" smtClean="0"/>
              <a:t>Stéla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3023323" y="2175457"/>
            <a:ext cx="3082895" cy="4095786"/>
            <a:chOff x="3023323" y="2175457"/>
            <a:chExt cx="3082895" cy="4095786"/>
          </a:xfrm>
        </p:grpSpPr>
        <p:sp>
          <p:nvSpPr>
            <p:cNvPr id="3" name="Rectangle 2"/>
            <p:cNvSpPr/>
            <p:nvPr/>
          </p:nvSpPr>
          <p:spPr>
            <a:xfrm>
              <a:off x="3023323" y="5932689"/>
              <a:ext cx="3082895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cs-CZ" sz="1600" dirty="0" smtClean="0">
                  <a:latin typeface="Arial" panose="020B0604020202020204" pitchFamily="34" charset="0"/>
                </a:rPr>
                <a:t>9. Staroegyptská</a:t>
              </a:r>
              <a:r>
                <a:rPr lang="cs-CZ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 pohřební stéla</a:t>
              </a:r>
              <a:endParaRPr lang="cs-CZ" sz="1600" dirty="0"/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13073" y="2175457"/>
              <a:ext cx="2272701" cy="3617115"/>
            </a:xfrm>
            <a:prstGeom prst="rect">
              <a:avLst/>
            </a:prstGeom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</p:pic>
      </p:grpSp>
      <p:sp>
        <p:nvSpPr>
          <p:cNvPr id="5" name="Right Arrow 4">
            <a:hlinkClick r:id="rId3" action="ppaction://hlinksldjump"/>
          </p:cNvPr>
          <p:cNvSpPr/>
          <p:nvPr/>
        </p:nvSpPr>
        <p:spPr bwMode="auto">
          <a:xfrm>
            <a:off x="7789333" y="6175022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03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4353" y="468805"/>
            <a:ext cx="6663267" cy="2599617"/>
          </a:xfrm>
        </p:spPr>
        <p:txBody>
          <a:bodyPr/>
          <a:lstStyle/>
          <a:p>
            <a:pPr algn="l"/>
            <a:r>
              <a:rPr lang="cs-CZ" sz="3200" dirty="0" smtClean="0"/>
              <a:t>Označení </a:t>
            </a:r>
            <a:r>
              <a:rPr lang="cs-CZ" sz="3200" dirty="0"/>
              <a:t>zvláštního oválného </a:t>
            </a:r>
            <a:r>
              <a:rPr lang="cs-CZ" sz="3200" dirty="0" smtClean="0"/>
              <a:t>rámečku se jménem faraona v hieroglyfickém </a:t>
            </a:r>
            <a:r>
              <a:rPr lang="cs-CZ" sz="3200" dirty="0"/>
              <a:t>zápisu královské titulatury ve </a:t>
            </a:r>
            <a:r>
              <a:rPr lang="cs-CZ" sz="3200" dirty="0" smtClean="0"/>
              <a:t>starověkém Egyptě.</a:t>
            </a:r>
            <a:endParaRPr lang="cs-CZ" sz="32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585755" y="3409047"/>
            <a:ext cx="3625000" cy="3074416"/>
            <a:chOff x="372843" y="4028081"/>
            <a:chExt cx="3183943" cy="2259706"/>
          </a:xfrm>
        </p:grpSpPr>
        <p:sp>
          <p:nvSpPr>
            <p:cNvPr id="4" name="Rectangle 3"/>
            <p:cNvSpPr>
              <a:spLocks noChangeArrowheads="1"/>
            </p:cNvSpPr>
            <p:nvPr/>
          </p:nvSpPr>
          <p:spPr bwMode="auto">
            <a:xfrm>
              <a:off x="372843" y="6038949"/>
              <a:ext cx="3183943" cy="2488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Copperplate Gothic Bold" panose="020E0705020206020404" pitchFamily="34" charset="0"/>
                  <a:cs typeface="Arial" panose="020B0604020202020204" pitchFamily="34" charset="0"/>
                </a:defRPr>
              </a:lvl9pPr>
            </a:lstStyle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cs-CZ" sz="1600" b="0" dirty="0" smtClean="0">
                  <a:solidFill>
                    <a:srgbClr val="000000"/>
                  </a:solidFill>
                  <a:latin typeface="Arial" panose="020B0604020202020204" pitchFamily="34" charset="0"/>
                </a:rPr>
                <a:t>10. </a:t>
              </a:r>
              <a:r>
                <a:rPr lang="cs-CZ" sz="1600" b="0" dirty="0">
                  <a:solidFill>
                    <a:srgbClr val="000000"/>
                  </a:solidFill>
                  <a:latin typeface="Arial" panose="020B0604020202020204" pitchFamily="34" charset="0"/>
                </a:rPr>
                <a:t>Kartuše </a:t>
              </a:r>
              <a:r>
                <a:rPr lang="cs-CZ" sz="1600" b="0" dirty="0" smtClean="0">
                  <a:solidFill>
                    <a:srgbClr val="000000"/>
                  </a:solidFill>
                  <a:latin typeface="Arial" panose="020B0604020202020204" pitchFamily="34" charset="0"/>
                </a:rPr>
                <a:t>panovníka Tutanchamona</a:t>
              </a:r>
              <a:endParaRPr lang="cs-CZ" sz="1600" dirty="0">
                <a:solidFill>
                  <a:srgbClr val="000000"/>
                </a:solidFill>
              </a:endParaRPr>
            </a:p>
          </p:txBody>
        </p:sp>
        <p:pic>
          <p:nvPicPr>
            <p:cNvPr id="5" name="Picture 14" descr="File:Tut cartouche infofocalpoint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5644" y="4028081"/>
              <a:ext cx="1623837" cy="1858963"/>
            </a:xfrm>
            <a:prstGeom prst="rect">
              <a:avLst/>
            </a:prstGeom>
            <a:noFill/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7" name="Group 6"/>
          <p:cNvGrpSpPr/>
          <p:nvPr/>
        </p:nvGrpSpPr>
        <p:grpSpPr>
          <a:xfrm>
            <a:off x="4498623" y="3156456"/>
            <a:ext cx="4572000" cy="3619395"/>
            <a:chOff x="4893736" y="3156414"/>
            <a:chExt cx="4572000" cy="3619395"/>
          </a:xfrm>
        </p:grpSpPr>
        <p:sp>
          <p:nvSpPr>
            <p:cNvPr id="6" name="Rectangle 5"/>
            <p:cNvSpPr/>
            <p:nvPr/>
          </p:nvSpPr>
          <p:spPr>
            <a:xfrm>
              <a:off x="4893736" y="6191034"/>
              <a:ext cx="4572000" cy="584775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1600" dirty="0" smtClean="0"/>
                <a:t>11. </a:t>
              </a:r>
              <a:r>
                <a:rPr lang="pt-BR" sz="1600" dirty="0" smtClean="0"/>
                <a:t>Kartuše</a:t>
              </a:r>
              <a:r>
                <a:rPr lang="pt-BR" sz="1600" dirty="0"/>
                <a:t> Alexandra Velikého na zdi chrámu v </a:t>
              </a:r>
              <a:r>
                <a:rPr lang="pt-BR" sz="1600" dirty="0" smtClean="0"/>
                <a:t>Luxoru</a:t>
              </a:r>
              <a:endParaRPr lang="pt-BR" sz="1600" dirty="0"/>
            </a:p>
          </p:txBody>
        </p:sp>
        <p:pic>
          <p:nvPicPr>
            <p:cNvPr id="3074" name="Picture 2" descr="http://upload.wikimedia.org/wikipedia/commons/7/77/Alexander-the-Great-Cartouche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7961" y="3156414"/>
              <a:ext cx="2029461" cy="2946586"/>
            </a:xfrm>
            <a:prstGeom prst="rect">
              <a:avLst/>
            </a:prstGeom>
            <a:noFill/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Right Arrow 8">
            <a:hlinkClick r:id="rId4" action="ppaction://hlinksldjump"/>
          </p:cNvPr>
          <p:cNvSpPr/>
          <p:nvPr/>
        </p:nvSpPr>
        <p:spPr bwMode="auto">
          <a:xfrm>
            <a:off x="7778045" y="5662427"/>
            <a:ext cx="978408" cy="484632"/>
          </a:xfrm>
          <a:prstGeom prst="rightArrow">
            <a:avLst/>
          </a:prstGeom>
          <a:solidFill>
            <a:srgbClr val="C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opperplate Gothic Bold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51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133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002060"/>
                </a:solidFill>
                <a:latin typeface="Elephant" panose="02020904090505020303" pitchFamily="18" charset="0"/>
              </a:rPr>
              <a:t>KONEC OPAKOVÁNÍ</a:t>
            </a: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66763" y="3276601"/>
            <a:ext cx="7610475" cy="902731"/>
            <a:chOff x="766763" y="3276600"/>
            <a:chExt cx="7610475" cy="902175"/>
          </a:xfrm>
        </p:grpSpPr>
        <p:pic>
          <p:nvPicPr>
            <p:cNvPr id="34820" name="Picture 4" descr="Soubor:Ancient Egypt Wings.sv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763" y="3276600"/>
              <a:ext cx="7610475" cy="828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924800" y="3809670"/>
              <a:ext cx="424027" cy="36910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b="0" dirty="0" smtClean="0">
                  <a:latin typeface="+mn-lt"/>
                </a:rPr>
                <a:t>11</a:t>
              </a:r>
              <a:endParaRPr lang="cs-CZ" b="0" dirty="0">
                <a:latin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1397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0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0" grpId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k opakování: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Dvojitá koruna: </a:t>
            </a:r>
            <a:r>
              <a:rPr lang="cs-CZ" dirty="0">
                <a:solidFill>
                  <a:srgbClr val="333333"/>
                </a:solidFill>
              </a:rPr>
              <a:t>DAHL, </a:t>
            </a:r>
            <a:r>
              <a:rPr lang="cs-CZ" dirty="0" err="1">
                <a:solidFill>
                  <a:srgbClr val="333333"/>
                </a:solidFill>
              </a:rPr>
              <a:t>Jeff</a:t>
            </a:r>
            <a:r>
              <a:rPr lang="cs-CZ" dirty="0">
                <a:solidFill>
                  <a:srgbClr val="333333"/>
                </a:solidFill>
              </a:rPr>
              <a:t>. </a:t>
            </a:r>
            <a:r>
              <a:rPr lang="cs-CZ" i="1" dirty="0">
                <a:solidFill>
                  <a:srgbClr val="333333"/>
                </a:solidFill>
              </a:rPr>
              <a:t>http://commons.wikimedia.org/</a:t>
            </a:r>
            <a:r>
              <a:rPr lang="cs-CZ" dirty="0">
                <a:solidFill>
                  <a:srgbClr val="333333"/>
                </a:solidFill>
              </a:rPr>
              <a:t> [online]. [cit. 20.3.2013]. Dostupný pod licencí Creative Commons </a:t>
            </a:r>
            <a:r>
              <a:rPr lang="cs-CZ" dirty="0" err="1">
                <a:solidFill>
                  <a:srgbClr val="333333"/>
                </a:solidFill>
              </a:rPr>
              <a:t>Attribution-Share</a:t>
            </a: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err="1">
                <a:solidFill>
                  <a:srgbClr val="333333"/>
                </a:solidFill>
              </a:rPr>
              <a:t>Alike</a:t>
            </a:r>
            <a:r>
              <a:rPr lang="cs-CZ" dirty="0">
                <a:solidFill>
                  <a:srgbClr val="333333"/>
                </a:solidFill>
              </a:rPr>
              <a:t> 3.0 na WWW: </a:t>
            </a:r>
            <a:r>
              <a:rPr lang="cs-CZ" dirty="0">
                <a:solidFill>
                  <a:srgbClr val="333333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333333"/>
                </a:solidFill>
                <a:hlinkClick r:id="rId2"/>
              </a:rPr>
              <a:t>commons.wikimedia.org/wiki/File:Double_crown.svg</a:t>
            </a:r>
            <a:endParaRPr lang="cs-CZ" b="1" dirty="0" smtClean="0"/>
          </a:p>
          <a:p>
            <a:r>
              <a:rPr lang="cs-CZ" b="1" dirty="0" smtClean="0"/>
              <a:t>Egyptští bohové: </a:t>
            </a:r>
            <a:r>
              <a:rPr lang="pt-BR" dirty="0"/>
              <a:t>AUTOR NEUVEDEN. http://absolventi.gymcheb.cz [online]. [cit. 26.3.2013].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absolventi.gymcheb.cz/2006/pechrjir/nabozenstvi.html</a:t>
            </a:r>
            <a:endParaRPr lang="cs-CZ" dirty="0" smtClean="0"/>
          </a:p>
          <a:p>
            <a:r>
              <a:rPr lang="cs-CZ" b="1" dirty="0" smtClean="0"/>
              <a:t>Amon-Re</a:t>
            </a:r>
            <a:r>
              <a:rPr lang="cs-CZ" b="1" dirty="0"/>
              <a:t>: </a:t>
            </a:r>
            <a:r>
              <a:rPr lang="cs-CZ" dirty="0"/>
              <a:t>FI:KÄYTTÄJÄ:KOMPAK, Ricardo. </a:t>
            </a:r>
            <a:r>
              <a:rPr lang="cs-CZ" i="1" dirty="0"/>
              <a:t>http://cs.wikipedia.org</a:t>
            </a:r>
            <a:r>
              <a:rPr lang="cs-CZ" dirty="0"/>
              <a:t> [online]. [cit. 20.3.2013]. Dostupný pod licencí Creative Commons na WWW: </a:t>
            </a:r>
            <a:r>
              <a:rPr lang="cs-CZ" dirty="0">
                <a:hlinkClick r:id="rId4"/>
              </a:rPr>
              <a:t>http://cs.wikipedia.org/wiki/Soubor:Amun.svg</a:t>
            </a:r>
            <a:endParaRPr lang="cs-CZ" b="1" dirty="0"/>
          </a:p>
          <a:p>
            <a:r>
              <a:rPr lang="cs-CZ" b="1" dirty="0"/>
              <a:t>Socha </a:t>
            </a:r>
            <a:r>
              <a:rPr lang="cs-CZ" b="1" dirty="0" err="1"/>
              <a:t>Anupa</a:t>
            </a:r>
            <a:r>
              <a:rPr lang="cs-CZ" b="1" dirty="0"/>
              <a:t> z hrobky panovníka Tutanchamona: </a:t>
            </a:r>
            <a:r>
              <a:rPr lang="cs-CZ" dirty="0"/>
              <a:t>HOTEPIBRE. </a:t>
            </a:r>
            <a:r>
              <a:rPr lang="cs-CZ" i="1" dirty="0"/>
              <a:t>http://cs.wikipedia.org</a:t>
            </a:r>
            <a:r>
              <a:rPr lang="cs-CZ" dirty="0"/>
              <a:t> [online]. [cit. 26.3.2013]. Dostupný pod licencí Uveďte autora-Zachovejte licenci 2.5 </a:t>
            </a:r>
            <a:r>
              <a:rPr lang="cs-CZ" dirty="0" err="1"/>
              <a:t>Generic</a:t>
            </a:r>
            <a:r>
              <a:rPr lang="cs-CZ" dirty="0"/>
              <a:t> na WWW: </a:t>
            </a:r>
            <a:r>
              <a:rPr lang="cs-CZ" dirty="0">
                <a:hlinkClick r:id="rId5"/>
              </a:rPr>
              <a:t>http://cs.wikipedia.org/wiki/Soubor:Anubi.jpg</a:t>
            </a:r>
            <a:endParaRPr lang="cs-CZ" b="1" dirty="0"/>
          </a:p>
          <a:p>
            <a:r>
              <a:rPr lang="cs-CZ" b="1" dirty="0" smtClean="0"/>
              <a:t>Anubis: </a:t>
            </a:r>
            <a:r>
              <a:rPr lang="pl-PL" dirty="0"/>
              <a:t>NINGYOU. </a:t>
            </a:r>
            <a:r>
              <a:rPr lang="pl-PL" i="1" dirty="0"/>
              <a:t>http://commons.wikimedia.org</a:t>
            </a:r>
            <a:r>
              <a:rPr lang="pl-PL" dirty="0"/>
              <a:t> [online]. [cit. 20.3.2013]. Dostupný pod licencí public domain na WWW: </a:t>
            </a:r>
            <a:r>
              <a:rPr lang="pl-PL" dirty="0">
                <a:hlinkClick r:id="rId6"/>
              </a:rPr>
              <a:t>https://</a:t>
            </a:r>
            <a:r>
              <a:rPr lang="pl-PL" dirty="0" smtClean="0">
                <a:hlinkClick r:id="rId6"/>
              </a:rPr>
              <a:t>commons.wikimedia.org/wiki/File:Anubis_standing.jpg</a:t>
            </a:r>
            <a:endParaRPr lang="cs-CZ" b="1" dirty="0" smtClean="0"/>
          </a:p>
          <a:p>
            <a:r>
              <a:rPr lang="cs-CZ" b="1" dirty="0" smtClean="0"/>
              <a:t>Sada kanop: </a:t>
            </a:r>
            <a:r>
              <a:rPr lang="en-US" dirty="0"/>
              <a:t>WALTERS ART MUSEUM. </a:t>
            </a:r>
            <a:r>
              <a:rPr lang="en-US" i="1" dirty="0"/>
              <a:t>http://commons.wikimedia.org</a:t>
            </a:r>
            <a:r>
              <a:rPr lang="en-US" dirty="0"/>
              <a:t> [online]. [cit. 26.3.2013].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http://commons.wikimedia.org/wiki/File:Egyptian_-_A_Complete_Set_of_Canopic_Jars_-_Walters_41171,_41172,_41173,_41174_-_</a:t>
            </a:r>
            <a:r>
              <a:rPr lang="en-US" dirty="0" smtClean="0">
                <a:hlinkClick r:id="rId7"/>
              </a:rPr>
              <a:t>Group.jpg?uselang=cs</a:t>
            </a:r>
            <a:endParaRPr lang="cs-CZ" dirty="0" smtClean="0"/>
          </a:p>
          <a:p>
            <a:r>
              <a:rPr lang="en-US" b="1" dirty="0"/>
              <a:t>Rosettská </a:t>
            </a:r>
            <a:r>
              <a:rPr lang="en-US" b="1" dirty="0" err="1"/>
              <a:t>deska</a:t>
            </a:r>
            <a:r>
              <a:rPr lang="cs-CZ" b="1" dirty="0"/>
              <a:t>:  </a:t>
            </a:r>
            <a:r>
              <a:rPr lang="en-US" dirty="0"/>
              <a:t>HILLEWAERT, Hans. http://cs.wikipedia.org [online]. [cit. 26.3.2013].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8"/>
              </a:rPr>
              <a:t>http://cs.wikipedia.org/wiki/Soubor:Rosetta_Stone.JPG</a:t>
            </a:r>
            <a:endParaRPr lang="cs-CZ" dirty="0"/>
          </a:p>
          <a:p>
            <a:r>
              <a:rPr lang="cs-CZ" b="1" dirty="0"/>
              <a:t>Jean Francois </a:t>
            </a:r>
            <a:r>
              <a:rPr lang="cs-CZ" b="1" dirty="0" err="1"/>
              <a:t>Champollion</a:t>
            </a:r>
            <a:r>
              <a:rPr lang="cs-CZ" b="1" dirty="0"/>
              <a:t>: </a:t>
            </a:r>
            <a:r>
              <a:rPr lang="cs-CZ" dirty="0"/>
              <a:t>AUTOR NEUVEDEN. http://cs.wikipedia.org [online]. [cit. 20.3.2013]. Dostupný pod licencí public domain na WWW: </a:t>
            </a:r>
            <a:r>
              <a:rPr lang="cs-CZ" dirty="0">
                <a:hlinkClick r:id="rId9"/>
              </a:rPr>
              <a:t>http://cs.wikipedia.org/wiki/Soubor:Leon_Cogniet_-_Jean-Francois_Champollion.jpg</a:t>
            </a:r>
            <a:endParaRPr lang="cs-CZ" dirty="0"/>
          </a:p>
          <a:p>
            <a:r>
              <a:rPr lang="cs-CZ" b="1" dirty="0">
                <a:latin typeface="Arial" panose="020B0604020202020204" pitchFamily="34" charset="0"/>
              </a:rPr>
              <a:t>Staroegyptská</a:t>
            </a:r>
            <a:r>
              <a:rPr lang="cs-CZ" b="1" dirty="0">
                <a:solidFill>
                  <a:srgbClr val="000000"/>
                </a:solidFill>
                <a:latin typeface="Arial" panose="020B0604020202020204" pitchFamily="34" charset="0"/>
              </a:rPr>
              <a:t> pohřební </a:t>
            </a:r>
            <a:r>
              <a:rPr lang="cs-CZ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stéla</a:t>
            </a:r>
            <a:r>
              <a:rPr lang="cs-CZ" dirty="0" smtClean="0">
                <a:solidFill>
                  <a:srgbClr val="000000"/>
                </a:solidFill>
                <a:latin typeface="Arial" panose="020B0604020202020204" pitchFamily="34" charset="0"/>
              </a:rPr>
              <a:t>: </a:t>
            </a:r>
            <a:r>
              <a:rPr lang="en-US" dirty="0"/>
              <a:t>CHRISO. </a:t>
            </a:r>
            <a:r>
              <a:rPr lang="en-US" i="1" dirty="0"/>
              <a:t>http://cs.wikipedia.org</a:t>
            </a:r>
            <a:r>
              <a:rPr lang="en-US" dirty="0"/>
              <a:t> [online]. [cit. 26.3.2013].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0"/>
              </a:rPr>
              <a:t>http://</a:t>
            </a:r>
            <a:r>
              <a:rPr lang="en-US" dirty="0" smtClean="0">
                <a:hlinkClick r:id="rId10"/>
              </a:rPr>
              <a:t>cs.wikipedia.org/wiki/Soubor:Egyptian_funerary_stela.jpg</a:t>
            </a:r>
            <a:endParaRPr lang="cs-CZ" dirty="0" smtClean="0"/>
          </a:p>
          <a:p>
            <a:r>
              <a:rPr lang="cs-CZ" b="1" dirty="0" smtClean="0"/>
              <a:t>Kartuše Tutanchamona: </a:t>
            </a:r>
            <a:r>
              <a:rPr lang="pl-PL" dirty="0"/>
              <a:t>OKSMITH. </a:t>
            </a:r>
            <a:r>
              <a:rPr lang="pl-PL" i="1" dirty="0"/>
              <a:t>http://commons.wikimedia.org</a:t>
            </a:r>
            <a:r>
              <a:rPr lang="pl-PL" dirty="0"/>
              <a:t> [online]. [cit. 23.3.2013]. Dostupný pod licencí public domain na WWW: </a:t>
            </a:r>
            <a:r>
              <a:rPr lang="pl-PL" dirty="0">
                <a:hlinkClick r:id="rId11"/>
              </a:rPr>
              <a:t>http://commons.wikimedia.org/wiki/File:Tut_cartouche_infofocalpoint.svg</a:t>
            </a:r>
            <a:endParaRPr lang="cs-CZ" b="1" dirty="0"/>
          </a:p>
          <a:p>
            <a:r>
              <a:rPr lang="pt-BR" b="1" dirty="0"/>
              <a:t>Kartuše Alexandra Velikého na zdi chrámu v </a:t>
            </a:r>
            <a:r>
              <a:rPr lang="pt-BR" b="1" dirty="0" smtClean="0"/>
              <a:t>Luxoru</a:t>
            </a:r>
            <a:r>
              <a:rPr lang="cs-CZ" b="1" dirty="0" smtClean="0"/>
              <a:t>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26.3.2013]. Dostupný pod licencí Creative Commons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cs.wikipedia.org/wiki/Soubor:Alexander-the-Great-Cartouche.jpg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5623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304800" y="1007535"/>
            <a:ext cx="8534400" cy="5562600"/>
          </a:xfrm>
        </p:spPr>
        <p:txBody>
          <a:bodyPr/>
          <a:lstStyle/>
          <a:p>
            <a:pPr>
              <a:buFontTx/>
              <a:buAutoNum type="arabicPeriod"/>
            </a:pPr>
            <a:r>
              <a:rPr lang="cs-CZ" b="1" dirty="0" smtClean="0"/>
              <a:t>Titulní obr.: </a:t>
            </a:r>
            <a:r>
              <a:rPr lang="pt-BR" dirty="0" smtClean="0"/>
              <a:t>AUTOR NEUVEDEN. http://kabegami.deviantart.com [online]. [cit. 20.3.2013]. Dostupný na WWW: </a:t>
            </a:r>
            <a:r>
              <a:rPr lang="pt-BR" dirty="0" smtClean="0">
                <a:hlinkClick r:id="rId2"/>
              </a:rPr>
              <a:t>http://kabegami.deviantart.com/art/Horus-Wallpaper-120066066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Mapa: </a:t>
            </a:r>
            <a:r>
              <a:rPr lang="cs-CZ" dirty="0" smtClean="0"/>
              <a:t>AUTOR NEUVEDEN. http://commons.wikimedia.org 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3"/>
              </a:rPr>
              <a:t>http://commons.wikimedia.org/wiki/File:Amarna_(cropped).JPG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Dvojitá koruna: </a:t>
            </a:r>
            <a:r>
              <a:rPr lang="cs-CZ" dirty="0" smtClean="0">
                <a:solidFill>
                  <a:srgbClr val="333333"/>
                </a:solidFill>
              </a:rPr>
              <a:t>DAHL, </a:t>
            </a:r>
            <a:r>
              <a:rPr lang="cs-CZ" dirty="0" err="1" smtClean="0">
                <a:solidFill>
                  <a:srgbClr val="333333"/>
                </a:solidFill>
              </a:rPr>
              <a:t>Jeff</a:t>
            </a:r>
            <a:r>
              <a:rPr lang="cs-CZ" dirty="0" smtClean="0">
                <a:solidFill>
                  <a:srgbClr val="333333"/>
                </a:solidFill>
              </a:rPr>
              <a:t>. </a:t>
            </a:r>
            <a:r>
              <a:rPr lang="cs-CZ" i="1" dirty="0" smtClean="0">
                <a:solidFill>
                  <a:srgbClr val="333333"/>
                </a:solidFill>
              </a:rPr>
              <a:t>http://commons.wikimedia.org/</a:t>
            </a:r>
            <a:r>
              <a:rPr lang="cs-CZ" dirty="0" smtClean="0">
                <a:solidFill>
                  <a:srgbClr val="333333"/>
                </a:solidFill>
              </a:rPr>
              <a:t> [online]. [cit. 20.3.2013]. Dostupný pod licencí Creative Commons </a:t>
            </a:r>
            <a:r>
              <a:rPr lang="cs-CZ" dirty="0" err="1" smtClean="0">
                <a:solidFill>
                  <a:srgbClr val="333333"/>
                </a:solidFill>
              </a:rPr>
              <a:t>Attribution-Share</a:t>
            </a:r>
            <a:r>
              <a:rPr lang="cs-CZ" dirty="0" smtClean="0">
                <a:solidFill>
                  <a:srgbClr val="333333"/>
                </a:solidFill>
              </a:rPr>
              <a:t> </a:t>
            </a:r>
            <a:r>
              <a:rPr lang="cs-CZ" dirty="0" err="1" smtClean="0">
                <a:solidFill>
                  <a:srgbClr val="333333"/>
                </a:solidFill>
              </a:rPr>
              <a:t>Alike</a:t>
            </a:r>
            <a:r>
              <a:rPr lang="cs-CZ" dirty="0" smtClean="0">
                <a:solidFill>
                  <a:srgbClr val="333333"/>
                </a:solidFill>
              </a:rPr>
              <a:t> 3.0 na WWW: </a:t>
            </a:r>
            <a:r>
              <a:rPr lang="cs-CZ" dirty="0" smtClean="0">
                <a:solidFill>
                  <a:srgbClr val="333333"/>
                </a:solidFill>
                <a:hlinkClick r:id="rId4"/>
              </a:rPr>
              <a:t>http://commons.wikimedia.org/wiki/File:Double_crown.svg</a:t>
            </a:r>
            <a:endParaRPr lang="cs-CZ" dirty="0" smtClean="0">
              <a:solidFill>
                <a:srgbClr val="333333"/>
              </a:solidFill>
            </a:endParaRPr>
          </a:p>
          <a:p>
            <a:pPr>
              <a:buFontTx/>
              <a:buAutoNum type="arabicPeriod"/>
            </a:pPr>
            <a:r>
              <a:rPr lang="cs-CZ" b="1" dirty="0" smtClean="0"/>
              <a:t>Cep a berla: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23.3.2013].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5"/>
              </a:rPr>
              <a:t>http://cs.wikipedia.org/wiki/Soubor:Crook_and_flail.svg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Mumifikace – obrázek: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http://www.starovekyegypt.net</a:t>
            </a:r>
            <a:r>
              <a:rPr lang="pt-BR" dirty="0" smtClean="0"/>
              <a:t> [online]. [cit. 23.3.2013]. Dostupný na WWW: </a:t>
            </a:r>
            <a:r>
              <a:rPr lang="pt-BR" dirty="0" smtClean="0">
                <a:hlinkClick r:id="rId6"/>
              </a:rPr>
              <a:t>http://www.starovekyegypt.net/balzamovani/balzamovani-ve-starovekem-egypte.php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Nosička obětin: </a:t>
            </a:r>
            <a:r>
              <a:rPr lang="pt-BR" dirty="0" smtClean="0"/>
              <a:t>AUTOR NEUVEDEN. http://historyofart.cz [online]. [cit. 23.3.2013]. Dostupný na WWW: </a:t>
            </a:r>
            <a:r>
              <a:rPr lang="pt-BR" dirty="0" smtClean="0">
                <a:hlinkClick r:id="rId7"/>
              </a:rPr>
              <a:t>http://historyofart.cz/index.php/Staroveky-Egypt/Nosicka-obetin-drevo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Ramesse II: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public domain na WWW: </a:t>
            </a:r>
            <a:r>
              <a:rPr lang="cs-CZ" dirty="0" smtClean="0">
                <a:hlinkClick r:id="rId8"/>
              </a:rPr>
              <a:t>http://cs.wikipedia.org/wiki/Soubor:Rammumy.jpg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pt-BR" b="1" dirty="0" smtClean="0"/>
              <a:t>Tutanchamonova kanopa</a:t>
            </a:r>
            <a:r>
              <a:rPr lang="cs-CZ" b="1" dirty="0" smtClean="0"/>
              <a:t>: </a:t>
            </a:r>
            <a:r>
              <a:rPr lang="pt-BR" dirty="0" smtClean="0"/>
              <a:t>AUTOR NEUVEDEN. </a:t>
            </a:r>
            <a:r>
              <a:rPr lang="pt-BR" i="1" dirty="0" smtClean="0"/>
              <a:t>http://historyofart.cz</a:t>
            </a:r>
            <a:r>
              <a:rPr lang="pt-BR" dirty="0" smtClean="0"/>
              <a:t> [online]. [cit. 20.3.2013]. Dostupný na WWW: </a:t>
            </a:r>
            <a:r>
              <a:rPr lang="pt-BR" dirty="0" smtClean="0">
                <a:hlinkClick r:id="rId9"/>
              </a:rPr>
              <a:t>http://historyofart.cz/index.php/Staroveky-Egypt/Tutanchamonova-kanopa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Anubis: </a:t>
            </a:r>
            <a:r>
              <a:rPr lang="cs-CZ" dirty="0" smtClean="0"/>
              <a:t>AUTOR NEUVEDEN.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23.3.2013]. Dostupný pod licencí public domain na WWW: </a:t>
            </a:r>
            <a:r>
              <a:rPr lang="cs-CZ" dirty="0" smtClean="0">
                <a:hlinkClick r:id="rId10"/>
              </a:rPr>
              <a:t>http://cs.wikipedia.org/wiki/Soubor:Egypt_balsameringsguden_anu.jpg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Soubor kanop: </a:t>
            </a:r>
            <a:r>
              <a:rPr lang="cs-CZ" dirty="0" smtClean="0"/>
              <a:t>CAPTMONDO. http://commons.wikimedia.org 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11"/>
              </a:rPr>
              <a:t>http://commons.wikimedia.org/wiki/File:Isis.svg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Egyptská křídla: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 http://cs.wikipedia.org [online]. [cit. 20.3.2013]. Dostupný pod licencí CC-BY-3.0; </a:t>
            </a:r>
            <a:r>
              <a:rPr lang="cs-CZ" dirty="0" err="1" smtClean="0"/>
              <a:t>Released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GNU Free </a:t>
            </a:r>
            <a:r>
              <a:rPr lang="cs-CZ" dirty="0" err="1" smtClean="0"/>
              <a:t>Documentation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r>
              <a:rPr lang="cs-CZ" dirty="0" smtClean="0"/>
              <a:t> na WWW: </a:t>
            </a:r>
            <a:r>
              <a:rPr lang="cs-CZ" dirty="0" smtClean="0">
                <a:hlinkClick r:id="rId12"/>
              </a:rPr>
              <a:t>http://cs.wikipedia.org/wiki/Soubor:Ancient_Egypt_Wings.svg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Amon-Re: </a:t>
            </a:r>
            <a:r>
              <a:rPr lang="cs-CZ" dirty="0" smtClean="0"/>
              <a:t>FI:KÄYTTÄJÄ:KOMPAK, Ricardo.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Creative Commons na WWW: </a:t>
            </a:r>
            <a:r>
              <a:rPr lang="cs-CZ" dirty="0" smtClean="0">
                <a:hlinkClick r:id="rId13"/>
              </a:rPr>
              <a:t>http://cs.wikipedia.org/wiki/Soubor:Amun.svg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Anubis I: </a:t>
            </a:r>
            <a:r>
              <a:rPr lang="pl-PL" dirty="0" smtClean="0"/>
              <a:t>NINGYOU. </a:t>
            </a:r>
            <a:r>
              <a:rPr lang="pl-PL" i="1" dirty="0" smtClean="0"/>
              <a:t>http://commons.wikimedia.org</a:t>
            </a:r>
            <a:r>
              <a:rPr lang="pl-PL" dirty="0" smtClean="0"/>
              <a:t> [online]. [cit. 20.3.2013]. Dostupný pod licencí public domain na WWW: </a:t>
            </a:r>
            <a:r>
              <a:rPr lang="pl-PL" dirty="0" smtClean="0">
                <a:hlinkClick r:id="rId14"/>
              </a:rPr>
              <a:t>https://commons.wikimedia.org/wiki/File:Anubis_standing.jpg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61267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304800" y="914400"/>
            <a:ext cx="8534400" cy="5562600"/>
          </a:xfrm>
        </p:spPr>
        <p:txBody>
          <a:bodyPr/>
          <a:lstStyle/>
          <a:p>
            <a:pPr>
              <a:buFontTx/>
              <a:buAutoNum type="arabicPeriod" startAt="14"/>
            </a:pPr>
            <a:r>
              <a:rPr lang="cs-CZ" b="1" dirty="0" smtClean="0"/>
              <a:t>Anubis II: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2"/>
              </a:rPr>
              <a:t>https://commons.wikimedia.org/wiki/File:Anubis_jackal.svg</a:t>
            </a:r>
            <a:endParaRPr lang="cs-CZ" b="1" dirty="0" smtClean="0"/>
          </a:p>
          <a:p>
            <a:pPr>
              <a:buFontTx/>
              <a:buAutoNum type="arabicPeriod" startAt="14"/>
            </a:pPr>
            <a:r>
              <a:rPr lang="cs-CZ" b="1" dirty="0" smtClean="0"/>
              <a:t>Anubis III: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3"/>
              </a:rPr>
              <a:t>https://commons.wikimedia.org/wiki/File:Anubis_standing.svg</a:t>
            </a:r>
            <a:endParaRPr lang="cs-CZ" dirty="0" smtClean="0"/>
          </a:p>
          <a:p>
            <a:pPr>
              <a:buFontTx/>
              <a:buAutoNum type="arabicPeriod" startAt="14"/>
            </a:pPr>
            <a:r>
              <a:rPr lang="cs-CZ" b="1" dirty="0" smtClean="0"/>
              <a:t>Horovo oko: </a:t>
            </a:r>
            <a:r>
              <a:rPr lang="cs-CZ" dirty="0" smtClean="0"/>
              <a:t>ILVERSMITH, </a:t>
            </a:r>
            <a:r>
              <a:rPr lang="cs-CZ" dirty="0" err="1" smtClean="0"/>
              <a:t>Erin</a:t>
            </a:r>
            <a:r>
              <a:rPr lang="cs-CZ" dirty="0" smtClean="0"/>
              <a:t>. http://commons.wikimedia.org 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4"/>
              </a:rPr>
              <a:t>http://commons.wikimedia.org/wiki/File:Eye_of_Horus.svg</a:t>
            </a:r>
            <a:endParaRPr lang="cs-CZ" dirty="0" smtClean="0"/>
          </a:p>
          <a:p>
            <a:pPr>
              <a:buFontTx/>
              <a:buAutoNum type="arabicPeriod" startAt="14"/>
            </a:pPr>
            <a:r>
              <a:rPr lang="cs-CZ" b="1" dirty="0" smtClean="0"/>
              <a:t>Hor: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na WWW: </a:t>
            </a:r>
            <a:r>
              <a:rPr lang="cs-CZ" dirty="0" smtClean="0">
                <a:hlinkClick r:id="rId5"/>
              </a:rPr>
              <a:t>http://commons.wikimedia.org/wiki/File:Horus_standing.svg?uselang=cs</a:t>
            </a:r>
            <a:endParaRPr lang="cs-CZ" dirty="0" smtClean="0"/>
          </a:p>
          <a:p>
            <a:pPr>
              <a:buFontTx/>
              <a:buAutoNum type="arabicPeriod" startAt="14"/>
            </a:pPr>
            <a:r>
              <a:rPr lang="cs-CZ" b="1" dirty="0" err="1" smtClean="0"/>
              <a:t>Usiref</a:t>
            </a:r>
            <a:r>
              <a:rPr lang="cs-CZ" b="1" dirty="0" smtClean="0"/>
              <a:t>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Creative Commons na WWW: </a:t>
            </a:r>
            <a:r>
              <a:rPr lang="cs-CZ" dirty="0" smtClean="0">
                <a:hlinkClick r:id="rId6"/>
              </a:rPr>
              <a:t>http://cs.wikipedia.org/wiki/Soubor:Standing_Osiris_edit1.svg</a:t>
            </a:r>
            <a:endParaRPr lang="cs-CZ" b="1" dirty="0" smtClean="0"/>
          </a:p>
          <a:p>
            <a:pPr>
              <a:buFontTx/>
              <a:buAutoNum type="arabicPeriod" startAt="14"/>
            </a:pPr>
            <a:r>
              <a:rPr lang="cs-CZ" b="1" dirty="0" smtClean="0"/>
              <a:t>Detail malby z hrobky </a:t>
            </a:r>
            <a:r>
              <a:rPr lang="cs-CZ" b="1" dirty="0" err="1" smtClean="0"/>
              <a:t>Nefertari</a:t>
            </a:r>
            <a:r>
              <a:rPr lang="cs-CZ" b="1" dirty="0" smtClean="0"/>
              <a:t>: </a:t>
            </a:r>
            <a:r>
              <a:rPr lang="cs-CZ" dirty="0" smtClean="0"/>
              <a:t>AUTOR NEUVEDEN.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public domain na WWW: </a:t>
            </a:r>
            <a:r>
              <a:rPr lang="cs-CZ" dirty="0" smtClean="0">
                <a:hlinkClick r:id="rId7"/>
              </a:rPr>
              <a:t>http://commons.wikimedia.org/wiki/File:Osiris-tomb-of-Nefertari.jpg?uselang=cs</a:t>
            </a:r>
            <a:endParaRPr lang="cs-CZ" b="1" dirty="0" smtClean="0"/>
          </a:p>
          <a:p>
            <a:pPr>
              <a:buFontTx/>
              <a:buAutoNum type="arabicPeriod" startAt="14"/>
            </a:pPr>
            <a:r>
              <a:rPr lang="cs-CZ" b="1" dirty="0" err="1" smtClean="0"/>
              <a:t>Eset</a:t>
            </a:r>
            <a:r>
              <a:rPr lang="cs-CZ" b="1" dirty="0" smtClean="0"/>
              <a:t>: </a:t>
            </a:r>
            <a:r>
              <a:rPr lang="cs-CZ" dirty="0" smtClean="0"/>
              <a:t>AUTOR NEUVEDEN. http://cs.wikipedia.org [online]. [cit. 20.3.2013]. Dostupný pod licencí public domain na WWW: </a:t>
            </a:r>
            <a:r>
              <a:rPr lang="cs-CZ" dirty="0" smtClean="0">
                <a:hlinkClick r:id="rId8"/>
              </a:rPr>
              <a:t>http://cs.wikipedia.org/wiki/Soubor:%C3%84gyptischer_Maler_um_1360_v._Chr._001.jpg</a:t>
            </a:r>
            <a:endParaRPr lang="cs-CZ" dirty="0" smtClean="0"/>
          </a:p>
          <a:p>
            <a:pPr>
              <a:buFontTx/>
              <a:buAutoNum type="arabicPeriod" startAt="14"/>
            </a:pPr>
            <a:r>
              <a:rPr lang="cs-CZ" b="1" dirty="0" smtClean="0"/>
              <a:t>Isis: </a:t>
            </a:r>
            <a:r>
              <a:rPr lang="cs-CZ" dirty="0" smtClean="0"/>
              <a:t>DAHL, </a:t>
            </a:r>
            <a:r>
              <a:rPr lang="cs-CZ" dirty="0" err="1" smtClean="0"/>
              <a:t>Jeff</a:t>
            </a:r>
            <a:r>
              <a:rPr lang="cs-CZ" dirty="0" smtClean="0"/>
              <a:t>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Creative Commons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na WWW: </a:t>
            </a:r>
            <a:r>
              <a:rPr lang="cs-CZ" dirty="0" smtClean="0">
                <a:hlinkClick r:id="rId9"/>
              </a:rPr>
              <a:t>http://commons.wikimedia.org/wiki/File:Isis.svg</a:t>
            </a:r>
            <a:endParaRPr lang="cs-CZ" dirty="0" smtClean="0"/>
          </a:p>
          <a:p>
            <a:pPr>
              <a:buFontTx/>
              <a:buAutoNum type="arabicPeriod" startAt="22"/>
            </a:pPr>
            <a:r>
              <a:rPr lang="cs-CZ" b="1" dirty="0" smtClean="0"/>
              <a:t>Hieroglyfy: </a:t>
            </a:r>
            <a:r>
              <a:rPr lang="cs-CZ" dirty="0" smtClean="0"/>
              <a:t>BODSWORTH, Jon. </a:t>
            </a:r>
            <a:r>
              <a:rPr lang="cs-CZ" i="1" dirty="0" smtClean="0"/>
              <a:t>http://commons.wikimedia.org</a:t>
            </a:r>
            <a:r>
              <a:rPr lang="cs-CZ" dirty="0" smtClean="0"/>
              <a:t> [online]. [cit. 20.3.2013]. Dostupný pod licencí public domain na WWW: </a:t>
            </a:r>
            <a:r>
              <a:rPr lang="cs-CZ" dirty="0" smtClean="0">
                <a:hlinkClick r:id="rId10"/>
              </a:rPr>
              <a:t>http://commons.wikimedia.org/wiki/File:Flickr_-_Nic%27s_events_-_British_Museum_with_Cory_and_Mary,_6_Sep_2007_-_274.jpg?uselang=cs</a:t>
            </a:r>
            <a:endParaRPr lang="cs-CZ" b="1" dirty="0" smtClean="0"/>
          </a:p>
          <a:p>
            <a:pPr>
              <a:buFontTx/>
              <a:buAutoNum type="arabicPeriod" startAt="22"/>
            </a:pPr>
            <a:r>
              <a:rPr lang="cs-CZ" b="1" dirty="0" smtClean="0"/>
              <a:t>Hieratické písmo: </a:t>
            </a:r>
            <a:r>
              <a:rPr lang="cs-CZ" dirty="0" smtClean="0"/>
              <a:t>MCPHEE, Nic. http://commons.wikimedia.org [online]. [cit. 20.3.2013]. Dostupný pod licencí Creative Commons na WWW: </a:t>
            </a:r>
            <a:r>
              <a:rPr lang="cs-CZ" dirty="0" smtClean="0">
                <a:hlinkClick r:id="rId10"/>
              </a:rPr>
              <a:t>http://commons.wikimedia.org/wiki/File:Flickr_-_Nic%27s_events_-_British_Museum_with_Cory_and_Mary,_6_Sep_2007_-_274.jpg?uselang=cs</a:t>
            </a:r>
            <a:endParaRPr lang="cs-CZ" dirty="0" smtClean="0"/>
          </a:p>
          <a:p>
            <a:pPr>
              <a:buFontTx/>
              <a:buAutoNum type="arabicPeriod" startAt="22"/>
            </a:pPr>
            <a:r>
              <a:rPr lang="cs-CZ" b="1" dirty="0" smtClean="0"/>
              <a:t>Démotické písmo: </a:t>
            </a:r>
            <a:r>
              <a:rPr lang="en-US" dirty="0" smtClean="0"/>
              <a:t>MED. </a:t>
            </a:r>
            <a:r>
              <a:rPr lang="en-US" i="1" dirty="0" smtClean="0"/>
              <a:t>http://commons.wikimedia.org</a:t>
            </a:r>
            <a:r>
              <a:rPr lang="en-US" dirty="0" smtClean="0"/>
              <a:t> [online]. [cit. 20.3.2013].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Creative Commons Attribution-Share Alike 3.0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11"/>
              </a:rPr>
              <a:t>http://commons.wikimedia.org/wiki/File:Louvres-antiquites-egyptiennes-img_2713.jpg</a:t>
            </a:r>
            <a:endParaRPr lang="cs-CZ" dirty="0" smtClean="0"/>
          </a:p>
          <a:p>
            <a:pPr>
              <a:buFontTx/>
              <a:buAutoNum type="arabicPeriod" startAt="22"/>
            </a:pPr>
            <a:r>
              <a:rPr lang="cs-CZ" b="1" dirty="0" smtClean="0"/>
              <a:t>Kartuše: </a:t>
            </a:r>
            <a:r>
              <a:rPr lang="pl-PL" dirty="0" smtClean="0"/>
              <a:t>OKSMITH. </a:t>
            </a:r>
            <a:r>
              <a:rPr lang="pl-PL" i="1" dirty="0" smtClean="0"/>
              <a:t>http://commons.wikimedia.org</a:t>
            </a:r>
            <a:r>
              <a:rPr lang="pl-PL" dirty="0" smtClean="0"/>
              <a:t> [online]. [cit. 23.3.2013]. Dostupný pod licencí public domain na WWW: </a:t>
            </a:r>
            <a:r>
              <a:rPr lang="pl-PL" dirty="0" smtClean="0">
                <a:hlinkClick r:id="rId12"/>
              </a:rPr>
              <a:t>http://commons.wikimedia.org/wiki/File:Tut_cartouche_infofocalpoint.svg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68921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AutoNum type="arabicPeriod" startAt="26"/>
            </a:pPr>
            <a:r>
              <a:rPr lang="cs-CZ" b="1" dirty="0" smtClean="0"/>
              <a:t>Papyrus: </a:t>
            </a:r>
            <a:r>
              <a:rPr lang="cs-CZ" dirty="0" smtClean="0"/>
              <a:t>LINÉ1.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20.3.2013]. Dostupný pod licencí Creative Commons na WWW: </a:t>
            </a:r>
            <a:r>
              <a:rPr lang="cs-CZ" dirty="0" smtClean="0">
                <a:hlinkClick r:id="rId2"/>
              </a:rPr>
              <a:t>http://cs.wikipedia.org/wiki/Soubor:Cyperus_papyrus_detail_01_by_Line1.JPG</a:t>
            </a:r>
            <a:endParaRPr lang="cs-CZ" b="1" dirty="0" smtClean="0"/>
          </a:p>
          <a:p>
            <a:pPr>
              <a:buFontTx/>
              <a:buAutoNum type="arabicPeriod" startAt="26"/>
            </a:pPr>
            <a:r>
              <a:rPr lang="cs-CZ" b="1" dirty="0" smtClean="0"/>
              <a:t>Výroba papyru: </a:t>
            </a:r>
            <a:r>
              <a:rPr lang="en-US" dirty="0" smtClean="0"/>
              <a:t>AETHRALIS. </a:t>
            </a:r>
            <a:r>
              <a:rPr lang="en-US" i="1" dirty="0" smtClean="0"/>
              <a:t>http://en.wikipedia.org</a:t>
            </a:r>
            <a:r>
              <a:rPr lang="en-US" dirty="0" smtClean="0"/>
              <a:t> [online]. [cit. 20.3.2013]. </a:t>
            </a:r>
            <a:r>
              <a:rPr lang="en-US" dirty="0" err="1" smtClean="0"/>
              <a:t>Dostupný</a:t>
            </a:r>
            <a:r>
              <a:rPr lang="en-US" dirty="0" smtClean="0"/>
              <a:t> pod </a:t>
            </a:r>
            <a:r>
              <a:rPr lang="en-US" dirty="0" err="1" smtClean="0"/>
              <a:t>licencí</a:t>
            </a:r>
            <a:r>
              <a:rPr lang="en-US" dirty="0" smtClean="0"/>
              <a:t> Creative Commons Attribution-Share Alike 3.0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3"/>
              </a:rPr>
              <a:t>http://en.wikipedia.org/wiki/File:Papyrus_sheet.svg</a:t>
            </a:r>
            <a:endParaRPr lang="cs-CZ" dirty="0" smtClean="0"/>
          </a:p>
          <a:p>
            <a:pPr>
              <a:buFontTx/>
              <a:buAutoNum type="arabicPeriod" startAt="26"/>
            </a:pPr>
            <a:r>
              <a:rPr lang="cs-CZ" b="1" dirty="0" smtClean="0"/>
              <a:t>Svitek: </a:t>
            </a:r>
            <a:r>
              <a:rPr lang="cs-CZ" dirty="0" smtClean="0"/>
              <a:t>AUTOR NEUVEDEN. </a:t>
            </a:r>
            <a:r>
              <a:rPr lang="cs-CZ" i="1" dirty="0" smtClean="0"/>
              <a:t>http://en.wikipedia.org</a:t>
            </a:r>
            <a:r>
              <a:rPr lang="cs-CZ" dirty="0" smtClean="0"/>
              <a:t> [online]. [cit. 20.3.2013]. Dostupný pod licencí public domain na WWW: </a:t>
            </a:r>
            <a:r>
              <a:rPr lang="cs-CZ" dirty="0" smtClean="0">
                <a:hlinkClick r:id="rId4"/>
              </a:rPr>
              <a:t>http://en.wikipedia.org/wiki/File:P._Oxy._XXII_2331.jpg</a:t>
            </a:r>
            <a:endParaRPr lang="cs-CZ" dirty="0" smtClean="0"/>
          </a:p>
          <a:p>
            <a:pPr>
              <a:buFontTx/>
              <a:buAutoNum type="arabicPeriod" startAt="26"/>
            </a:pPr>
            <a:r>
              <a:rPr lang="en-US" b="1" dirty="0" smtClean="0"/>
              <a:t>Rosettská </a:t>
            </a:r>
            <a:r>
              <a:rPr lang="en-US" b="1" dirty="0" err="1" smtClean="0"/>
              <a:t>deska</a:t>
            </a:r>
            <a:r>
              <a:rPr lang="cs-CZ" b="1" dirty="0" smtClean="0"/>
              <a:t>:  </a:t>
            </a:r>
            <a:r>
              <a:rPr lang="en-US" dirty="0"/>
              <a:t>HILLEWAERT, Hans. http://cs.wikipedia.org [online]. [cit. 26.3.2013].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Attribution-Share Alike 3.0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cs.wikipedia.org/wiki/Soubor:Rosetta_Stone.JPG</a:t>
            </a:r>
            <a:endParaRPr lang="cs-CZ" dirty="0" smtClean="0"/>
          </a:p>
          <a:p>
            <a:pPr>
              <a:buFontTx/>
              <a:buAutoNum type="arabicPeriod" startAt="26"/>
            </a:pPr>
            <a:r>
              <a:rPr lang="cs-CZ" b="1" dirty="0" smtClean="0"/>
              <a:t>Jean Francois </a:t>
            </a:r>
            <a:r>
              <a:rPr lang="cs-CZ" b="1" dirty="0" err="1" smtClean="0"/>
              <a:t>Champollion</a:t>
            </a:r>
            <a:r>
              <a:rPr lang="cs-CZ" b="1" dirty="0" smtClean="0"/>
              <a:t>: </a:t>
            </a:r>
            <a:r>
              <a:rPr lang="cs-CZ" dirty="0" smtClean="0"/>
              <a:t>AUTOR NEUVEDEN. http://cs.wikipedia.org [online]. [cit. 20.3.2013]. Dostupný pod licencí public domain na WWW: </a:t>
            </a:r>
            <a:r>
              <a:rPr lang="cs-CZ" dirty="0" smtClean="0">
                <a:hlinkClick r:id="rId6"/>
              </a:rPr>
              <a:t>http://cs.wikipedia.org/wiki/Soubor:Leon_Cogniet_-_Jean-Francois_Champollion.jpg</a:t>
            </a:r>
            <a:endParaRPr lang="cs-CZ" dirty="0" smtClean="0"/>
          </a:p>
          <a:p>
            <a:pPr>
              <a:buFontTx/>
              <a:buAutoNum type="arabicPeriod" startAt="26"/>
            </a:pPr>
            <a:endParaRPr lang="cs-CZ" dirty="0" smtClean="0"/>
          </a:p>
          <a:p>
            <a:pPr>
              <a:buFontTx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2389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38865674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lastní návrh">
  <a:themeElements>
    <a:clrScheme name="Vlastn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lastn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opperplate Gothic Bold" pitchFamily="34" charset="0"/>
            <a:cs typeface="Arial" charset="0"/>
          </a:defRPr>
        </a:defPPr>
      </a:lstStyle>
    </a:lnDef>
  </a:objectDefaults>
  <a:extraClrSchemeLst>
    <a:extraClrScheme>
      <a:clrScheme name="Vlastn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lastn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lastn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722</TotalTime>
  <Words>936</Words>
  <Application>Microsoft Office PowerPoint</Application>
  <PresentationFormat>On-screen Show (4:3)</PresentationFormat>
  <Paragraphs>207</Paragraphs>
  <Slides>35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Copperplate Gothic Bold</vt:lpstr>
      <vt:lpstr>Elephant</vt:lpstr>
      <vt:lpstr>Franklin Gothic Heavy</vt:lpstr>
      <vt:lpstr>Wingdings</vt:lpstr>
      <vt:lpstr>Výchozí návrh</vt:lpstr>
      <vt:lpstr>Vlastní návrh</vt:lpstr>
      <vt:lpstr>PowerPoint Presentation</vt:lpstr>
      <vt:lpstr>ANOTACE</vt:lpstr>
      <vt:lpstr>PowerPoint Presentation</vt:lpstr>
      <vt:lpstr>Společenské, ekonomické a historické podmínky vzniku umění ve starém Egyptě</vt:lpstr>
      <vt:lpstr>PowerPoint Presentation</vt:lpstr>
      <vt:lpstr>Mumifikace</vt:lpstr>
      <vt:lpstr>PowerPoint Presentation</vt:lpstr>
      <vt:lpstr>EGYPŠTÍ BOHOVÉ</vt:lpstr>
      <vt:lpstr>Amon-Re</vt:lpstr>
      <vt:lpstr>Anubis = Anup</vt:lpstr>
      <vt:lpstr>Hor</vt:lpstr>
      <vt:lpstr>Usirev</vt:lpstr>
      <vt:lpstr>Eset</vt:lpstr>
      <vt:lpstr>Písmo:</vt:lpstr>
      <vt:lpstr>Papyrus</vt:lpstr>
      <vt:lpstr>Vznik Egyptologie</vt:lpstr>
      <vt:lpstr>KONEC</vt:lpstr>
      <vt:lpstr>INTERAKTIVNÍ ČÁST</vt:lpstr>
      <vt:lpstr>Odpovězte na otázky</vt:lpstr>
      <vt:lpstr>Na Horní Egypt (jih - u pramene Nilu) a Dolní Egypt (sever - u delty Nilu)</vt:lpstr>
      <vt:lpstr>Polyteismus</vt:lpstr>
      <vt:lpstr>Dynastie</vt:lpstr>
      <vt:lpstr>Amon-Re</vt:lpstr>
      <vt:lpstr>Bůh balzamování, který se staral o těla mrtvých a byl zobrazovaný se šakalí hlavou </vt:lpstr>
      <vt:lpstr>Jedna ze sady čtyř nádob, které ve starověkém Egyptě sloužily k uložení vnitřních orgánů vyjímaných z těla zemřelého při mumifikaci. </vt:lpstr>
      <vt:lpstr> Rosettská deska – roku 1799 </vt:lpstr>
      <vt:lpstr> Jean Francois Champollion - roku 1822 </vt:lpstr>
      <vt:lpstr>Stéla</vt:lpstr>
      <vt:lpstr>Označení zvláštního oválného rámečku se jménem faraona v hieroglyfickém zápisu královské titulatury ve starověkém Egyptě.</vt:lpstr>
      <vt:lpstr>KONEC OPAKOVÁNÍ</vt:lpstr>
      <vt:lpstr>Citace k opakování:</vt:lpstr>
      <vt:lpstr>Citace:</vt:lpstr>
      <vt:lpstr>Citace:</vt:lpstr>
      <vt:lpstr>Citace: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Marcela Jelínková</dc:creator>
  <cp:lastModifiedBy>Marcela Jelínková</cp:lastModifiedBy>
  <cp:revision>34</cp:revision>
  <dcterms:created xsi:type="dcterms:W3CDTF">2013-03-24T10:41:49Z</dcterms:created>
  <dcterms:modified xsi:type="dcterms:W3CDTF">2013-05-19T15:11:57Z</dcterms:modified>
</cp:coreProperties>
</file>