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6" r:id="rId3"/>
    <p:sldId id="267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DBB771E-19CD-4922-908D-A86E90E1445A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16136E8-3421-49E9-BEB0-E62EA2C5E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5254F4-CC28-4B3D-9F0F-CF69AA89B48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FEE8514-7776-4DD6-9CB0-B625E7EE872B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6C6BAA7-871F-457D-AD07-8ACCABA0F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6E0B9-A279-4A62-8DC0-BDD659F311E6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E50A4-F50E-4D81-B17E-1C1018A39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E1D60-4694-409B-A037-F569912B5DFB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D2E4A-35CB-4CC1-97F4-A1239FFB9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7041A1-B621-4A51-8B71-C050DBB66A15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4B4AF2F-134C-43E0-82D6-8E52D12C7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CE231CB-E86D-4116-8422-9B0D363C731C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32D23F-B13D-437B-9A34-5A0F9DD0A2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9D58B-7EC6-4EC1-AE43-A55A5B23A6DC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7401C-5A21-4098-9FEF-AEFB908BB4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4E601-61AC-4824-96F4-5C10DEBBD3E1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1BC00F9-B632-4B19-B88A-65652B641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7D9BC-85AD-4F60-9BEC-114B574AB556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E253E-073B-4E78-A384-D9AC88D32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8556A84-51B5-42D8-B90F-69EB6F6077D2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0D197B56-9098-4B07-8686-11E20CDA2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E3BC0-28AD-4694-BA1C-AF32DE286C17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EDAC0-1293-48A4-9001-43937CC55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294203-2890-4E15-B971-FF785AE85D1A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4837A-0035-4014-9890-0FEDBB885B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33EFF7-01C0-444D-986A-78FAE26062A1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895547-F7E8-40A8-A95A-175EEF8DC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0" r:id="rId6"/>
    <p:sldLayoutId id="2147483676" r:id="rId7"/>
    <p:sldLayoutId id="2147483669" r:id="rId8"/>
    <p:sldLayoutId id="2147483677" r:id="rId9"/>
    <p:sldLayoutId id="2147483668" r:id="rId10"/>
    <p:sldLayoutId id="214748367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openclipart.org/detail/60775/teacher-silhouette-black-and-white-with-desk-and-blackboard-by-palomaironiqu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openclipart.org/detail/67/tools-hammer-spanner-by-and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openclipart.org/detail/5652/sign-builder-set-by-chrisdesign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90025/tree-branches-and-root-01r-by-anonymou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openclipart.org/detail/123259/professeur--teacher-by-lmproul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openclipart.org/detail/123259/professeur--teacher-by-lmproulx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66700"/>
            <a:ext cx="8456612" cy="630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3929063" y="4916488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bg1"/>
                </a:solidFill>
                <a:latin typeface="Tw Cen MT" pitchFamily="34" charset="-18"/>
              </a:rPr>
              <a:t>Rovnice - úvod</a:t>
            </a:r>
            <a:r>
              <a:rPr lang="cs-CZ" sz="3200">
                <a:latin typeface="Tw Cen MT" pitchFamily="34" charset="-18"/>
              </a:rPr>
              <a:t> ÚHLŮ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39875" y="231775"/>
            <a:ext cx="61245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Zpracovaný v rámci projektu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85000" lnSpcReduction="2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Pořadové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číslo projektu:5.2.19.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Vladana Nováková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11/2012-4/2013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Počítejme společně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b="1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285750" y="500063"/>
            <a:ext cx="8572500" cy="5956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Materiál je v souladu s RVP ZV a ŠVP</a:t>
            </a:r>
          </a:p>
          <a:p>
            <a:pPr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400" smtClean="0">
                <a:latin typeface="Arial" charset="0"/>
                <a:cs typeface="Arial" charset="0"/>
              </a:rPr>
              <a:t>Prezentace je vytvořena k vysvětlení nebo 			opakování učiva – rovnice. 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400" smtClean="0"/>
              <a:t> </a:t>
            </a:r>
            <a:r>
              <a:rPr lang="cs-CZ" sz="2400" smtClean="0">
                <a:latin typeface="Arial" charset="0"/>
                <a:cs typeface="Arial" charset="0"/>
              </a:rPr>
              <a:t>Ovládá postupy při řešení rovnic. 				Formuluje a řeší reálnou situaci pomocí rovnic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400" smtClean="0">
                <a:latin typeface="Arial" charset="0"/>
                <a:cs typeface="Arial" charset="0"/>
              </a:rPr>
              <a:t>rovnice, rovnost neznámá proměnná, kořen 			rovnice, řešení rovnice</a:t>
            </a:r>
          </a:p>
          <a:p>
            <a:pPr>
              <a:buFont typeface="Wingdings" pitchFamily="2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Druh pracovního materiálu: </a:t>
            </a:r>
            <a:r>
              <a:rPr lang="cs-CZ" sz="2400" smtClean="0">
                <a:latin typeface="Arial" charset="0"/>
                <a:cs typeface="Arial" charset="0"/>
              </a:rPr>
              <a:t>Power Point</a:t>
            </a:r>
          </a:p>
          <a:p>
            <a:pPr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1071563"/>
            <a:ext cx="6477000" cy="1828800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1500" dirty="0" smtClean="0"/>
              <a:t>rovnice</a:t>
            </a:r>
            <a:endParaRPr lang="cs-CZ" sz="11500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r>
              <a:rPr lang="cs-CZ" smtClean="0"/>
              <a:t>Lineární rovnice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z="8000" smtClean="0"/>
              <a:t>Co je rovnice?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329113"/>
          </a:xfrm>
        </p:spPr>
        <p:txBody>
          <a:bodyPr>
            <a:normAutofit fontScale="92500" lnSpcReduction="10000"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jeden ze základních matematických pojmů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zápis rovnosti dvou výrazů, např. </a:t>
            </a:r>
            <a:r>
              <a:rPr lang="cs-CZ" i="1" dirty="0" smtClean="0">
                <a:latin typeface="Bell MT" pitchFamily="18" charset="0"/>
              </a:rPr>
              <a:t>f(x)</a:t>
            </a:r>
            <a:r>
              <a:rPr lang="cs-CZ" dirty="0" smtClean="0"/>
              <a:t> = </a:t>
            </a:r>
            <a:r>
              <a:rPr lang="cs-CZ" i="1" dirty="0" smtClean="0">
                <a:latin typeface="Bell MT" pitchFamily="18" charset="0"/>
              </a:rPr>
              <a:t>g(x)</a:t>
            </a:r>
            <a:r>
              <a:rPr lang="cs-CZ" dirty="0" smtClean="0"/>
              <a:t>, kde </a:t>
            </a:r>
            <a:r>
              <a:rPr lang="cs-CZ" i="1" dirty="0" smtClean="0">
                <a:latin typeface="Bell MT" pitchFamily="18" charset="0"/>
              </a:rPr>
              <a:t>f</a:t>
            </a:r>
            <a:r>
              <a:rPr lang="cs-CZ" dirty="0" smtClean="0"/>
              <a:t> a </a:t>
            </a:r>
            <a:r>
              <a:rPr lang="cs-CZ" i="1" dirty="0" smtClean="0">
                <a:latin typeface="Bell MT" pitchFamily="18" charset="0"/>
              </a:rPr>
              <a:t>g</a:t>
            </a:r>
            <a:r>
              <a:rPr lang="cs-CZ" dirty="0" smtClean="0"/>
              <a:t> jsou funkce proměnné </a:t>
            </a:r>
            <a:r>
              <a:rPr lang="cs-CZ" i="1" dirty="0" smtClean="0">
                <a:latin typeface="Bell MT" pitchFamily="18" charset="0"/>
              </a:rPr>
              <a:t>x</a:t>
            </a:r>
            <a:r>
              <a:rPr lang="cs-CZ" dirty="0" smtClean="0"/>
              <a:t> (neznámé)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zápis úlohy, ve které máme najít neznámé číslo tak, aby vznikla rovnost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cs-CZ" sz="3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sz="2800" dirty="0" smtClean="0"/>
              <a:t>Lineární rovnice – </a:t>
            </a:r>
            <a:r>
              <a:rPr lang="cs-CZ" sz="2800" dirty="0" err="1" smtClean="0"/>
              <a:t>rovnice</a:t>
            </a:r>
            <a:r>
              <a:rPr lang="cs-CZ" sz="2800" dirty="0" smtClean="0"/>
              <a:t> prvního stupně</a:t>
            </a:r>
            <a:r>
              <a:rPr lang="cs-CZ" sz="3600" dirty="0" smtClean="0"/>
              <a:t>.</a:t>
            </a:r>
          </a:p>
        </p:txBody>
      </p:sp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5143500"/>
            <a:ext cx="18700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0"/>
            <a:ext cx="1893887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6316663" cy="990600"/>
          </a:xfrm>
        </p:spPr>
        <p:txBody>
          <a:bodyPr/>
          <a:lstStyle/>
          <a:p>
            <a:r>
              <a:rPr lang="cs-CZ" sz="8000" smtClean="0"/>
              <a:t>Stavba rovnice</a:t>
            </a:r>
          </a:p>
        </p:txBody>
      </p:sp>
      <p:pic>
        <p:nvPicPr>
          <p:cNvPr id="2051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5286375"/>
            <a:ext cx="21812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000250" y="3643313"/>
            <a:ext cx="55006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8800">
                <a:solidFill>
                  <a:srgbClr val="0070C0"/>
                </a:solidFill>
                <a:latin typeface="Tw Cen MT" pitchFamily="34" charset="-18"/>
              </a:rPr>
              <a:t>5 + x </a:t>
            </a:r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= 15</a:t>
            </a:r>
          </a:p>
        </p:txBody>
      </p:sp>
      <p:sp>
        <p:nvSpPr>
          <p:cNvPr id="8" name="Elipsa 7"/>
          <p:cNvSpPr/>
          <p:nvPr/>
        </p:nvSpPr>
        <p:spPr>
          <a:xfrm>
            <a:off x="1785938" y="3714750"/>
            <a:ext cx="3143250" cy="1428750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15000" y="3714750"/>
            <a:ext cx="1857375" cy="1428750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71604" y="3500438"/>
            <a:ext cx="3438754" cy="1214446"/>
          </a:xfrm>
          <a:prstGeom prst="rect">
            <a:avLst/>
          </a:prstGeom>
          <a:noFill/>
        </p:spPr>
        <p:txBody>
          <a:bodyPr spcFirstLastPara="1" wrap="none">
            <a:prstTxWarp prst="textArchUp">
              <a:avLst>
                <a:gd name="adj" fmla="val 9921592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>
                  <a:solidFill>
                    <a:srgbClr val="00B050"/>
                  </a:solidFill>
                </a:ln>
                <a:solidFill>
                  <a:srgbClr val="0066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Levá strana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14942" y="4214818"/>
            <a:ext cx="2857520" cy="1214446"/>
          </a:xfrm>
          <a:prstGeom prst="rect">
            <a:avLst/>
          </a:prstGeom>
          <a:noFill/>
        </p:spPr>
        <p:txBody>
          <a:bodyPr spcFirstLastPara="1" wrap="none">
            <a:prstTxWarp prst="textArchDown">
              <a:avLst>
                <a:gd name="adj" fmla="val 21296065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>
                  <a:solidFill>
                    <a:srgbClr val="00206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Pravá strana</a:t>
            </a:r>
          </a:p>
        </p:txBody>
      </p:sp>
      <p:cxnSp>
        <p:nvCxnSpPr>
          <p:cNvPr id="14" name="Pravoúhlá spojovací čára 13"/>
          <p:cNvCxnSpPr/>
          <p:nvPr/>
        </p:nvCxnSpPr>
        <p:spPr>
          <a:xfrm rot="5400000" flipH="1" flipV="1">
            <a:off x="4750594" y="3036094"/>
            <a:ext cx="1571625" cy="642937"/>
          </a:xfrm>
          <a:prstGeom prst="bentConnector3">
            <a:avLst>
              <a:gd name="adj1" fmla="val 50000"/>
            </a:avLst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3857620" y="1857364"/>
            <a:ext cx="4500594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>
                  <a:solidFill>
                    <a:srgbClr val="002060"/>
                  </a:solidFill>
                </a:ln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Znak rovnosti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500"/>
                            </p:stCondLst>
                            <p:childTnLst>
                              <p:par>
                                <p:cTn id="8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500"/>
                            </p:stCondLst>
                            <p:childTnLst>
                              <p:par>
                                <p:cTn id="9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2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00" y="0"/>
            <a:ext cx="24860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57375" y="214313"/>
            <a:ext cx="5072063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Neznámá, proměnná ?</a:t>
            </a:r>
            <a:br>
              <a:rPr lang="cs-CZ" dirty="0" smtClean="0"/>
            </a:br>
            <a:r>
              <a:rPr lang="cs-CZ" dirty="0" smtClean="0"/>
              <a:t>Kořen rovnice?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14500" y="1643063"/>
            <a:ext cx="55006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8800">
                <a:solidFill>
                  <a:srgbClr val="0070C0"/>
                </a:solidFill>
                <a:latin typeface="Tw Cen MT" pitchFamily="34" charset="-18"/>
              </a:rPr>
              <a:t>5 + </a:t>
            </a:r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   = 15</a:t>
            </a:r>
          </a:p>
        </p:txBody>
      </p:sp>
      <p:sp>
        <p:nvSpPr>
          <p:cNvPr id="5" name="Elipsa 4"/>
          <p:cNvSpPr/>
          <p:nvPr/>
        </p:nvSpPr>
        <p:spPr>
          <a:xfrm>
            <a:off x="3571875" y="1928813"/>
            <a:ext cx="1000125" cy="107156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14750" y="1571625"/>
            <a:ext cx="785813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x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14750" y="1571625"/>
            <a:ext cx="785813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857625" y="1571625"/>
            <a:ext cx="785813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t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3694113" y="1554163"/>
            <a:ext cx="806450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Tw Cen MT" pitchFamily="34" charset="-18"/>
              </a:rPr>
              <a:t>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914400" y="2963863"/>
            <a:ext cx="2500313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x (t ,y ,a)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227263" y="2963863"/>
            <a:ext cx="544512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…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698750" y="2987675"/>
            <a:ext cx="1587500" cy="5222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proměnné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142875" y="3606800"/>
            <a:ext cx="7215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SzPct val="63000"/>
              <a:buFont typeface="Wingdings" pitchFamily="2" charset="2"/>
              <a:buChar char="q"/>
            </a:pPr>
            <a:r>
              <a:rPr lang="cs-CZ" sz="2800">
                <a:solidFill>
                  <a:srgbClr val="0070C0"/>
                </a:solidFill>
                <a:latin typeface="Tw Cen MT" pitchFamily="34" charset="-18"/>
              </a:rPr>
              <a:t>Proměnná se nazývá neznámá. 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142875" y="4191000"/>
            <a:ext cx="9715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SzPct val="63000"/>
              <a:buFont typeface="Wingdings" pitchFamily="2" charset="2"/>
              <a:buChar char="q"/>
            </a:pPr>
            <a:r>
              <a:rPr lang="cs-CZ" sz="2800">
                <a:solidFill>
                  <a:srgbClr val="0070C0"/>
                </a:solidFill>
                <a:latin typeface="Tw Cen MT" pitchFamily="34" charset="-18"/>
              </a:rPr>
              <a:t>Neznámou určíme tak, aby platila rovnost.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42875" y="4748213"/>
            <a:ext cx="85725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SzPct val="63000"/>
              <a:buFont typeface="Wingdings" pitchFamily="2" charset="2"/>
              <a:buChar char="q"/>
            </a:pPr>
            <a:r>
              <a:rPr lang="cs-CZ" sz="2800">
                <a:solidFill>
                  <a:srgbClr val="0070C0"/>
                </a:solidFill>
                <a:latin typeface="Tw Cen MT" pitchFamily="34" charset="-18"/>
              </a:rPr>
              <a:t>Číslo, které po dosazení za neznámou mění rovnici v rovnost = 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286000" y="5130800"/>
            <a:ext cx="6143625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KOŘEN ROVNICE </a:t>
            </a:r>
            <a:r>
              <a:rPr lang="cs-CZ" sz="3200" dirty="0">
                <a:solidFill>
                  <a:srgbClr val="0070C0"/>
                </a:solidFill>
                <a:latin typeface="+mn-lt"/>
                <a:cs typeface="+mn-cs"/>
              </a:rPr>
              <a:t>(řešení rovnice).</a:t>
            </a:r>
            <a:endParaRPr lang="cs-CZ" sz="3200" dirty="0">
              <a:solidFill>
                <a:srgbClr val="0070C0"/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509838" y="5568950"/>
            <a:ext cx="2562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600">
                <a:solidFill>
                  <a:srgbClr val="0070C0"/>
                </a:solidFill>
                <a:latin typeface="Tw Cen MT" pitchFamily="34" charset="-18"/>
              </a:rPr>
              <a:t>5 </a:t>
            </a:r>
            <a:r>
              <a:rPr lang="cs-CZ" sz="3600">
                <a:solidFill>
                  <a:srgbClr val="0070C0"/>
                </a:solidFill>
                <a:latin typeface="Tw Cen MT" pitchFamily="34" charset="-18"/>
              </a:rPr>
              <a:t> + x = 15</a:t>
            </a:r>
          </a:p>
          <a:p>
            <a:r>
              <a:rPr lang="cs-CZ" sz="3600">
                <a:solidFill>
                  <a:srgbClr val="0070C0"/>
                </a:solidFill>
                <a:latin typeface="Tw Cen MT" pitchFamily="34" charset="-18"/>
              </a:rPr>
              <a:t>	x =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55" presetClass="entr" presetSubtype="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0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1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C493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8" grpId="0"/>
      <p:bldP spid="8" grpId="1"/>
      <p:bldP spid="8" grpId="2"/>
      <p:bldP spid="8" grpId="3"/>
      <p:bldP spid="16" grpId="0"/>
      <p:bldP spid="16" grpId="1"/>
      <p:bldP spid="17" grpId="0"/>
      <p:bldP spid="17" grpId="1"/>
      <p:bldP spid="18" grpId="0"/>
      <p:bldP spid="18" grpId="1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Pravidla pro řešení rovnic</a:t>
            </a:r>
          </a:p>
        </p:txBody>
      </p:sp>
      <p:pic>
        <p:nvPicPr>
          <p:cNvPr id="4099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500188"/>
            <a:ext cx="8482013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72063" y="1785938"/>
            <a:ext cx="2857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  <a:latin typeface="Tw Cen MT" pitchFamily="34" charset="-18"/>
              </a:rPr>
              <a:t>EKVIVALENTNÍ ÚPRAVY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29000" y="4643438"/>
            <a:ext cx="55006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Provedeme výkony naznačené na levé a pravé straně rovnice (násobení, umocňování)…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29000" y="4643438"/>
            <a:ext cx="55006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Přičteme nebo odečteme stejné číslo či výraz s neznámou          k oběma stranám rovnice.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14750" y="4429125"/>
            <a:ext cx="5357813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Vynásobíme nebo vydělíme pravou i levou stranu rovnice stejným číslem nebo výrazem</a:t>
            </a:r>
          </a:p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s proměnnou, (různým od nuly).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71875" y="5286375"/>
            <a:ext cx="5357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Zaměníme strany rovnice.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  <p:bldP spid="10" grpId="0"/>
      <p:bldP spid="10" grpId="1"/>
      <p:bldP spid="11" grpId="0"/>
      <p:bldP spid="1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Pravidla pro řešení rovnic </a:t>
            </a:r>
            <a:r>
              <a:rPr lang="cs-CZ" sz="2700" dirty="0" smtClean="0"/>
              <a:t>– zápis do sešitu</a:t>
            </a:r>
            <a:endParaRPr lang="cs-CZ" dirty="0"/>
          </a:p>
        </p:txBody>
      </p:sp>
      <p:sp>
        <p:nvSpPr>
          <p:cNvPr id="2355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42875" y="1357313"/>
            <a:ext cx="8745538" cy="3808412"/>
          </a:xfrm>
        </p:spPr>
        <p:txBody>
          <a:bodyPr>
            <a:spAutoFit/>
          </a:bodyPr>
          <a:lstStyle/>
          <a:p>
            <a:r>
              <a:rPr lang="cs-CZ" sz="2800" smtClean="0">
                <a:solidFill>
                  <a:srgbClr val="002060"/>
                </a:solidFill>
              </a:rPr>
              <a:t>Provedeme výkony naznačené na levé a pravé straně rovnice (násobení, umocňování)…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Přičteme nebo odečteme stejné číslo či výraz s neznámou k oběma stranám rovnice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Vynásobíme nebo vydělíme pravou i levou stranu rovnice stejným číslem nebo výrazem s proměnnou, (různým od nuly).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Zaměníme strany rovnice.</a:t>
            </a:r>
          </a:p>
        </p:txBody>
      </p:sp>
      <p:pic>
        <p:nvPicPr>
          <p:cNvPr id="6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5" y="4151313"/>
            <a:ext cx="4000500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929313" y="4214813"/>
            <a:ext cx="27146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w Cen MT" pitchFamily="34" charset="-18"/>
              </a:rPr>
              <a:t>EKVIVALENTNÍ ÚPRAVY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Zkouška – ověření správnosti  řešení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625" y="1571625"/>
            <a:ext cx="8153400" cy="2543175"/>
          </a:xfrm>
        </p:spPr>
        <p:txBody>
          <a:bodyPr/>
          <a:lstStyle/>
          <a:p>
            <a:r>
              <a:rPr lang="cs-CZ" smtClean="0"/>
              <a:t>Dosazením kořene rovnice do zadání na místo neznámé (proměnné) a porovnáním hodnot levé a pravé strany rovnice provádíme zkoušku.</a:t>
            </a:r>
          </a:p>
          <a:p>
            <a:endParaRPr lang="cs-CZ" smtClean="0"/>
          </a:p>
          <a:p>
            <a:r>
              <a:rPr lang="cs-CZ" smtClean="0"/>
              <a:t>Ověření, zda získaný kořen je řešením dané rovnice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2938" y="4214813"/>
            <a:ext cx="2714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2x -3 = 4 + x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000375" y="4214813"/>
            <a:ext cx="1500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/+3-x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28750" y="4702175"/>
            <a:ext cx="1500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x = 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57563" y="6059488"/>
            <a:ext cx="157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K ={7}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0563" y="4214813"/>
            <a:ext cx="1000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Zk.: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00750" y="4214813"/>
            <a:ext cx="2500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2. 7 -3 = 11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14938" y="4202113"/>
            <a:ext cx="13573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L(x):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143500" y="4786313"/>
            <a:ext cx="1928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P(x):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929313" y="4773613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4 + 7 = 11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429250" y="5416550"/>
            <a:ext cx="2214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w Cen MT" pitchFamily="34" charset="-18"/>
              </a:rPr>
              <a:t>L(x) =  P(x)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357188" y="285750"/>
            <a:ext cx="8153400" cy="990600"/>
          </a:xfrm>
        </p:spPr>
        <p:txBody>
          <a:bodyPr/>
          <a:lstStyle/>
          <a:p>
            <a:r>
              <a:rPr 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Pou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ž</a:t>
            </a:r>
            <a:r>
              <a:rPr 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it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é</a:t>
            </a:r>
            <a:r>
              <a:rPr 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z</a:t>
            </a:r>
            <a:r>
              <a:rPr 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droje a litetarura</a:t>
            </a:r>
            <a:endParaRPr lang="cs-CZ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75" y="1500188"/>
            <a:ext cx="8858250" cy="4286250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nl-NL" sz="1400" dirty="0" smtClean="0"/>
              <a:t>OPEN CLIPART </a:t>
            </a:r>
            <a:r>
              <a:rPr lang="nl-NL" sz="1400" i="1" dirty="0" smtClean="0"/>
              <a:t> [online]. [</a:t>
            </a:r>
            <a:r>
              <a:rPr lang="cs-CZ" sz="1400" i="1" dirty="0" smtClean="0"/>
              <a:t>1</a:t>
            </a:r>
            <a:r>
              <a:rPr lang="nl-NL" sz="1400" i="1" dirty="0" smtClean="0"/>
              <a:t>. 2. 2013]. Dostupné na:</a:t>
            </a:r>
            <a:endParaRPr lang="en-US" sz="1400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http://openclipart.org/detail/60775/teacher-silhouette-black-and-white-with-desk-and-blackboard-by-palomaironique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&lt;http://openclipart.org/detail/67/tools-hammer-spanner-by-andy&gt;.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http://openclipart.org/detail/5652/sign-builder-set-by-chrisdesign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&lt;http://openclipart.org/detail/90025/tree-branches-and-root-01r-by-anonymous&gt;.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&lt;http://openclipart.org/detail/123259/professeur--teacher-by-lmproulx&gt;.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None/>
              <a:defRPr/>
            </a:pPr>
            <a:endParaRPr lang="en-US" sz="1000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MATUŠKA 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V.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et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TREFNÝ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Z.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Matematika v otázkách a heslech. 6. </a:t>
            </a:r>
            <a:r>
              <a:rPr lang="cs-CZ" sz="1200" i="1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Praha: S</a:t>
            </a:r>
            <a:r>
              <a:rPr lang="en-US" sz="1200" i="1" dirty="0" smtClean="0">
                <a:latin typeface="Arial" pitchFamily="34" charset="0"/>
                <a:cs typeface="Arial" pitchFamily="34" charset="0"/>
              </a:rPr>
              <a:t>PN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, 1981. 202 s.</a:t>
            </a:r>
            <a:r>
              <a:rPr lang="en-US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14-638-81.</a:t>
            </a: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endParaRPr lang="en-US" sz="1200" i="1" dirty="0" smtClean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LUKŠOVÁ, H.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et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TOMICOVÁ, J.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MATEMATIKA –Přehled učiva základní školy s řešenými příklady.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Praha: Fortuna, 1999. 176 s. ISBN 80-7168-616-6.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148</TotalTime>
  <Words>398</Words>
  <Application>Microsoft Office PowerPoint</Application>
  <PresentationFormat>On-screen Show (4:3)</PresentationFormat>
  <Paragraphs>88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11</vt:i4>
      </vt:variant>
    </vt:vector>
  </HeadingPairs>
  <TitlesOfParts>
    <vt:vector size="26" baseType="lpstr">
      <vt:lpstr>Tw Cen MT</vt:lpstr>
      <vt:lpstr>Arial</vt:lpstr>
      <vt:lpstr>Wingdings</vt:lpstr>
      <vt:lpstr>Wingdings 2</vt:lpstr>
      <vt:lpstr>Calibri</vt:lpstr>
      <vt:lpstr>Times New Roman</vt:lpstr>
      <vt:lpstr>Bell MT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Snímek 1</vt:lpstr>
      <vt:lpstr>VÝUKOVÝ MATERIÁL Zpracovaný v rámci projektu</vt:lpstr>
      <vt:lpstr>Snímek 3</vt:lpstr>
      <vt:lpstr>ROVNICE</vt:lpstr>
      <vt:lpstr>Co je rovnice?</vt:lpstr>
      <vt:lpstr>Stavba rovnice</vt:lpstr>
      <vt:lpstr>Neznámá, proměnná ? Kořen rovnice?</vt:lpstr>
      <vt:lpstr>Pravidla pro řešení rovnic</vt:lpstr>
      <vt:lpstr>Pravidla pro řešení rovnic – zápis do sešitu</vt:lpstr>
      <vt:lpstr>Zkouška – ověření správnosti  řešení</vt:lpstr>
      <vt:lpstr>Použité zdroje a litetarura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rovnice</dc:title>
  <dc:creator>Uzivatel</dc:creator>
  <cp:lastModifiedBy>DUM</cp:lastModifiedBy>
  <cp:revision>33</cp:revision>
  <dcterms:created xsi:type="dcterms:W3CDTF">2013-02-04T09:39:34Z</dcterms:created>
  <dcterms:modified xsi:type="dcterms:W3CDTF">2013-08-16T19:06:49Z</dcterms:modified>
</cp:coreProperties>
</file>