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3" r:id="rId2"/>
    <p:sldId id="274" r:id="rId3"/>
    <p:sldId id="269" r:id="rId4"/>
    <p:sldId id="256" r:id="rId5"/>
    <p:sldId id="257" r:id="rId6"/>
    <p:sldId id="258" r:id="rId7"/>
    <p:sldId id="259" r:id="rId8"/>
    <p:sldId id="267" r:id="rId9"/>
    <p:sldId id="268" r:id="rId10"/>
    <p:sldId id="270" r:id="rId11"/>
    <p:sldId id="271" r:id="rId12"/>
    <p:sldId id="272" r:id="rId13"/>
    <p:sldId id="273" r:id="rId14"/>
    <p:sldId id="266" r:id="rId1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89" autoAdjust="0"/>
    <p:restoredTop sz="86429" autoAdjust="0"/>
  </p:normalViewPr>
  <p:slideViewPr>
    <p:cSldViewPr>
      <p:cViewPr>
        <p:scale>
          <a:sx n="44" d="100"/>
          <a:sy n="44" d="100"/>
        </p:scale>
        <p:origin x="-82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cs typeface="+mn-cs"/>
              </a:defRPr>
            </a:lvl1pPr>
          </a:lstStyle>
          <a:p>
            <a:pPr>
              <a:defRPr/>
            </a:pPr>
            <a:fld id="{9159CC94-2176-487B-AF3E-32FA5D983C9C}" type="datetimeFigureOut">
              <a:rPr lang="cs-CZ"/>
              <a:pPr>
                <a:defRPr/>
              </a:pPr>
              <a:t>17.8.2013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cs typeface="+mn-cs"/>
              </a:defRPr>
            </a:lvl1pPr>
          </a:lstStyle>
          <a:p>
            <a:pPr>
              <a:defRPr/>
            </a:pPr>
            <a:fld id="{CE19EBCA-1256-4A77-A0F2-C7B6EAC486E8}" type="slidenum">
              <a:rPr lang="cs-CZ"/>
              <a:pPr>
                <a:defRPr/>
              </a:pPr>
              <a:t>‹#›</a:t>
            </a:fld>
            <a:endParaRPr lang="cs-CZ"/>
          </a:p>
        </p:txBody>
      </p:sp>
    </p:spTree>
    <p:extLst>
      <p:ext uri="{BB962C8B-B14F-4D97-AF65-F5344CB8AC3E}">
        <p14:creationId xmlns:p14="http://schemas.microsoft.com/office/powerpoint/2010/main" val="55088018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Zástupný symbol pro obrázek snímku 1"/>
          <p:cNvSpPr>
            <a:spLocks noGrp="1" noRot="1" noChangeAspect="1"/>
          </p:cNvSpPr>
          <p:nvPr>
            <p:ph type="sldImg"/>
          </p:nvPr>
        </p:nvSpPr>
        <p:spPr bwMode="auto">
          <a:noFill/>
          <a:ln>
            <a:solidFill>
              <a:srgbClr val="000000"/>
            </a:solidFill>
            <a:miter lim="800000"/>
            <a:headEnd/>
            <a:tailEnd/>
          </a:ln>
        </p:spPr>
      </p:sp>
      <p:sp>
        <p:nvSpPr>
          <p:cNvPr id="2253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53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B1A398E-BA5A-480A-A1FF-B761E4469817}" type="slidenum">
              <a:rPr lang="cs-CZ">
                <a:cs typeface="Arial" charset="0"/>
              </a:rPr>
              <a:pPr/>
              <a:t>8</a:t>
            </a:fld>
            <a:endParaRPr lang="cs-CZ">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BE0B8510-DE5D-499B-94F8-3B8D038643EF}" type="datetimeFigureOut">
              <a:rPr lang="cs-CZ"/>
              <a:pPr>
                <a:defRPr/>
              </a:pPr>
              <a:t>17.8.2013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BB01A8E-E65A-49EE-9219-30E26E01A542}"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5C79849-F1EF-48D2-8121-40A7F47B4903}" type="datetimeFigureOut">
              <a:rPr lang="cs-CZ"/>
              <a:pPr>
                <a:defRPr/>
              </a:pPr>
              <a:t>17.8.2013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10DA1ED-6AC3-427A-8164-202DE8B55AF5}"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F995AADD-18D2-4BB7-9F1F-F768168676D4}" type="datetimeFigureOut">
              <a:rPr lang="cs-CZ"/>
              <a:pPr>
                <a:defRPr/>
              </a:pPr>
              <a:t>17.8.2013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FD7624D-2CF2-4A17-B3F9-30639FDE60DA}"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2B442E23-989E-4A6E-B632-007519A0F584}" type="datetimeFigureOut">
              <a:rPr lang="cs-CZ"/>
              <a:pPr>
                <a:defRPr/>
              </a:pPr>
              <a:t>17.8.2013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C1CA4BC-8E31-49DE-B867-3DF7EE078D5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5480AAE-2001-41C4-B680-48ECD302846E}" type="datetimeFigureOut">
              <a:rPr lang="cs-CZ"/>
              <a:pPr>
                <a:defRPr/>
              </a:pPr>
              <a:t>17.8.2013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D7F7C37D-C64C-4E62-98ED-0010866AE137}"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A5F837AF-7F0A-4D58-AA36-973A811C93ED}" type="datetimeFigureOut">
              <a:rPr lang="cs-CZ"/>
              <a:pPr>
                <a:defRPr/>
              </a:pPr>
              <a:t>17.8.2013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40E946D1-74BE-4B25-920E-28F5B4F61704}"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C1F9A687-5361-4C67-88BF-3A44AFDA28DA}" type="datetimeFigureOut">
              <a:rPr lang="cs-CZ"/>
              <a:pPr>
                <a:defRPr/>
              </a:pPr>
              <a:t>17.8.2013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C580C4AB-E871-4CF0-AEF3-551C3FB5C8F5}"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256794B-C2D0-4130-8183-B8A4E416DDAE}" type="datetimeFigureOut">
              <a:rPr lang="cs-CZ"/>
              <a:pPr>
                <a:defRPr/>
              </a:pPr>
              <a:t>17.8.2013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1ADCA12-41B2-4E63-9212-AD688EC1B2D1}"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AD90C375-D448-4D84-84BB-9460928DDAC5}" type="datetimeFigureOut">
              <a:rPr lang="cs-CZ"/>
              <a:pPr>
                <a:defRPr/>
              </a:pPr>
              <a:t>17.8.2013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F477F9B-61B3-4102-A6E7-85A05DFFE871}"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9D95737C-7ACF-46B0-B034-874C39E2EF80}" type="datetimeFigureOut">
              <a:rPr lang="cs-CZ"/>
              <a:pPr>
                <a:defRPr/>
              </a:pPr>
              <a:t>17.8.2013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EA36ADD-2A2F-4FAA-9A44-2278C49F2CC1}"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97AC8A33-DEE8-47B2-86BF-9D576E761443}" type="datetimeFigureOut">
              <a:rPr lang="cs-CZ"/>
              <a:pPr>
                <a:defRPr/>
              </a:pPr>
              <a:t>17.8.2013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F12AA1A-5AA4-4EF1-8102-92206C72C121}"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793CAC23-AA8A-4E5C-91A9-AF02A51426C1}" type="datetimeFigureOut">
              <a:rPr lang="cs-CZ"/>
              <a:pPr>
                <a:defRPr/>
              </a:pPr>
              <a:t>17.8.2013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12396756-D9EE-4388-A591-3BB68419DB08}"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srcRect/>
          <a:stretch>
            <a:fillRect/>
          </a:stretch>
        </p:blipFill>
        <p:spPr bwMode="auto">
          <a:xfrm>
            <a:off x="909638" y="1062038"/>
            <a:ext cx="7324725" cy="4733925"/>
          </a:xfrm>
          <a:prstGeom prst="rect">
            <a:avLst/>
          </a:prstGeom>
          <a:noFill/>
          <a:ln w="9525">
            <a:noFill/>
            <a:miter lim="800000"/>
            <a:headEnd/>
            <a:tailEnd/>
          </a:ln>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9713" y="1062038"/>
            <a:ext cx="6124575"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700" name="Picture 4"/>
          <p:cNvPicPr>
            <a:picLocks noChangeAspect="1" noChangeArrowheads="1"/>
          </p:cNvPicPr>
          <p:nvPr/>
        </p:nvPicPr>
        <p:blipFill>
          <a:blip r:embed="rId2"/>
          <a:srcRect/>
          <a:stretch>
            <a:fillRect/>
          </a:stretch>
        </p:blipFill>
        <p:spPr bwMode="auto">
          <a:xfrm>
            <a:off x="1047750" y="847725"/>
            <a:ext cx="7048500" cy="516255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Obdélník 1"/>
          <p:cNvSpPr>
            <a:spLocks noChangeArrowheads="1"/>
          </p:cNvSpPr>
          <p:nvPr/>
        </p:nvSpPr>
        <p:spPr bwMode="auto">
          <a:xfrm>
            <a:off x="323850" y="1268413"/>
            <a:ext cx="8496300" cy="4148137"/>
          </a:xfrm>
          <a:prstGeom prst="rect">
            <a:avLst/>
          </a:prstGeom>
          <a:noFill/>
          <a:ln w="9525">
            <a:noFill/>
            <a:miter lim="800000"/>
            <a:headEnd/>
            <a:tailEnd/>
          </a:ln>
        </p:spPr>
        <p:txBody>
          <a:bodyPr>
            <a:spAutoFit/>
          </a:bodyPr>
          <a:lstStyle/>
          <a:p>
            <a:r>
              <a:rPr lang="cs-CZ" sz="2000" b="1"/>
              <a:t>ANOTACE:  Tento materiál slouží k tomu, aby žáci porozuměli, co je WIFI a poznali způsob zapojení.</a:t>
            </a:r>
          </a:p>
          <a:p>
            <a:endParaRPr lang="cs-CZ" sz="2000" b="1"/>
          </a:p>
          <a:p>
            <a:r>
              <a:rPr lang="cs-CZ" sz="2000" b="1"/>
              <a:t>Očekávaný výstup:</a:t>
            </a:r>
            <a:r>
              <a:rPr lang="cs-CZ" sz="2000"/>
              <a:t>Využívá služby INTERNETU</a:t>
            </a:r>
          </a:p>
          <a:p>
            <a:endParaRPr lang="cs-CZ" sz="2000"/>
          </a:p>
          <a:p>
            <a:r>
              <a:rPr lang="cs-CZ"/>
              <a:t>Speciální vzdělávací potřeby:</a:t>
            </a:r>
          </a:p>
          <a:p>
            <a:endParaRPr lang="cs-CZ"/>
          </a:p>
          <a:p>
            <a:r>
              <a:rPr lang="cs-CZ" sz="2000"/>
              <a:t>Klíčová slova: Internet, WIFI, hotspot</a:t>
            </a:r>
          </a:p>
          <a:p>
            <a:endParaRPr lang="cs-CZ" sz="2000"/>
          </a:p>
          <a:p>
            <a:r>
              <a:rPr lang="cs-CZ"/>
              <a:t>Druh pracovního materiálu: SMART  Notebook</a:t>
            </a:r>
          </a:p>
          <a:p>
            <a:r>
              <a:rPr lang="cs-CZ"/>
              <a:t>                                             </a:t>
            </a:r>
          </a:p>
          <a:p>
            <a:endParaRPr lang="cs-CZ"/>
          </a:p>
          <a:p>
            <a:r>
              <a:rPr lang="cs-CZ"/>
              <a:t>                                         </a:t>
            </a:r>
          </a:p>
          <a:p>
            <a:r>
              <a:rPr lang="cs-CZ"/>
              <a:t>                                       </a:t>
            </a:r>
          </a:p>
        </p:txBody>
      </p:sp>
      <p:sp>
        <p:nvSpPr>
          <p:cNvPr id="16387" name="Obdélník 2"/>
          <p:cNvSpPr>
            <a:spLocks noChangeArrowheads="1"/>
          </p:cNvSpPr>
          <p:nvPr/>
        </p:nvSpPr>
        <p:spPr bwMode="auto">
          <a:xfrm>
            <a:off x="1835150" y="404813"/>
            <a:ext cx="5473700" cy="369887"/>
          </a:xfrm>
          <a:prstGeom prst="rect">
            <a:avLst/>
          </a:prstGeom>
          <a:noFill/>
          <a:ln w="9525">
            <a:noFill/>
            <a:miter lim="800000"/>
            <a:headEnd/>
            <a:tailEnd/>
          </a:ln>
        </p:spPr>
        <p:txBody>
          <a:bodyPr>
            <a:spAutoFit/>
          </a:bodyPr>
          <a:lstStyle/>
          <a:p>
            <a:r>
              <a:rPr lang="cs-CZ" b="1"/>
              <a:t>Materiál je v souladu s RVP ZV a ŠVP</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ctrTitle"/>
          </p:nvPr>
        </p:nvSpPr>
        <p:spPr/>
        <p:txBody>
          <a:bodyPr/>
          <a:lstStyle/>
          <a:p>
            <a:pPr eaLnBrk="1" hangingPunct="1"/>
            <a:r>
              <a:rPr lang="cs-CZ" b="1" smtClean="0"/>
              <a:t>Co je Wifi?</a:t>
            </a:r>
            <a:br>
              <a:rPr lang="cs-CZ" b="1" smtClean="0"/>
            </a:br>
            <a:endParaRPr lang="cs-CZ" smtClean="0"/>
          </a:p>
        </p:txBody>
      </p:sp>
      <p:sp>
        <p:nvSpPr>
          <p:cNvPr id="3" name="Podnadpis 2"/>
          <p:cNvSpPr>
            <a:spLocks noGrp="1"/>
          </p:cNvSpPr>
          <p:nvPr>
            <p:ph type="subTitle" idx="1"/>
          </p:nvPr>
        </p:nvSpPr>
        <p:spPr/>
        <p:txBody>
          <a:bodyPr rtlCol="0">
            <a:normAutofit fontScale="85000" lnSpcReduction="10000"/>
          </a:bodyPr>
          <a:lstStyle/>
          <a:p>
            <a:pPr eaLnBrk="1" fontAlgn="auto" hangingPunct="1">
              <a:spcAft>
                <a:spcPts val="0"/>
              </a:spcAft>
              <a:buFont typeface="Arial" pitchFamily="34" charset="0"/>
              <a:buNone/>
              <a:defRPr/>
            </a:pPr>
            <a:r>
              <a:rPr lang="cs-CZ" b="1" dirty="0" err="1" smtClean="0"/>
              <a:t>Wifi</a:t>
            </a:r>
            <a:r>
              <a:rPr lang="cs-CZ" b="1" dirty="0" smtClean="0"/>
              <a:t> </a:t>
            </a:r>
            <a:r>
              <a:rPr lang="cs-CZ" b="1" dirty="0"/>
              <a:t>je</a:t>
            </a:r>
            <a:r>
              <a:rPr lang="cs-CZ" b="1" dirty="0" smtClean="0"/>
              <a:t> technologie pro bezdrátový přenos dat. Původně byla určena pro realizaci bezdrátové lokální sítě. Dnes se používá zejména pro mobilní </a:t>
            </a:r>
            <a:r>
              <a:rPr lang="cs-CZ" b="1" dirty="0"/>
              <a:t>internet</a:t>
            </a:r>
            <a:r>
              <a:rPr lang="cs-CZ" dirty="0" smtClean="0"/>
              <a:t>. </a:t>
            </a:r>
          </a:p>
          <a:p>
            <a:pPr eaLnBrk="1" fontAlgn="auto" hangingPunct="1">
              <a:spcAft>
                <a:spcPts val="0"/>
              </a:spcAft>
              <a:buFont typeface="Arial" pitchFamily="34" charset="0"/>
              <a:buNone/>
              <a:defRPr/>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eaLnBrk="1" fontAlgn="auto" hangingPunct="1">
              <a:spcAft>
                <a:spcPts val="0"/>
              </a:spcAft>
              <a:defRPr/>
            </a:pPr>
            <a:r>
              <a:rPr lang="cs-CZ" b="1" dirty="0" smtClean="0"/>
              <a:t>Jak funguje </a:t>
            </a:r>
            <a:r>
              <a:rPr lang="cs-CZ" b="1" dirty="0" err="1" smtClean="0"/>
              <a:t>WiFi</a:t>
            </a:r>
            <a:r>
              <a:rPr lang="cs-CZ" b="1" dirty="0" smtClean="0"/>
              <a:t>?</a:t>
            </a:r>
            <a:br>
              <a:rPr lang="cs-CZ" b="1" dirty="0" smtClean="0"/>
            </a:br>
            <a:endParaRPr lang="cs-CZ" dirty="0"/>
          </a:p>
        </p:txBody>
      </p:sp>
      <p:sp>
        <p:nvSpPr>
          <p:cNvPr id="18434" name="Zástupný symbol pro obsah 2"/>
          <p:cNvSpPr>
            <a:spLocks noGrp="1"/>
          </p:cNvSpPr>
          <p:nvPr>
            <p:ph idx="1"/>
          </p:nvPr>
        </p:nvSpPr>
        <p:spPr/>
        <p:txBody>
          <a:bodyPr/>
          <a:lstStyle/>
          <a:p>
            <a:pPr eaLnBrk="1" hangingPunct="1"/>
            <a:r>
              <a:rPr lang="cs-CZ" smtClean="0"/>
              <a:t>Wifi pracuje na stejné frekvenci jako mikrovlná trouba. Nabízí vysokou přenosovou rychlost. Ve standartu  54 Mb/s. </a:t>
            </a:r>
          </a:p>
          <a:p>
            <a:pPr eaLnBrk="1" hangingPunct="1">
              <a:buFont typeface="Arial" charset="0"/>
              <a:buNone/>
            </a:pPr>
            <a:r>
              <a:rPr lang="cs-CZ" b="1" smtClean="0"/>
              <a:t>    Dosah:</a:t>
            </a:r>
          </a:p>
          <a:p>
            <a:pPr eaLnBrk="1" hangingPunct="1"/>
            <a:r>
              <a:rPr lang="cs-CZ" b="1" smtClean="0"/>
              <a:t>Vestavěná anténa:</a:t>
            </a:r>
            <a:r>
              <a:rPr lang="cs-CZ" smtClean="0"/>
              <a:t> stovky metrů</a:t>
            </a:r>
            <a:br>
              <a:rPr lang="cs-CZ" smtClean="0"/>
            </a:br>
            <a:r>
              <a:rPr lang="cs-CZ" b="1" smtClean="0"/>
              <a:t>Přídavná anténa:</a:t>
            </a:r>
            <a:r>
              <a:rPr lang="cs-CZ" smtClean="0"/>
              <a:t> až kilometry</a:t>
            </a:r>
            <a:br>
              <a:rPr lang="cs-CZ" smtClean="0"/>
            </a:br>
            <a:endParaRPr lang="cs-CZ" smtClean="0"/>
          </a:p>
          <a:p>
            <a:pPr eaLnBrk="1" hangingPunct="1"/>
            <a:endParaRPr lang="cs-CZ" smtClean="0"/>
          </a:p>
        </p:txBody>
      </p:sp>
      <p:pic>
        <p:nvPicPr>
          <p:cNvPr id="18435" name="Picture 2" descr="C:\Users\majka\Desktop\isp.gif"/>
          <p:cNvPicPr>
            <a:picLocks noChangeAspect="1" noChangeArrowheads="1"/>
          </p:cNvPicPr>
          <p:nvPr/>
        </p:nvPicPr>
        <p:blipFill>
          <a:blip r:embed="rId2"/>
          <a:srcRect/>
          <a:stretch>
            <a:fillRect/>
          </a:stretch>
        </p:blipFill>
        <p:spPr bwMode="auto">
          <a:xfrm>
            <a:off x="1403350" y="4797425"/>
            <a:ext cx="1512888" cy="115252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eaLnBrk="1" fontAlgn="auto" hangingPunct="1">
              <a:spcAft>
                <a:spcPts val="0"/>
              </a:spcAft>
              <a:defRPr/>
            </a:pPr>
            <a:r>
              <a:rPr lang="cs-CZ" b="1" dirty="0"/>
              <a:t>Co</a:t>
            </a:r>
            <a:r>
              <a:rPr lang="cs-CZ" b="1" dirty="0" smtClean="0"/>
              <a:t> </a:t>
            </a:r>
            <a:r>
              <a:rPr lang="cs-CZ" b="1" dirty="0"/>
              <a:t>je</a:t>
            </a:r>
            <a:r>
              <a:rPr lang="cs-CZ" b="1" dirty="0" smtClean="0"/>
              <a:t> </a:t>
            </a:r>
            <a:r>
              <a:rPr lang="cs-CZ" b="1" dirty="0" err="1" smtClean="0"/>
              <a:t>hotspot</a:t>
            </a:r>
            <a:r>
              <a:rPr lang="cs-CZ" b="1" dirty="0" smtClean="0"/>
              <a:t>?</a:t>
            </a:r>
            <a:br>
              <a:rPr lang="cs-CZ" b="1" dirty="0" smtClean="0"/>
            </a:br>
            <a:endParaRPr lang="cs-CZ" dirty="0"/>
          </a:p>
        </p:txBody>
      </p:sp>
      <p:sp>
        <p:nvSpPr>
          <p:cNvPr id="19458" name="Zástupný symbol pro obsah 2"/>
          <p:cNvSpPr>
            <a:spLocks noGrp="1"/>
          </p:cNvSpPr>
          <p:nvPr>
            <p:ph idx="1"/>
          </p:nvPr>
        </p:nvSpPr>
        <p:spPr/>
        <p:txBody>
          <a:bodyPr/>
          <a:lstStyle/>
          <a:p>
            <a:pPr eaLnBrk="1" hangingPunct="1"/>
            <a:r>
              <a:rPr lang="cs-CZ" smtClean="0"/>
              <a:t>Hotspot je přístupový bod nabízející připojení do internetu skrz WiFi.</a:t>
            </a:r>
            <a:br>
              <a:rPr lang="cs-CZ" smtClean="0"/>
            </a:br>
            <a:r>
              <a:rPr lang="cs-CZ" smtClean="0"/>
              <a:t>Připojit se dá pomocí PC, notebooku, PDA nebo pomocí mobilního telefonu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eaLnBrk="1" fontAlgn="auto" hangingPunct="1">
              <a:spcAft>
                <a:spcPts val="0"/>
              </a:spcAft>
              <a:defRPr/>
            </a:pPr>
            <a:r>
              <a:rPr lang="cs-CZ" b="1" dirty="0" smtClean="0"/>
              <a:t>Proč </a:t>
            </a:r>
            <a:r>
              <a:rPr lang="cs-CZ" b="1" dirty="0" err="1" smtClean="0"/>
              <a:t>WiFi</a:t>
            </a:r>
            <a:r>
              <a:rPr lang="cs-CZ" b="1" dirty="0" smtClean="0"/>
              <a:t>?</a:t>
            </a:r>
            <a:br>
              <a:rPr lang="cs-CZ" b="1" dirty="0" smtClean="0"/>
            </a:br>
            <a:endParaRPr lang="cs-CZ" dirty="0"/>
          </a:p>
        </p:txBody>
      </p:sp>
      <p:sp>
        <p:nvSpPr>
          <p:cNvPr id="20482" name="Zástupný symbol pro obsah 2"/>
          <p:cNvSpPr>
            <a:spLocks noGrp="1"/>
          </p:cNvSpPr>
          <p:nvPr>
            <p:ph idx="1"/>
          </p:nvPr>
        </p:nvSpPr>
        <p:spPr/>
        <p:txBody>
          <a:bodyPr/>
          <a:lstStyle/>
          <a:p>
            <a:pPr eaLnBrk="1" hangingPunct="1"/>
            <a:r>
              <a:rPr lang="cs-CZ" smtClean="0"/>
              <a:t>Jednoduché zasíťování objektů, kde nelze kabelovou síť položit. Například historické budovy.</a:t>
            </a:r>
          </a:p>
          <a:p>
            <a:pPr eaLnBrk="1" hangingPunct="1"/>
            <a:r>
              <a:rPr lang="cs-CZ" smtClean="0"/>
              <a:t>Snadné sdílení internetu.</a:t>
            </a:r>
          </a:p>
          <a:p>
            <a:pPr eaLnBrk="1" hangingPunct="1"/>
            <a:r>
              <a:rPr lang="cs-CZ" smtClean="0"/>
              <a:t>Finanční nenáročnost.</a:t>
            </a:r>
          </a:p>
          <a:p>
            <a:pPr eaLnBrk="1" hangingPunct="1"/>
            <a:r>
              <a:rPr lang="cs-CZ" smtClean="0"/>
              <a:t>Vysoká rychlost.</a:t>
            </a:r>
          </a:p>
          <a:p>
            <a:pPr eaLnBrk="1" hangingPunct="1"/>
            <a:r>
              <a:rPr lang="cs-CZ" smtClean="0"/>
              <a:t>                                            </a:t>
            </a:r>
            <a:r>
              <a:rPr lang="cs-CZ" sz="1200" smtClean="0">
                <a:latin typeface="Arial" charset="0"/>
                <a:cs typeface="Arial" charset="0"/>
              </a:rPr>
              <a:t>obr. č.1</a:t>
            </a:r>
            <a:endParaRPr lang="cs-CZ" smtClean="0"/>
          </a:p>
        </p:txBody>
      </p:sp>
      <p:pic>
        <p:nvPicPr>
          <p:cNvPr id="20483" name="Picture 2" descr="C:\Users\majka\Desktop\isp.gif"/>
          <p:cNvPicPr>
            <a:picLocks noChangeAspect="1" noChangeArrowheads="1"/>
          </p:cNvPicPr>
          <p:nvPr/>
        </p:nvPicPr>
        <p:blipFill>
          <a:blip r:embed="rId2"/>
          <a:srcRect/>
          <a:stretch>
            <a:fillRect/>
          </a:stretch>
        </p:blipFill>
        <p:spPr bwMode="auto">
          <a:xfrm>
            <a:off x="5724525" y="3789363"/>
            <a:ext cx="2736850" cy="1890712"/>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a:xfrm>
            <a:off x="468313" y="333375"/>
            <a:ext cx="8229600" cy="1143000"/>
          </a:xfrm>
        </p:spPr>
        <p:txBody>
          <a:bodyPr/>
          <a:lstStyle/>
          <a:p>
            <a:r>
              <a:rPr lang="cs-CZ" smtClean="0"/>
              <a:t>WIFI</a:t>
            </a:r>
          </a:p>
        </p:txBody>
      </p:sp>
      <p:pic>
        <p:nvPicPr>
          <p:cNvPr id="21506" name="Picture 2" descr="C:\Users\majka\Desktop\jak_na_dom_c__wifi_p_ipojen__4b2b81e146.jpg"/>
          <p:cNvPicPr>
            <a:picLocks noGrp="1" noChangeAspect="1" noChangeArrowheads="1"/>
          </p:cNvPicPr>
          <p:nvPr>
            <p:ph idx="1"/>
          </p:nvPr>
        </p:nvPicPr>
        <p:blipFill>
          <a:blip r:embed="rId3"/>
          <a:srcRect/>
          <a:stretch>
            <a:fillRect/>
          </a:stretch>
        </p:blipFill>
        <p:spPr>
          <a:xfrm>
            <a:off x="684213" y="1989138"/>
            <a:ext cx="7620000" cy="3619500"/>
          </a:xfrm>
        </p:spPr>
      </p:pic>
      <p:sp>
        <p:nvSpPr>
          <p:cNvPr id="21507" name="TextovéPole 3"/>
          <p:cNvSpPr txBox="1">
            <a:spLocks noChangeArrowheads="1"/>
          </p:cNvSpPr>
          <p:nvPr/>
        </p:nvSpPr>
        <p:spPr bwMode="auto">
          <a:xfrm>
            <a:off x="3203575" y="6021388"/>
            <a:ext cx="681038" cy="276225"/>
          </a:xfrm>
          <a:prstGeom prst="rect">
            <a:avLst/>
          </a:prstGeom>
          <a:noFill/>
          <a:ln w="9525">
            <a:noFill/>
            <a:miter lim="800000"/>
            <a:headEnd/>
            <a:tailEnd/>
          </a:ln>
        </p:spPr>
        <p:txBody>
          <a:bodyPr wrap="none">
            <a:spAutoFit/>
          </a:bodyPr>
          <a:lstStyle/>
          <a:p>
            <a:r>
              <a:rPr lang="cs-CZ" sz="1200"/>
              <a:t>Obr.č.2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Nadpis 1"/>
          <p:cNvSpPr>
            <a:spLocks noGrp="1"/>
          </p:cNvSpPr>
          <p:nvPr>
            <p:ph type="title" idx="4294967295"/>
          </p:nvPr>
        </p:nvSpPr>
        <p:spPr>
          <a:xfrm>
            <a:off x="395288" y="260350"/>
            <a:ext cx="8229600" cy="1143000"/>
          </a:xfrm>
        </p:spPr>
        <p:txBody>
          <a:bodyPr/>
          <a:lstStyle/>
          <a:p>
            <a:pPr eaLnBrk="1" hangingPunct="1"/>
            <a:r>
              <a:rPr lang="cs-CZ" smtClean="0">
                <a:solidFill>
                  <a:srgbClr val="FF0000"/>
                </a:solidFill>
              </a:rPr>
              <a:t>WIFI PŘIPOJENÍ</a:t>
            </a:r>
          </a:p>
        </p:txBody>
      </p:sp>
      <p:sp>
        <p:nvSpPr>
          <p:cNvPr id="23554" name="Obdélník 3"/>
          <p:cNvSpPr>
            <a:spLocks noChangeArrowheads="1"/>
          </p:cNvSpPr>
          <p:nvPr/>
        </p:nvSpPr>
        <p:spPr bwMode="auto">
          <a:xfrm>
            <a:off x="1042988" y="1858963"/>
            <a:ext cx="6913562" cy="3786187"/>
          </a:xfrm>
          <a:prstGeom prst="rect">
            <a:avLst/>
          </a:prstGeom>
          <a:noFill/>
          <a:ln w="9525">
            <a:noFill/>
            <a:miter lim="800000"/>
            <a:headEnd/>
            <a:tailEnd/>
          </a:ln>
        </p:spPr>
        <p:txBody>
          <a:bodyPr>
            <a:spAutoFit/>
          </a:bodyPr>
          <a:lstStyle/>
          <a:p>
            <a:r>
              <a:rPr lang="cs-CZ" sz="2400"/>
              <a:t>Bezdrátové připojení stolních počítačů, přenosných laptopů, lehkých netbooků, ale také tiskáren či mobilních telefonů je v současné době mnohem žádanější než v minulosti. Přenos dat bez omezujícího kabelu již není ničím neobvyklým. Osvobozuje uživatele, který si chce počítač přenést z pracovního stolu do pohodlného křesla nebo do postele, umožňuje připojení k internetu i bez vrtání do zdí a rozvádění kabelových spojů.</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Obdélník 1"/>
          <p:cNvSpPr>
            <a:spLocks noChangeArrowheads="1"/>
          </p:cNvSpPr>
          <p:nvPr/>
        </p:nvSpPr>
        <p:spPr bwMode="auto">
          <a:xfrm>
            <a:off x="755650" y="908050"/>
            <a:ext cx="7848600" cy="5264150"/>
          </a:xfrm>
          <a:prstGeom prst="rect">
            <a:avLst/>
          </a:prstGeom>
          <a:noFill/>
          <a:ln w="9525">
            <a:noFill/>
            <a:miter lim="800000"/>
            <a:headEnd/>
            <a:tailEnd/>
          </a:ln>
        </p:spPr>
        <p:txBody>
          <a:bodyPr>
            <a:spAutoFit/>
          </a:bodyPr>
          <a:lstStyle/>
          <a:p>
            <a:r>
              <a:rPr lang="cs-CZ" sz="2400"/>
              <a:t>                        CHCI MÍT WIFI</a:t>
            </a:r>
          </a:p>
          <a:p>
            <a:endParaRPr lang="cs-CZ" sz="2400"/>
          </a:p>
          <a:p>
            <a:r>
              <a:rPr lang="cs-CZ" sz="2400"/>
              <a:t>                           POSTUP</a:t>
            </a:r>
          </a:p>
          <a:p>
            <a:endParaRPr lang="cs-CZ" sz="2400"/>
          </a:p>
          <a:p>
            <a:r>
              <a:rPr lang="cs-CZ" sz="2400"/>
              <a:t>Jestli jste zapojili pomocí kabelu počítače tak, aby prostřednictvím routeru nebo kabelového modemu odesílaly a přijímaly data, je nastavení vnitřní sítě v pořádku a je možné přejít k WiFi bezdrátovému připojení. Nejdříve volíme název SSID (Service Set Identifier), což je identifikátor bezdrátové sítě, který pravidelně rozesílá své jméno. Podle něj poznáte svoji síť a budete se k ní moci připojit. Ve stejné záložce nastavení většinou najdete i volbu kanálu (1–11), na němž budete bezdrátově přijímat a odesílat data.</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Obdélník 1"/>
          <p:cNvSpPr>
            <a:spLocks noChangeArrowheads="1"/>
          </p:cNvSpPr>
          <p:nvPr/>
        </p:nvSpPr>
        <p:spPr bwMode="auto">
          <a:xfrm>
            <a:off x="900113" y="404813"/>
            <a:ext cx="7775575" cy="5262562"/>
          </a:xfrm>
          <a:prstGeom prst="rect">
            <a:avLst/>
          </a:prstGeom>
          <a:noFill/>
          <a:ln w="9525">
            <a:noFill/>
            <a:miter lim="800000"/>
            <a:headEnd/>
            <a:tailEnd/>
          </a:ln>
        </p:spPr>
        <p:txBody>
          <a:bodyPr>
            <a:spAutoFit/>
          </a:bodyPr>
          <a:lstStyle/>
          <a:p>
            <a:r>
              <a:rPr lang="cs-CZ" sz="2400"/>
              <a:t>                          CHCI MÍT WIFI</a:t>
            </a:r>
          </a:p>
          <a:p>
            <a:endParaRPr lang="cs-CZ" sz="2400"/>
          </a:p>
          <a:p>
            <a:r>
              <a:rPr lang="cs-CZ" sz="2400"/>
              <a:t>                              POSTUP</a:t>
            </a:r>
          </a:p>
          <a:p>
            <a:endParaRPr lang="cs-CZ" sz="2400"/>
          </a:p>
          <a:p>
            <a:r>
              <a:rPr lang="cs-CZ" sz="2400"/>
              <a:t>Název SSID by  jste měli volit tak, aby nebylo možné přímo zjistit majitele (nepište si do názvu jméno a bydliště) a kanál by měl být volný z obou stran (například vyberete 6, pokud víte, že 4 a 8 okolo jsou obsazené), abyste zabránili rušení. Po těchto krocích je bezdrátová síť nastavena, ale není zabezpečená ani spuštěná. Přejděte na záložku s označením Wireless Security nebo významově podobnou, kde najdete volbu zadání přístupového hesla k připojení. Vyplňte heslo a někam si je zapište.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Obdélník 1"/>
          <p:cNvSpPr>
            <a:spLocks noChangeArrowheads="1"/>
          </p:cNvSpPr>
          <p:nvPr/>
        </p:nvSpPr>
        <p:spPr bwMode="auto">
          <a:xfrm>
            <a:off x="1042988" y="1582738"/>
            <a:ext cx="7416800" cy="4400550"/>
          </a:xfrm>
          <a:prstGeom prst="rect">
            <a:avLst/>
          </a:prstGeom>
          <a:noFill/>
          <a:ln w="9525">
            <a:noFill/>
            <a:miter lim="800000"/>
            <a:headEnd/>
            <a:tailEnd/>
          </a:ln>
        </p:spPr>
        <p:txBody>
          <a:bodyPr>
            <a:spAutoFit/>
          </a:bodyPr>
          <a:lstStyle/>
          <a:p>
            <a:r>
              <a:rPr lang="cs-CZ" sz="2000"/>
              <a:t>                                     CHCI MÍT WIFI</a:t>
            </a:r>
          </a:p>
          <a:p>
            <a:endParaRPr lang="cs-CZ" sz="2000"/>
          </a:p>
          <a:p>
            <a:r>
              <a:rPr lang="cs-CZ" sz="2000"/>
              <a:t>                                            POSTUP</a:t>
            </a:r>
          </a:p>
          <a:p>
            <a:endParaRPr lang="cs-CZ" sz="2000"/>
          </a:p>
          <a:p>
            <a:endParaRPr lang="cs-CZ" sz="2000"/>
          </a:p>
          <a:p>
            <a:endParaRPr lang="cs-CZ" sz="2000"/>
          </a:p>
          <a:p>
            <a:r>
              <a:rPr lang="cs-CZ" sz="2000"/>
              <a:t>Použijte kombinace velkých a malých písmen a číslic, velmi se nedoporučuje ponechat standardní nastavení, postupná čísla 1234 nebo slovo admin. Při volbě hesla ještě musíte rozhodnout mezi šifrováním. Nejslabším řešením je WEP, silnějším WPA nebo WPA2. Nezapomeňte zaškrtnout volbu Enable security. </a:t>
            </a:r>
          </a:p>
          <a:p>
            <a:r>
              <a:rPr lang="cs-CZ" sz="2000"/>
              <a:t>Po nastavení hesla najděte záložku s možností spuštění funkcí WiFi. Nemusí být okamžitě dostupná, většinou je v nastavení pokročilých funkcí (Advanced Settings).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Obdélník 1"/>
          <p:cNvSpPr>
            <a:spLocks noChangeArrowheads="1"/>
          </p:cNvSpPr>
          <p:nvPr/>
        </p:nvSpPr>
        <p:spPr bwMode="auto">
          <a:xfrm>
            <a:off x="684213" y="549275"/>
            <a:ext cx="7632700" cy="3970338"/>
          </a:xfrm>
          <a:prstGeom prst="rect">
            <a:avLst/>
          </a:prstGeom>
          <a:noFill/>
          <a:ln w="9525">
            <a:noFill/>
            <a:miter lim="800000"/>
            <a:headEnd/>
            <a:tailEnd/>
          </a:ln>
        </p:spPr>
        <p:txBody>
          <a:bodyPr>
            <a:spAutoFit/>
          </a:bodyPr>
          <a:lstStyle/>
          <a:p>
            <a:r>
              <a:rPr lang="cs-CZ" sz="2800"/>
              <a:t>Před spuštěním bezdrátové sítě je třeba zadat i rychlost připojení 11, 54 nebo 600 Mbit/s (802.11 b, g nebo n u nových zařízení). Poté zaškrtněte volbu Enable Wireless a uložte nastavení. Po uložení můžete být vyzváni k restartování routeru, aby bylo možné uložit změny a spustit funkci WiFi. Pokud takovou výzvu nedostanete, restartujte router přes webové rozhraní nebo ručně sami.</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4"/>
          <p:cNvSpPr txBox="1">
            <a:spLocks noChangeArrowheads="1"/>
          </p:cNvSpPr>
          <p:nvPr/>
        </p:nvSpPr>
        <p:spPr bwMode="auto">
          <a:xfrm>
            <a:off x="1600200" y="1000125"/>
            <a:ext cx="895350" cy="641350"/>
          </a:xfrm>
          <a:prstGeom prst="rect">
            <a:avLst/>
          </a:prstGeom>
          <a:noFill/>
          <a:ln w="9525">
            <a:noFill/>
            <a:miter lim="800000"/>
            <a:headEnd/>
            <a:tailEnd/>
          </a:ln>
        </p:spPr>
        <p:txBody>
          <a:bodyPr wrap="none">
            <a:spAutoFit/>
          </a:bodyPr>
          <a:lstStyle/>
          <a:p>
            <a:r>
              <a:rPr lang="cs-CZ"/>
              <a:t>Zdroje:</a:t>
            </a:r>
          </a:p>
          <a:p>
            <a:endParaRPr lang="cs-CZ"/>
          </a:p>
        </p:txBody>
      </p:sp>
      <p:sp>
        <p:nvSpPr>
          <p:cNvPr id="28674" name="Text Box 5"/>
          <p:cNvSpPr txBox="1">
            <a:spLocks noChangeArrowheads="1"/>
          </p:cNvSpPr>
          <p:nvPr/>
        </p:nvSpPr>
        <p:spPr bwMode="auto">
          <a:xfrm>
            <a:off x="1671638" y="1720850"/>
            <a:ext cx="2723823" cy="369332"/>
          </a:xfrm>
          <a:prstGeom prst="rect">
            <a:avLst/>
          </a:prstGeom>
          <a:noFill/>
          <a:ln w="9525">
            <a:noFill/>
            <a:miter lim="800000"/>
            <a:headEnd/>
            <a:tailEnd/>
          </a:ln>
        </p:spPr>
        <p:txBody>
          <a:bodyPr wrap="none">
            <a:spAutoFit/>
          </a:bodyPr>
          <a:lstStyle/>
          <a:p>
            <a:r>
              <a:rPr lang="cs-CZ" dirty="0"/>
              <a:t>Smart Notebook. </a:t>
            </a:r>
            <a:r>
              <a:rPr lang="cs-CZ" dirty="0" smtClean="0"/>
              <a:t>Galerie</a:t>
            </a:r>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156</TotalTime>
  <Words>584</Words>
  <Application>Microsoft Office PowerPoint</Application>
  <PresentationFormat>Předvádění na obrazovce (4:3)</PresentationFormat>
  <Paragraphs>54</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Prezentace aplikace PowerPoint</vt:lpstr>
      <vt:lpstr>Prezentace aplikace PowerPoint</vt:lpstr>
      <vt:lpstr>Prezentace aplikace PowerPoint</vt:lpstr>
      <vt:lpstr>Co je Wifi? </vt:lpstr>
      <vt:lpstr>Jak funguje WiFi? </vt:lpstr>
      <vt:lpstr>Co je hotspot? </vt:lpstr>
      <vt:lpstr>Proč WiFi? </vt:lpstr>
      <vt:lpstr>WIFI</vt:lpstr>
      <vt:lpstr>WIFI PŘIPOJENÍ</vt:lpstr>
      <vt:lpstr>Prezentace aplikace PowerPoint</vt:lpstr>
      <vt:lpstr>Prezentace aplikace PowerPoint</vt:lpstr>
      <vt:lpstr>Prezentace aplikace PowerPoint</vt:lpstr>
      <vt:lpstr>Prezentace aplikace PowerPoint</vt:lpstr>
      <vt:lpstr>Prezentace aplikace PowerPoint</vt:lpstr>
    </vt:vector>
  </TitlesOfParts>
  <Company>ATC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 je Wifi?</dc:title>
  <dc:creator>majka</dc:creator>
  <cp:lastModifiedBy>Ludmila Moličová</cp:lastModifiedBy>
  <cp:revision>23</cp:revision>
  <dcterms:created xsi:type="dcterms:W3CDTF">2011-03-09T16:08:03Z</dcterms:created>
  <dcterms:modified xsi:type="dcterms:W3CDTF">2013-08-17T05:47:46Z</dcterms:modified>
</cp:coreProperties>
</file>