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5" r:id="rId3"/>
    <p:sldId id="266" r:id="rId4"/>
    <p:sldId id="258" r:id="rId5"/>
    <p:sldId id="259" r:id="rId6"/>
    <p:sldId id="260" r:id="rId7"/>
    <p:sldId id="264" r:id="rId8"/>
    <p:sldId id="261" r:id="rId9"/>
    <p:sldId id="262" r:id="rId10"/>
    <p:sldId id="263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FA207-70E8-41CE-8642-0FE943428CBE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A1F5D9-34D8-45B4-8C6F-51DBA27479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82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A1F5D9-34D8-45B4-8C6F-51DBA274798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898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A1F5D9-34D8-45B4-8C6F-51DBA274798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21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24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18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00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10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60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84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15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74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14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11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24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09907-1FC1-45EE-B01E-07D4701B3D2C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DF696-263C-483B-9B0D-FA95968DA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938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4.gi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2763739"/>
          </a:xfrm>
        </p:spPr>
        <p:txBody>
          <a:bodyPr/>
          <a:lstStyle/>
          <a:p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948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sz="9600" dirty="0"/>
              <a:t>ANOTACE</a:t>
            </a:r>
          </a:p>
          <a:p>
            <a:pPr marL="82296" indent="0">
              <a:buNone/>
            </a:pPr>
            <a:r>
              <a:rPr lang="cs-CZ" sz="9600" dirty="0"/>
              <a:t>Materiál je určen pro žáky 3. ročníku.</a:t>
            </a:r>
          </a:p>
          <a:p>
            <a:pPr marL="82296" indent="0">
              <a:buNone/>
            </a:pPr>
            <a:r>
              <a:rPr lang="cs-CZ" sz="9600" dirty="0"/>
              <a:t>Patří do vzdělávací oblasti Cizí jazyk.</a:t>
            </a:r>
          </a:p>
          <a:p>
            <a:pPr marL="82296" indent="0">
              <a:buNone/>
            </a:pPr>
            <a:r>
              <a:rPr lang="cs-CZ" sz="9600" dirty="0"/>
              <a:t>Žáci </a:t>
            </a:r>
            <a:r>
              <a:rPr lang="cs-CZ" sz="9600" dirty="0" smtClean="0"/>
              <a:t>počítají od 1 do 12, procvičují zápis číslic slovy.</a:t>
            </a:r>
            <a:endParaRPr lang="cs-CZ" sz="9600" dirty="0"/>
          </a:p>
          <a:p>
            <a:pPr marL="82296" indent="0">
              <a:buNone/>
            </a:pPr>
            <a:endParaRPr lang="cs-CZ" sz="9600" dirty="0"/>
          </a:p>
          <a:p>
            <a:pPr marL="82296" indent="0">
              <a:buNone/>
            </a:pPr>
            <a:r>
              <a:rPr lang="cs-CZ" sz="9600" dirty="0"/>
              <a:t>METODICKÉ POZNÁMKY</a:t>
            </a:r>
          </a:p>
          <a:p>
            <a:pPr marL="82296" indent="0">
              <a:buNone/>
            </a:pPr>
            <a:r>
              <a:rPr lang="cs-CZ" sz="9600" dirty="0"/>
              <a:t>str. 4 a 5 frontální práce u interaktivní tabule</a:t>
            </a:r>
            <a:r>
              <a:rPr lang="cs-CZ" sz="9600" dirty="0" smtClean="0"/>
              <a:t>, </a:t>
            </a:r>
            <a:r>
              <a:rPr lang="cs-CZ" sz="9600" dirty="0"/>
              <a:t>žáci </a:t>
            </a:r>
            <a:r>
              <a:rPr lang="cs-CZ" sz="9600" dirty="0" smtClean="0"/>
              <a:t>doplňují</a:t>
            </a:r>
            <a:endParaRPr lang="cs-CZ" sz="9600" dirty="0"/>
          </a:p>
          <a:p>
            <a:pPr marL="82296" indent="0">
              <a:buNone/>
            </a:pPr>
            <a:r>
              <a:rPr lang="cs-CZ" sz="9600" dirty="0"/>
              <a:t>      </a:t>
            </a:r>
            <a:r>
              <a:rPr lang="cs-CZ" sz="9600" dirty="0" smtClean="0"/>
              <a:t>    </a:t>
            </a:r>
            <a:r>
              <a:rPr lang="cs-CZ" sz="9600" dirty="0"/>
              <a:t>názvy </a:t>
            </a:r>
            <a:r>
              <a:rPr lang="cs-CZ" sz="9600" dirty="0" smtClean="0"/>
              <a:t>číslic podle obrázků, </a:t>
            </a:r>
            <a:r>
              <a:rPr lang="cs-CZ" sz="9600" dirty="0"/>
              <a:t>kontrola mezerníkem</a:t>
            </a:r>
          </a:p>
          <a:p>
            <a:pPr marL="82296" indent="0">
              <a:buNone/>
            </a:pPr>
            <a:r>
              <a:rPr lang="cs-CZ" sz="9600" dirty="0"/>
              <a:t>str. 6 párová práce </a:t>
            </a:r>
            <a:r>
              <a:rPr lang="cs-CZ" sz="9600" dirty="0" smtClean="0"/>
              <a:t>u </a:t>
            </a:r>
            <a:r>
              <a:rPr lang="cs-CZ" sz="9600" dirty="0"/>
              <a:t>interaktivní </a:t>
            </a:r>
            <a:r>
              <a:rPr lang="cs-CZ" sz="9600" dirty="0" smtClean="0"/>
              <a:t>tabule, žáci spojují názvy</a:t>
            </a:r>
          </a:p>
          <a:p>
            <a:pPr marL="82296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se správnou číslicí          </a:t>
            </a:r>
            <a:endParaRPr lang="cs-CZ" sz="9600" dirty="0"/>
          </a:p>
          <a:p>
            <a:pPr marL="82296" indent="0">
              <a:buNone/>
            </a:pPr>
            <a:r>
              <a:rPr lang="cs-CZ" sz="9600" dirty="0"/>
              <a:t>str. 7 </a:t>
            </a:r>
            <a:r>
              <a:rPr lang="cs-CZ" sz="9600" dirty="0" smtClean="0"/>
              <a:t>a 9 frontální </a:t>
            </a:r>
            <a:r>
              <a:rPr lang="cs-CZ" sz="9600" dirty="0"/>
              <a:t>práce u </a:t>
            </a:r>
            <a:r>
              <a:rPr lang="cs-CZ" sz="9600" dirty="0" smtClean="0"/>
              <a:t>tabule, žáci doplňují písmena do slov, </a:t>
            </a:r>
          </a:p>
          <a:p>
            <a:pPr marL="82296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možno  zadat </a:t>
            </a:r>
            <a:r>
              <a:rPr lang="cs-CZ" sz="9600" dirty="0"/>
              <a:t>jako </a:t>
            </a:r>
            <a:r>
              <a:rPr lang="cs-CZ" sz="9600" dirty="0" smtClean="0"/>
              <a:t>samostatnou  práci  žáků </a:t>
            </a:r>
            <a:r>
              <a:rPr lang="cs-CZ" sz="9600" dirty="0"/>
              <a:t>do sešitu, </a:t>
            </a:r>
            <a:endParaRPr lang="cs-CZ" sz="9600" dirty="0" smtClean="0"/>
          </a:p>
          <a:p>
            <a:pPr marL="82296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kontrola </a:t>
            </a:r>
            <a:r>
              <a:rPr lang="cs-CZ" sz="9600" dirty="0"/>
              <a:t>podle str. </a:t>
            </a:r>
            <a:r>
              <a:rPr lang="cs-CZ" sz="9600" dirty="0" smtClean="0"/>
              <a:t>4 a 5</a:t>
            </a:r>
            <a:endParaRPr lang="cs-CZ" sz="9600" dirty="0"/>
          </a:p>
          <a:p>
            <a:pPr marL="82296" indent="0">
              <a:buNone/>
            </a:pPr>
            <a:r>
              <a:rPr lang="cs-CZ" sz="9600" dirty="0"/>
              <a:t>str. </a:t>
            </a:r>
            <a:r>
              <a:rPr lang="cs-CZ" sz="9600" dirty="0" smtClean="0"/>
              <a:t>8  párová </a:t>
            </a:r>
            <a:r>
              <a:rPr lang="cs-CZ" sz="9600" dirty="0"/>
              <a:t>práce u tabule, </a:t>
            </a:r>
            <a:r>
              <a:rPr lang="cs-CZ" sz="9600" dirty="0" smtClean="0"/>
              <a:t>žáci doplňují ke slovům číslice,</a:t>
            </a:r>
          </a:p>
          <a:p>
            <a:pPr marL="82296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kontrola </a:t>
            </a:r>
            <a:r>
              <a:rPr lang="cs-CZ" sz="9600" dirty="0"/>
              <a:t>mezerníkem  </a:t>
            </a:r>
            <a:endParaRPr lang="cs-CZ" sz="9600" dirty="0" smtClean="0"/>
          </a:p>
          <a:p>
            <a:pPr marL="82296" indent="0">
              <a:buNone/>
            </a:pPr>
            <a:r>
              <a:rPr lang="cs-CZ" sz="9600" dirty="0"/>
              <a:t>s</a:t>
            </a:r>
            <a:r>
              <a:rPr lang="cs-CZ" sz="9600" dirty="0" smtClean="0"/>
              <a:t>tr. 10 frontální práce u tabule, žáci vyhledají a opraví chyby,</a:t>
            </a:r>
          </a:p>
          <a:p>
            <a:pPr marL="82296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řešení na str. 11           </a:t>
            </a:r>
            <a:endParaRPr lang="cs-CZ" sz="9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792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NUMBERS </a:t>
            </a:r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ČÍSLICE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132856"/>
            <a:ext cx="3958307" cy="395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53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NUMBERS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1 - 6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962" y="1340768"/>
            <a:ext cx="1828800" cy="182880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00431"/>
            <a:ext cx="1828800" cy="1828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153197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912190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757967"/>
            <a:ext cx="1828800" cy="1828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984" y="4740990"/>
            <a:ext cx="1828800" cy="18288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627784" y="2102768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ONE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85304" y="3589388"/>
            <a:ext cx="1380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TWO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5511136"/>
            <a:ext cx="22461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THREE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14728" y="210276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FOUR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3881775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FIVE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12902" y="5511136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SIX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0185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7" grpId="0"/>
      <p:bldP spid="20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5940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NUMBERS   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7 - 12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513" y="2781125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44" y="4789349"/>
            <a:ext cx="1828800" cy="1828800"/>
          </a:xfrm>
          <a:prstGeom prst="rect">
            <a:avLst/>
          </a:prstGeom>
        </p:spPr>
      </p:pic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1477"/>
            <a:ext cx="1944216" cy="1944216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880" y="4741943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143" y="1268760"/>
            <a:ext cx="1828800" cy="1828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267744" y="1768277"/>
            <a:ext cx="21903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 SEVEN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9931" y="3695074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EIGHT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03313" y="5302400"/>
            <a:ext cx="158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NINE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1829217"/>
            <a:ext cx="12089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35201" y="3695525"/>
            <a:ext cx="2257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ELEVEN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29943" y="5449902"/>
            <a:ext cx="2280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TWELVE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C:\Users\Renata\AppData\Local\Microsoft\Windows\Temporary Internet Files\Content.IE5\84QG0RG0\MM90017829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4151" y="3441264"/>
            <a:ext cx="939434" cy="122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nata\AppData\Local\Microsoft\Windows\Temporary Internet Files\Content.IE5\84QG0RG0\MM90017829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137" y="3438662"/>
            <a:ext cx="1048285" cy="122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05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8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SPOJ NÁZEV S ČÍSLEM</a:t>
            </a:r>
            <a:endParaRPr lang="cs-CZ" sz="36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61831" y="1420492"/>
            <a:ext cx="59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1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86243" y="2337552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2</a:t>
            </a:r>
            <a:endParaRPr lang="cs-CZ" sz="32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80752" y="3245489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3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1803588"/>
            <a:ext cx="847219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TWO</a:t>
            </a:r>
            <a:r>
              <a:rPr lang="cs-CZ" sz="4800" b="1" dirty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                           FOUR</a:t>
            </a:r>
            <a:endParaRPr lang="cs-CZ" sz="4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SIX                                ONE</a:t>
            </a:r>
            <a:endParaRPr lang="cs-CZ" sz="4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FIVE                          THREE</a:t>
            </a:r>
            <a:endParaRPr lang="cs-CZ" sz="48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86243" y="4005064"/>
            <a:ext cx="59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4</a:t>
            </a:r>
            <a:endParaRPr lang="cs-CZ" sz="32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86243" y="4797152"/>
            <a:ext cx="59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5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5589240"/>
            <a:ext cx="59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6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76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 chybějící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písmena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64819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</a:t>
            </a:r>
            <a:r>
              <a:rPr lang="cs-CZ" sz="5400" dirty="0" smtClean="0"/>
              <a:t>  </a:t>
            </a:r>
            <a:r>
              <a:rPr lang="cs-CZ" sz="4400" b="1" dirty="0" smtClean="0">
                <a:solidFill>
                  <a:srgbClr val="3333FF"/>
                </a:solidFill>
              </a:rPr>
              <a:t>ON_                     </a:t>
            </a:r>
            <a:r>
              <a:rPr lang="cs-CZ" sz="4400" b="1" dirty="0" smtClean="0">
                <a:solidFill>
                  <a:srgbClr val="FF0000"/>
                </a:solidFill>
              </a:rPr>
              <a:t> 4  </a:t>
            </a:r>
            <a:r>
              <a:rPr lang="cs-CZ" sz="4400" b="1" dirty="0" smtClean="0">
                <a:solidFill>
                  <a:srgbClr val="3333FF"/>
                </a:solidFill>
              </a:rPr>
              <a:t>FO_R</a:t>
            </a:r>
            <a:endParaRPr lang="cs-CZ" sz="4400" b="1" dirty="0">
              <a:solidFill>
                <a:srgbClr val="3333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7369" y="3573016"/>
            <a:ext cx="6287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/>
              <a:t>   </a:t>
            </a:r>
            <a:r>
              <a:rPr lang="cs-CZ" sz="4400" b="1" dirty="0" smtClean="0">
                <a:solidFill>
                  <a:srgbClr val="3333FF"/>
                </a:solidFill>
              </a:rPr>
              <a:t>T_ O                      </a:t>
            </a:r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r>
              <a:rPr lang="cs-CZ" sz="4400" b="1" dirty="0" smtClean="0">
                <a:solidFill>
                  <a:srgbClr val="3333FF"/>
                </a:solidFill>
              </a:rPr>
              <a:t>  </a:t>
            </a:r>
            <a:r>
              <a:rPr lang="cs-CZ" sz="4400" b="1" dirty="0">
                <a:solidFill>
                  <a:srgbClr val="3333FF"/>
                </a:solidFill>
              </a:rPr>
              <a:t>_</a:t>
            </a:r>
            <a:r>
              <a:rPr lang="cs-CZ" sz="4400" b="1" dirty="0" smtClean="0">
                <a:solidFill>
                  <a:srgbClr val="3333FF"/>
                </a:solidFill>
              </a:rPr>
              <a:t>IVE</a:t>
            </a:r>
            <a:endParaRPr lang="cs-CZ" sz="4400" b="1" dirty="0">
              <a:solidFill>
                <a:srgbClr val="3333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729176"/>
            <a:ext cx="59570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3</a:t>
            </a:r>
            <a:r>
              <a:rPr lang="cs-CZ" sz="3200" dirty="0" smtClean="0"/>
              <a:t>   </a:t>
            </a:r>
            <a:r>
              <a:rPr lang="cs-CZ" sz="4400" b="1" dirty="0" smtClean="0">
                <a:solidFill>
                  <a:srgbClr val="3333FF"/>
                </a:solidFill>
              </a:rPr>
              <a:t>TH_EE                   </a:t>
            </a:r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r>
              <a:rPr lang="cs-CZ" sz="4400" b="1" dirty="0" smtClean="0">
                <a:solidFill>
                  <a:srgbClr val="3333FF"/>
                </a:solidFill>
              </a:rPr>
              <a:t>  SI_</a:t>
            </a:r>
            <a:endParaRPr lang="cs-CZ" sz="4400" b="1" dirty="0">
              <a:solidFill>
                <a:srgbClr val="3333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67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90844" y="570089"/>
            <a:ext cx="76514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Napiš ke slovům číslice </a:t>
            </a:r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7 - 12</a:t>
            </a:r>
            <a:endParaRPr lang="cs-CZ" sz="4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9686" y="2300236"/>
            <a:ext cx="19207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SEVEN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57424" y="4916962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EIGHT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98864" y="2239605"/>
            <a:ext cx="14093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NINE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115616" y="3508609"/>
            <a:ext cx="12089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16571" y="3548589"/>
            <a:ext cx="23192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ELEVEN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8566" y="4872331"/>
            <a:ext cx="25229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TWELVE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44979" y="2037461"/>
            <a:ext cx="914400" cy="99965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435034" y="3429938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35034" y="2116372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32179" y="3371763"/>
            <a:ext cx="914400" cy="97627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063938" y="4763509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479170" y="4763509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497618" y="219977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7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93672" y="212178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9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84959" y="350241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11472" y="3517811"/>
            <a:ext cx="8889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7618" y="4872331"/>
            <a:ext cx="787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47429" y="487233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45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10542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chybějící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písmena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3089" y="2443844"/>
            <a:ext cx="5966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7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3089" y="3645024"/>
            <a:ext cx="9045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8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0405" y="4829274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9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2613122"/>
            <a:ext cx="1008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10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3740782"/>
            <a:ext cx="1008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11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56814" y="4829274"/>
            <a:ext cx="10086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rial Rounded MT Bold" pitchFamily="34" charset="0"/>
              </a:rPr>
              <a:t>12</a:t>
            </a:r>
            <a:endParaRPr lang="cs-CZ" sz="5400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45392" y="2699252"/>
            <a:ext cx="20072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 S_VEN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7678" y="3814301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EIGH_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7678" y="4983162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NI_E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5478" y="2782399"/>
            <a:ext cx="17440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_</a:t>
            </a:r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894671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EL_VEN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68865" y="4998551"/>
            <a:ext cx="22621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TWEL_E</a:t>
            </a:r>
            <a:endParaRPr lang="cs-CZ" sz="40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18864" y="138204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392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737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Oprav chyby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68" y="1159226"/>
            <a:ext cx="1828800" cy="1828800"/>
          </a:xfrm>
        </p:spPr>
      </p:pic>
      <p:sp>
        <p:nvSpPr>
          <p:cNvPr id="5" name="TextovéPole 4"/>
          <p:cNvSpPr txBox="1"/>
          <p:nvPr/>
        </p:nvSpPr>
        <p:spPr>
          <a:xfrm>
            <a:off x="3508742" y="3079871"/>
            <a:ext cx="2234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FIVE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_____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007" y="1251071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990693" y="3079871"/>
            <a:ext cx="2962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TWO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________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5682" y="4149080"/>
            <a:ext cx="1828800" cy="1828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6" y="3079871"/>
            <a:ext cx="26655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SIX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______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3815" y="1124744"/>
            <a:ext cx="1828800" cy="1828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35530" y="5877271"/>
            <a:ext cx="3207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TWELVE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______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885" y="3915474"/>
            <a:ext cx="1828800" cy="18288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4309369" y="5877272"/>
            <a:ext cx="24400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______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34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4085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8742" y="3079871"/>
            <a:ext cx="4802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ONE              TWELVE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5682" y="4149080"/>
            <a:ext cx="1828800" cy="1828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3079871"/>
            <a:ext cx="2665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FIVE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777" y="4081963"/>
            <a:ext cx="1828800" cy="1828800"/>
          </a:xfrm>
          <a:prstGeom prst="rect">
            <a:avLst/>
          </a:prstGeom>
        </p:spPr>
      </p:pic>
      <p:pic>
        <p:nvPicPr>
          <p:cNvPr id="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81" y="1052736"/>
            <a:ext cx="1828800" cy="182880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919" y="1135858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3815" y="1124744"/>
            <a:ext cx="1828800" cy="18288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829243" y="5914146"/>
            <a:ext cx="42362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TWO                      SIX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3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52736"/>
            <a:ext cx="3334801" cy="114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2374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258</Words>
  <Application>Microsoft Office PowerPoint</Application>
  <PresentationFormat>Předvádění na obrazovce (4:3)</PresentationFormat>
  <Paragraphs>86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NUMBERS --  ČÍSLICE</vt:lpstr>
      <vt:lpstr>NUMBERS      1 - 6</vt:lpstr>
      <vt:lpstr>NUMBERS    7 - 12</vt:lpstr>
      <vt:lpstr>SPOJ NÁZEV S ČÍSLEM</vt:lpstr>
      <vt:lpstr>Doplň chybějící písmena</vt:lpstr>
      <vt:lpstr>Prezentace aplikace PowerPoint</vt:lpstr>
      <vt:lpstr>Doplň chybějící písmena</vt:lpstr>
      <vt:lpstr>Oprav chyby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  0 - 12</dc:title>
  <dc:creator>Renata</dc:creator>
  <cp:lastModifiedBy>Renata</cp:lastModifiedBy>
  <cp:revision>73</cp:revision>
  <dcterms:created xsi:type="dcterms:W3CDTF">2012-04-14T12:40:36Z</dcterms:created>
  <dcterms:modified xsi:type="dcterms:W3CDTF">2013-08-19T11:59:14Z</dcterms:modified>
</cp:coreProperties>
</file>