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20"/>
  </p:notesMasterIdLst>
  <p:sldIdLst>
    <p:sldId id="282" r:id="rId2"/>
    <p:sldId id="283" r:id="rId3"/>
    <p:sldId id="259" r:id="rId4"/>
    <p:sldId id="260" r:id="rId5"/>
    <p:sldId id="262" r:id="rId6"/>
    <p:sldId id="278" r:id="rId7"/>
    <p:sldId id="263" r:id="rId8"/>
    <p:sldId id="264" r:id="rId9"/>
    <p:sldId id="276" r:id="rId10"/>
    <p:sldId id="267" r:id="rId11"/>
    <p:sldId id="279" r:id="rId12"/>
    <p:sldId id="268" r:id="rId13"/>
    <p:sldId id="271" r:id="rId14"/>
    <p:sldId id="270" r:id="rId15"/>
    <p:sldId id="272" r:id="rId16"/>
    <p:sldId id="275" r:id="rId17"/>
    <p:sldId id="280" r:id="rId18"/>
    <p:sldId id="28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9768BF-705A-4586-96DA-5AB2E3EA576C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8E4689-E940-4551-9BF4-EE789FFB2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534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8E4689-E940-4551-9BF4-EE789FFB2B4C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448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647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3452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5680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981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3146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7022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6819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03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6595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8408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4968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B9EDB-D0EE-4B5C-9F3F-93F4B17940F0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016C6-84E6-48D7-83AE-2DB35D49F3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163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omutov-mesto.cz/VismoOnline_ActionScripts/File.ashx?id_org=5245&amp;id_dokumenty=1029257" TargetMode="External"/><Relationship Id="rId2" Type="http://schemas.openxmlformats.org/officeDocument/2006/relationships/hyperlink" Target="http://www.chomutov-mesto.cz/ozv-2-2010-o-zakazu-pozivani-alkoholickych-napoju-na-verejnem-prostranstvi/d-1010252/p1=36906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519805"/>
              </p:ext>
            </p:extLst>
          </p:nvPr>
        </p:nvGraphicFramePr>
        <p:xfrm>
          <a:off x="614363" y="2816225"/>
          <a:ext cx="8137525" cy="26924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5" marB="45705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5" marB="45705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5722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5" marB="45705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Zahrádková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5" marB="45705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65722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5" marB="45705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VY_12_INOVACE_02B_30_Územní samospráva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5" marB="45705" anchor="ctr"/>
                </a:tc>
              </a:tr>
              <a:tr h="365722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5" marB="45705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Člověk a společnost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5" marB="45705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65722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5" marB="45705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5" marB="45705" anchor="ctr"/>
                </a:tc>
              </a:tr>
              <a:tr h="365722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5" marB="45705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20.05.2013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5" marB="45705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363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 smtClean="0"/>
              <a:t>DUM je určen pro 2. ročník čtyřletého cyklu a 4.ročník šestiletého cyklu gymnaziálního vzdělávání v rámci předmětu </a:t>
            </a:r>
            <a:r>
              <a:rPr lang="cs-CZ" sz="2000" b="1" dirty="0" smtClean="0"/>
              <a:t>ZSV</a:t>
            </a:r>
            <a:r>
              <a:rPr lang="cs-CZ" sz="2000" dirty="0" smtClean="0"/>
              <a:t> jako interaktivní výukový materiál ke kapitole </a:t>
            </a:r>
            <a:r>
              <a:rPr lang="cs-CZ" sz="2000" b="1" dirty="0" smtClean="0"/>
              <a:t>Územní samospráva.</a:t>
            </a:r>
          </a:p>
          <a:p>
            <a:pPr marL="0" indent="0">
              <a:buNone/>
            </a:pPr>
            <a:r>
              <a:rPr lang="cs-CZ" sz="2000" dirty="0" smtClean="0"/>
              <a:t>DUM je vytvořen jako prezentace.</a:t>
            </a:r>
          </a:p>
          <a:p>
            <a:pPr marL="0" indent="0">
              <a:buNone/>
            </a:pPr>
            <a:r>
              <a:rPr lang="cs-CZ" sz="2000" dirty="0" smtClean="0"/>
              <a:t>Obsahuje základní informace o fungování územní samosprávy, dále odkaz na internet – snímek č.9,  kde žáci najdou vyhlášku místní samosprávy a pracují s ní. Podrobně ji prostudují a odpovídají na otázky, odůvodňují své odpovědi. </a:t>
            </a:r>
          </a:p>
          <a:p>
            <a:pPr marL="0" indent="0">
              <a:buNone/>
            </a:pPr>
            <a:r>
              <a:rPr lang="cs-CZ" sz="2000" dirty="0" smtClean="0"/>
              <a:t>V závěru – snímek č.16 -  jsou sestaveny otázky, které zopakují probrané učivo.</a:t>
            </a:r>
          </a:p>
          <a:p>
            <a:pPr marL="0" indent="0">
              <a:buNone/>
            </a:pPr>
            <a:r>
              <a:rPr lang="cs-CZ" sz="2000" dirty="0" smtClean="0"/>
              <a:t>Na snímku č. 17 doplňují žáci pomocí digitálního pera informace, které mohou najít na internetových stránkách.</a:t>
            </a:r>
          </a:p>
          <a:p>
            <a:pPr marL="0" indent="0">
              <a:buNone/>
            </a:pPr>
            <a:r>
              <a:rPr lang="cs-CZ" sz="2000" b="1" dirty="0" smtClean="0"/>
              <a:t>Materiál je určen k interaktivní výuce. </a:t>
            </a:r>
          </a:p>
          <a:p>
            <a:pPr marL="0" indent="0">
              <a:buNone/>
            </a:pPr>
            <a:r>
              <a:rPr lang="cs-CZ" sz="2000" dirty="0" smtClean="0"/>
              <a:t>    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023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ÚZEMNÍ SAMOSPRÁVA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38388"/>
            <a:ext cx="8136904" cy="3951337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ČR se dělí na oblasti územní samosprávy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Základní jednotka územní samosprávy =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OBEC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Vyšší územně správní celky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= KRAJE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14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38388"/>
            <a:ext cx="8136904" cy="3951337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Obec je veřejnoprávní korporace (právnická osoba)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Má své jméno, může mít a používat svůj znak a obecní vlajku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právních věcech vystupuje samostatně svým jménem a na svoji odpovědnost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 zákona o obcích rozlišujeme obce, městyse, města a statutární města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 zákona o hlavním městě Praze je Praha na úrovni vyššího územně správního celku (kraje) a její území se člení na městské části</a:t>
            </a: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2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VYMEZENÍ OBCE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136904" cy="4486956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Územně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jde o ohraničený územní celek, jehož katastrální mapa je zanesena v dokumentaci katastrálního úřadu.</a:t>
            </a:r>
          </a:p>
          <a:p>
            <a:pPr lvl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Území se dělí na:</a:t>
            </a:r>
          </a:p>
          <a:p>
            <a:pPr lvl="2"/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Intravilán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zastavěná (vnitřní) část obce</a:t>
            </a:r>
          </a:p>
          <a:p>
            <a:pPr lvl="2"/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Extravilán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vnější část obce (pole, louky, lesy)</a:t>
            </a: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07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Obyvatelstvem</a:t>
            </a:r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občan s trvalým bydlištěm v dané obci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bezdomovci (registrovaní na obecním úřadě)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mají právo volit či být voleni do obecního zastupitelstva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povinni řídit se vyhláškami obce (př. platit poplatky za odvoz odpadu)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51496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80920" cy="4486956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Ekonomicky</a:t>
            </a:r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město má svůj rozpočet s příjmy a výdaji</a:t>
            </a:r>
          </a:p>
          <a:p>
            <a:pPr marL="329184" lvl="1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    = OBECNÍ ROZPOČET</a:t>
            </a:r>
          </a:p>
          <a:p>
            <a:pPr lvl="1"/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příjmy:</a:t>
            </a:r>
          </a:p>
          <a:p>
            <a:pPr lvl="2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podíly na daních odváděných do státního rozpočtu</a:t>
            </a:r>
          </a:p>
          <a:p>
            <a:pPr lvl="2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dotace, poplatky, pokuty, pronájem a prodej obecního majetku</a:t>
            </a:r>
          </a:p>
          <a:p>
            <a:pPr lvl="1"/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výdaje:</a:t>
            </a:r>
          </a:p>
          <a:p>
            <a:pPr lvl="2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realizaci hospodářského, sociálního a kulturního rozvoje obce</a:t>
            </a:r>
          </a:p>
          <a:p>
            <a:pPr lvl="1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01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PŮSOBNOST OBCE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80920" cy="448695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SAMOSTATNÁ </a:t>
            </a:r>
            <a:endParaRPr lang="cs-CZ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vytváří podmínky pro rozvoj obce a uspokojování občanů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spravuje obecní záležitosti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vydává obecně závazné vyhlášky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zřizuje a ustanovuje orgány obce 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hospodaří se svým majetkem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marL="329184" lvl="1" indent="0">
              <a:buNone/>
            </a:pP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PŘENESENÁ</a:t>
            </a:r>
            <a:endParaRPr lang="cs-CZ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obsah výkonu státní správy přenesen (delegován) na obec 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 výkonu přenesené působnosti se řídí zákony i dalšími předpisy orgánů státní správy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7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Obecně závazná vyhláška</a:t>
            </a:r>
            <a:br>
              <a:rPr lang="cs-CZ" dirty="0" smtClean="0"/>
            </a:br>
            <a:r>
              <a:rPr lang="cs-CZ" dirty="0" smtClean="0"/>
              <a:t>OZV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80920" cy="448695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Přečtěte si vyhlášku na webových stránkách a odpovězte na následující otázky.</a:t>
            </a:r>
            <a:endParaRPr lang="cs-CZ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hlinkClick r:id="rId2"/>
            </a:endParaRPr>
          </a:p>
          <a:p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odkaz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b="1" dirty="0">
                <a:hlinkClick r:id="rId3"/>
              </a:rPr>
              <a:t>Obecně závazná </a:t>
            </a:r>
            <a:r>
              <a:rPr lang="cs-CZ" sz="2600" b="1" dirty="0">
                <a:solidFill>
                  <a:schemeClr val="tx1"/>
                </a:solidFill>
                <a:hlinkClick r:id="rId3"/>
              </a:rPr>
              <a:t>vyhláška</a:t>
            </a:r>
            <a:r>
              <a:rPr lang="cs-CZ" b="1" dirty="0">
                <a:hlinkClick r:id="rId3"/>
              </a:rPr>
              <a:t> č. 1/2013,o zákazu požívání alkoholických nápojů na veřejném prostranství</a:t>
            </a:r>
            <a:r>
              <a:rPr lang="cs-CZ" dirty="0"/>
              <a:t> [DOC, 4,6 MB]</a:t>
            </a:r>
            <a:r>
              <a:rPr lang="cs-CZ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oficiální web. stránky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jakou působnost se v tomto případě jedná?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Kdo kontroluje dodržování této vyhlášky?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Čím se rozumí veřejná prostranství?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Čím se rozumí alkoholický nápoj?</a:t>
            </a: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Souhlasíte s touto vyhláškou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Zdůvodněte.</a:t>
            </a:r>
          </a:p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DÚ: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Prostudujte mapy v příloze vyhlášky a rozhodněte, zda vaše bydliště patří do lokality veřejného prostranství.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329184" lvl="1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329184" lvl="1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79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a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1. Nejmenší útvar územní samosprávy?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O: Obec</a:t>
            </a:r>
          </a:p>
          <a:p>
            <a:pPr marL="0" indent="0">
              <a:buNone/>
            </a:pPr>
            <a:r>
              <a:rPr lang="cs-CZ" b="1" dirty="0" smtClean="0"/>
              <a:t>2. Jak vymezujeme obec?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O: Územím, obyvatelstvem, ekonomicky</a:t>
            </a:r>
          </a:p>
          <a:p>
            <a:pPr marL="0" indent="0">
              <a:buNone/>
            </a:pPr>
            <a:r>
              <a:rPr lang="cs-CZ" b="1" dirty="0" smtClean="0"/>
              <a:t>3. Jak dělíme působnost obce?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O: Na přenesenou a samostatnou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072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ORGÁNY OBCE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obecní zastupitelstvo</a:t>
            </a:r>
          </a:p>
          <a:p>
            <a:r>
              <a:rPr lang="cs-CZ" dirty="0" smtClean="0"/>
              <a:t>obecní rada</a:t>
            </a:r>
          </a:p>
          <a:p>
            <a:r>
              <a:rPr lang="cs-CZ" dirty="0" smtClean="0"/>
              <a:t>starosta/primátor</a:t>
            </a:r>
          </a:p>
          <a:p>
            <a:r>
              <a:rPr lang="cs-CZ" dirty="0" smtClean="0"/>
              <a:t>obecní úřad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675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OBECNÍ ZASTUPITELSTVO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84784"/>
            <a:ext cx="7704856" cy="491900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fontAlgn="ctr"/>
            <a:r>
              <a:rPr lang="cs-CZ" dirty="0" smtClean="0"/>
              <a:t>nejvyšší orgán obce</a:t>
            </a:r>
          </a:p>
          <a:p>
            <a:pPr fontAlgn="ctr"/>
            <a:r>
              <a:rPr lang="cs-CZ" dirty="0" smtClean="0"/>
              <a:t>zastupitelé voleni v </a:t>
            </a:r>
            <a:r>
              <a:rPr lang="cs-CZ" dirty="0"/>
              <a:t>komunálních </a:t>
            </a:r>
            <a:r>
              <a:rPr lang="cs-CZ" dirty="0" smtClean="0"/>
              <a:t>volbách (starší 18 let)</a:t>
            </a:r>
          </a:p>
          <a:p>
            <a:pPr lvl="1" fontAlgn="ctr"/>
            <a:r>
              <a:rPr lang="cs-CZ" dirty="0" smtClean="0"/>
              <a:t>volit může občan obce starší 18 let</a:t>
            </a:r>
            <a:endParaRPr lang="cs-CZ" dirty="0"/>
          </a:p>
          <a:p>
            <a:pPr fontAlgn="ctr"/>
            <a:r>
              <a:rPr lang="cs-CZ" dirty="0" smtClean="0"/>
              <a:t>volby jednou za 4 roky</a:t>
            </a:r>
          </a:p>
          <a:p>
            <a:pPr fontAlgn="ctr"/>
            <a:r>
              <a:rPr lang="cs-CZ" dirty="0" smtClean="0"/>
              <a:t>počet členů je 5 – 55 (podle počtu obyvatel obce)</a:t>
            </a:r>
            <a:endParaRPr lang="cs-CZ" dirty="0"/>
          </a:p>
          <a:p>
            <a:pPr fontAlgn="ctr"/>
            <a:r>
              <a:rPr lang="cs-CZ" dirty="0" smtClean="0"/>
              <a:t>funkce</a:t>
            </a:r>
            <a:r>
              <a:rPr lang="cs-CZ" dirty="0"/>
              <a:t>: </a:t>
            </a:r>
            <a:endParaRPr lang="cs-CZ" dirty="0" smtClean="0"/>
          </a:p>
          <a:p>
            <a:pPr lvl="1" fontAlgn="ctr"/>
            <a:r>
              <a:rPr lang="cs-CZ" dirty="0" smtClean="0"/>
              <a:t>schvaluje obecní rozpočet</a:t>
            </a:r>
            <a:endParaRPr lang="cs-CZ" dirty="0"/>
          </a:p>
          <a:p>
            <a:pPr lvl="1" fontAlgn="ctr"/>
            <a:r>
              <a:rPr lang="cs-CZ" dirty="0"/>
              <a:t>volí starostu, </a:t>
            </a:r>
            <a:r>
              <a:rPr lang="cs-CZ" dirty="0" smtClean="0"/>
              <a:t> </a:t>
            </a:r>
            <a:r>
              <a:rPr lang="cs-CZ" dirty="0"/>
              <a:t>místostarosty</a:t>
            </a:r>
            <a:r>
              <a:rPr lang="cs-CZ" dirty="0" smtClean="0"/>
              <a:t>,  členy obecní rady</a:t>
            </a:r>
            <a:endParaRPr lang="cs-CZ" dirty="0"/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329184" lvl="1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329184" lvl="1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59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STAROSTA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772816"/>
            <a:ext cx="7704856" cy="46309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fontAlgn="ctr"/>
            <a:r>
              <a:rPr lang="cs-CZ" dirty="0"/>
              <a:t>volen zastupitelstvem</a:t>
            </a:r>
          </a:p>
          <a:p>
            <a:pPr fontAlgn="ctr"/>
            <a:r>
              <a:rPr lang="cs-CZ" dirty="0"/>
              <a:t>zastupuje obec </a:t>
            </a:r>
            <a:r>
              <a:rPr lang="cs-CZ" dirty="0" smtClean="0"/>
              <a:t>- </a:t>
            </a:r>
            <a:r>
              <a:rPr lang="cs-CZ" dirty="0"/>
              <a:t>reprezentativní funkce</a:t>
            </a:r>
          </a:p>
          <a:p>
            <a:pPr fontAlgn="ctr"/>
            <a:r>
              <a:rPr lang="cs-CZ" dirty="0"/>
              <a:t>svolává a řídí </a:t>
            </a:r>
            <a:r>
              <a:rPr lang="cs-CZ" dirty="0" smtClean="0"/>
              <a:t>jednání </a:t>
            </a:r>
            <a:r>
              <a:rPr lang="cs-CZ" dirty="0"/>
              <a:t>rady a zastupitelstva</a:t>
            </a:r>
          </a:p>
          <a:p>
            <a:pPr fontAlgn="ctr"/>
            <a:r>
              <a:rPr lang="cs-CZ" dirty="0"/>
              <a:t>je zodpovědný </a:t>
            </a:r>
            <a:r>
              <a:rPr lang="cs-CZ" dirty="0" smtClean="0"/>
              <a:t>za informování veřejnosti</a:t>
            </a:r>
            <a:endParaRPr lang="cs-CZ" dirty="0"/>
          </a:p>
          <a:p>
            <a:pPr fontAlgn="ctr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fontAlgn="ctr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329184" lvl="1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19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OBECNÍ RADA 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772816"/>
            <a:ext cx="7704856" cy="46309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font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menší,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výkonný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orgán obce</a:t>
            </a:r>
          </a:p>
          <a:p>
            <a:pPr font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starosta, místostarostové, radní</a:t>
            </a:r>
          </a:p>
          <a:p>
            <a:pPr font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hlavní úkol – připravovat podklady pro jednání zastupitelstva, realizovat rozhodnutí zastupitelstva</a:t>
            </a:r>
          </a:p>
          <a:p>
            <a:pPr font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členové voleni zastupitelstvem</a:t>
            </a:r>
          </a:p>
          <a:p>
            <a:pPr font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počet členů v radě je vždy lichý, je to 1/3 zastupitelstva   (5-11),  pokud by to bylo méně než 5, rada se nezřizuje </a:t>
            </a:r>
          </a:p>
          <a:p>
            <a:pPr fontAlgn="ctr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329184" lvl="1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62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OBECNÍ ÚŘAD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772816"/>
            <a:ext cx="7704856" cy="4630972"/>
          </a:xfrm>
        </p:spPr>
        <p:txBody>
          <a:bodyPr>
            <a:normAutofit/>
          </a:bodyPr>
          <a:lstStyle/>
          <a:p>
            <a:pPr fontAlgn="ctr"/>
            <a:r>
              <a:rPr lang="cs-CZ" dirty="0" smtClean="0"/>
              <a:t>tvoří ho starosta, jeho zástupci a odbory</a:t>
            </a:r>
          </a:p>
          <a:p>
            <a:pPr fontAlgn="ctr"/>
            <a:r>
              <a:rPr lang="cs-CZ" b="1" dirty="0" smtClean="0"/>
              <a:t>odbory – </a:t>
            </a:r>
            <a:r>
              <a:rPr lang="cs-CZ" dirty="0" smtClean="0"/>
              <a:t>složené ze zaměstnanců obecního úřadu. Jsou to odborné a výkonné orgány pro jednotlivé úseky činnosti.</a:t>
            </a:r>
          </a:p>
          <a:p>
            <a:pPr fontAlgn="ctr"/>
            <a:r>
              <a:rPr lang="cs-CZ" dirty="0" smtClean="0"/>
              <a:t>realizují přenesenou i samostatnou působnost</a:t>
            </a:r>
          </a:p>
          <a:p>
            <a:pPr fontAlgn="ctr"/>
            <a:r>
              <a:rPr lang="cs-CZ" dirty="0" smtClean="0"/>
              <a:t>odbory </a:t>
            </a:r>
            <a:r>
              <a:rPr lang="cs-CZ" dirty="0"/>
              <a:t>úřadu </a:t>
            </a:r>
            <a:r>
              <a:rPr lang="cs-CZ" dirty="0" smtClean="0"/>
              <a:t>řídí </a:t>
            </a:r>
            <a:r>
              <a:rPr lang="cs-CZ" b="1" dirty="0" smtClean="0"/>
              <a:t>TAJEMNÍK</a:t>
            </a:r>
          </a:p>
          <a:p>
            <a:pPr fontAlgn="ctr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fontAlgn="ctr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329184" lvl="1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6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1. Kdo stojí v čele obecního úřadu? Kdo má na starosti pracovníky</a:t>
            </a:r>
          </a:p>
          <a:p>
            <a:pPr marL="0" indent="0">
              <a:buNone/>
            </a:pPr>
            <a:r>
              <a:rPr lang="cs-CZ" b="1" dirty="0" smtClean="0"/>
              <a:t>     odborů?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O: Starosta. Tajemník</a:t>
            </a:r>
          </a:p>
          <a:p>
            <a:pPr marL="0" indent="0">
              <a:buNone/>
            </a:pPr>
            <a:r>
              <a:rPr lang="cs-CZ" b="1" dirty="0" smtClean="0"/>
              <a:t>2. Kdo může být členem zastupitelstva?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O: Občan s trvalým bydlištěm v obci starší 18 let, který byl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zvolen v komunálních volbách.</a:t>
            </a:r>
          </a:p>
          <a:p>
            <a:pPr marL="0" indent="0">
              <a:buNone/>
            </a:pPr>
            <a:r>
              <a:rPr lang="cs-CZ" b="1" dirty="0" smtClean="0"/>
              <a:t>3. Kdo volí členy rady, jaký poměr k zastupitelstvu to obvykle je?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O: Radní jsou voleni zastupitelstvem,  je to 1/3 zastupitelstva.</a:t>
            </a:r>
          </a:p>
          <a:p>
            <a:pPr marL="0" indent="0">
              <a:buNone/>
            </a:pPr>
            <a:r>
              <a:rPr lang="cs-CZ" b="1" dirty="0" smtClean="0"/>
              <a:t>4. Kdo ručí za informování veřejnosti o  vyhláškách schválených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zastupitelstvem?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O: Starosta</a:t>
            </a:r>
          </a:p>
          <a:p>
            <a:pPr marL="0" indent="0">
              <a:buNone/>
            </a:pPr>
            <a:r>
              <a:rPr lang="cs-CZ" dirty="0"/>
              <a:t> 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8884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i="1" dirty="0" smtClean="0">
                <a:solidFill>
                  <a:srgbClr val="0070C0"/>
                </a:solidFill>
              </a:rPr>
              <a:t>Doplňte,  potřebné informace vyhledejte na internetu.</a:t>
            </a:r>
          </a:p>
          <a:p>
            <a:pPr marL="457200" indent="-457200">
              <a:buAutoNum type="arabicPeriod"/>
            </a:pPr>
            <a:r>
              <a:rPr lang="cs-CZ" dirty="0" smtClean="0"/>
              <a:t>Starostou/primátorem v místě mého bydliště je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……………………………………………………………………..</a:t>
            </a:r>
          </a:p>
          <a:p>
            <a:pPr marL="457200" indent="-457200">
              <a:buAutoNum type="arabicPeriod" startAt="2"/>
            </a:pPr>
            <a:r>
              <a:rPr lang="cs-CZ" dirty="0" smtClean="0"/>
              <a:t>Počet členů zastupitelstva je……….., rady…………..</a:t>
            </a:r>
          </a:p>
          <a:p>
            <a:pPr marL="457200" indent="-457200">
              <a:buAutoNum type="arabicPeriod" startAt="2"/>
            </a:pPr>
            <a:r>
              <a:rPr lang="cs-CZ" dirty="0" smtClean="0"/>
              <a:t>Kdy se uskutečnilo poslední veřejné zasedání zastupitelstva? ……………………………………………..</a:t>
            </a:r>
          </a:p>
          <a:p>
            <a:pPr marL="457200" indent="-457200">
              <a:buAutoNum type="arabicPeriod" startAt="2"/>
            </a:pPr>
            <a:r>
              <a:rPr lang="cs-CZ" dirty="0" smtClean="0"/>
              <a:t>Kolik je v ČR statutárních měst? ..............................</a:t>
            </a:r>
          </a:p>
          <a:p>
            <a:pPr marL="457200" indent="-457200">
              <a:buAutoNum type="arabicPeriod" startAt="2"/>
            </a:pPr>
            <a:r>
              <a:rPr lang="cs-CZ" dirty="0" smtClean="0"/>
              <a:t>Kolik je v ČR krajů? ……………………………………….</a:t>
            </a:r>
          </a:p>
          <a:p>
            <a:pPr marL="457200" indent="-457200">
              <a:buAutoNum type="arabicPeriod" startAt="2"/>
            </a:pPr>
            <a:r>
              <a:rPr lang="cs-CZ" dirty="0" smtClean="0"/>
              <a:t>Hejtmanem Ústeckého kraje je………………………</a:t>
            </a:r>
          </a:p>
          <a:p>
            <a:pPr marL="457200" indent="-457200">
              <a:buAutoNum type="arabicPeriod" startAt="2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001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effectLst/>
              </a:rPr>
              <a:t>RYSKA, Radovan; PUŠKINOVÁ, Monika. </a:t>
            </a:r>
            <a:r>
              <a:rPr lang="cs-CZ" i="1" dirty="0" smtClean="0">
                <a:effectLst/>
              </a:rPr>
              <a:t>Právo pro střední školy</a:t>
            </a:r>
            <a:r>
              <a:rPr lang="cs-CZ" dirty="0" smtClean="0">
                <a:effectLst/>
              </a:rPr>
              <a:t>. Praha: EDUKO nakladatelství, s.r.o., 2012, ISBN 978-80-87204-573. </a:t>
            </a:r>
          </a:p>
          <a:p>
            <a:r>
              <a:rPr lang="cs-CZ" dirty="0" smtClean="0"/>
              <a:t>http</a:t>
            </a:r>
            <a:r>
              <a:rPr lang="cs-CZ" dirty="0"/>
              <a:t>://www.chomutov-mesto.cz/</a:t>
            </a:r>
          </a:p>
        </p:txBody>
      </p:sp>
    </p:spTree>
    <p:extLst>
      <p:ext uri="{BB962C8B-B14F-4D97-AF65-F5344CB8AC3E}">
        <p14:creationId xmlns:p14="http://schemas.microsoft.com/office/powerpoint/2010/main" val="9817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481</TotalTime>
  <Words>915</Words>
  <Application>Microsoft Office PowerPoint</Application>
  <PresentationFormat>Předvádění na obrazovce (4:3)</PresentationFormat>
  <Paragraphs>162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ANOTACE</vt:lpstr>
      <vt:lpstr>ÚZEMNÍ SAMOSPRÁVA</vt:lpstr>
      <vt:lpstr>OBEC</vt:lpstr>
      <vt:lpstr>VYMEZENÍ OBCE</vt:lpstr>
      <vt:lpstr>Prezentace aplikace PowerPoint</vt:lpstr>
      <vt:lpstr>Prezentace aplikace PowerPoint</vt:lpstr>
      <vt:lpstr>PŮSOBNOST OBCE</vt:lpstr>
      <vt:lpstr>Obecně závazná vyhláška OZV</vt:lpstr>
      <vt:lpstr>Otázky a odpovědi</vt:lpstr>
      <vt:lpstr>ORGÁNY OBCE</vt:lpstr>
      <vt:lpstr>OBECNÍ ZASTUPITELSTVO </vt:lpstr>
      <vt:lpstr>STAROSTA</vt:lpstr>
      <vt:lpstr>OBECNÍ RADA </vt:lpstr>
      <vt:lpstr>OBECNÍ ÚŘAD</vt:lpstr>
      <vt:lpstr>OPAKOVÁNÍ</vt:lpstr>
      <vt:lpstr>DOPLŇTE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VEŘEJNÁ SPRÁVA</dc:title>
  <dc:creator>Newport Beach CA</dc:creator>
  <cp:lastModifiedBy>Učitel</cp:lastModifiedBy>
  <cp:revision>52</cp:revision>
  <dcterms:created xsi:type="dcterms:W3CDTF">2013-06-19T14:55:33Z</dcterms:created>
  <dcterms:modified xsi:type="dcterms:W3CDTF">2013-08-20T08:16:47Z</dcterms:modified>
</cp:coreProperties>
</file>