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8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24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0739B9-3A1F-4BA2-BCDC-E72B6CC7D150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139F8-3AD0-4CAB-AC87-079CA4CC75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596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139F8-3AD0-4CAB-AC87-079CA4CC750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295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139F8-3AD0-4CAB-AC87-079CA4CC750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295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85322" y="2924944"/>
            <a:ext cx="8172000" cy="3312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latin typeface="+mn-lt"/>
                <a:cs typeface="Times New Roman" pitchFamily="18" charset="0"/>
              </a:rPr>
              <a:t>ZŠ </a:t>
            </a:r>
            <a:r>
              <a:rPr lang="cs-CZ" sz="2000" dirty="0">
                <a:latin typeface="+mn-lt"/>
                <a:cs typeface="Times New Roman" pitchFamily="18" charset="0"/>
              </a:rPr>
              <a:t>a MŠ Kateřinice, okres Vsetín</a:t>
            </a:r>
          </a:p>
          <a:p>
            <a:pPr>
              <a:defRPr/>
            </a:pPr>
            <a:r>
              <a:rPr lang="cs-CZ" sz="2000" dirty="0">
                <a:latin typeface="+mn-lt"/>
                <a:cs typeface="Times New Roman" pitchFamily="18" charset="0"/>
              </a:rPr>
              <a:t>projekt č. CZ.1.07/1.4.00/21.1314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>
                <a:latin typeface="+mn-lt"/>
                <a:cs typeface="Times New Roman" pitchFamily="18" charset="0"/>
              </a:rPr>
              <a:t>Č. </a:t>
            </a:r>
            <a:r>
              <a:rPr lang="cs-CZ" sz="2000" b="1" dirty="0" err="1">
                <a:latin typeface="+mn-lt"/>
                <a:cs typeface="Times New Roman" pitchFamily="18" charset="0"/>
              </a:rPr>
              <a:t>DUMu</a:t>
            </a:r>
            <a:r>
              <a:rPr lang="cs-CZ" sz="2000" b="1" dirty="0">
                <a:latin typeface="+mn-lt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+mn-lt"/>
                <a:cs typeface="Times New Roman" pitchFamily="18" charset="0"/>
              </a:rPr>
              <a:t>VY_32_INOVACE_05_05_Český jazyk</a:t>
            </a:r>
            <a:endParaRPr lang="cs-CZ" sz="2000" b="1" dirty="0">
              <a:latin typeface="+mn-lt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sz="2000" dirty="0">
                <a:latin typeface="+mn-lt"/>
                <a:cs typeface="Times New Roman" pitchFamily="18" charset="0"/>
              </a:rPr>
              <a:t>Vzdělávací oblast: Jazyk a jazyková komunikace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- 2. ročník</a:t>
            </a:r>
          </a:p>
          <a:p>
            <a:pPr fontAlgn="ctr"/>
            <a:r>
              <a:rPr lang="cs-CZ" sz="2000" dirty="0" smtClean="0">
                <a:latin typeface="+mn-lt"/>
                <a:cs typeface="Times New Roman" pitchFamily="18" charset="0"/>
              </a:rPr>
              <a:t>Předmět</a:t>
            </a:r>
            <a:r>
              <a:rPr lang="cs-CZ" sz="2000" dirty="0">
                <a:latin typeface="+mn-lt"/>
                <a:cs typeface="Times New Roman" pitchFamily="18" charset="0"/>
              </a:rPr>
              <a:t>: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Český </a:t>
            </a:r>
            <a:r>
              <a:rPr lang="cs-CZ" sz="2000" dirty="0">
                <a:latin typeface="+mn-lt"/>
                <a:cs typeface="Times New Roman" pitchFamily="18" charset="0"/>
              </a:rPr>
              <a:t>jazyk</a:t>
            </a:r>
          </a:p>
          <a:p>
            <a:pPr fontAlgn="ctr"/>
            <a:r>
              <a:rPr lang="cs-CZ" sz="2000" dirty="0">
                <a:latin typeface="+mn-lt"/>
                <a:cs typeface="Times New Roman" pitchFamily="18" charset="0"/>
              </a:rPr>
              <a:t>Tematický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okruh: Jazyková výchova</a:t>
            </a:r>
            <a:endParaRPr lang="cs-CZ" sz="2000" dirty="0">
              <a:latin typeface="+mn-lt"/>
              <a:cs typeface="Times New Roman" pitchFamily="18" charset="0"/>
            </a:endParaRP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  <a:cs typeface="Times New Roman" pitchFamily="18" charset="0"/>
              </a:rPr>
              <a:t>Autor</a:t>
            </a:r>
            <a:r>
              <a:rPr lang="cs-CZ" sz="2000" dirty="0">
                <a:latin typeface="+mn-lt"/>
                <a:cs typeface="Times New Roman" pitchFamily="18" charset="0"/>
              </a:rPr>
              <a:t>: Mgr. Bronislava </a:t>
            </a:r>
            <a:r>
              <a:rPr lang="cs-CZ" sz="2000" dirty="0" err="1">
                <a:latin typeface="+mn-lt"/>
                <a:cs typeface="Times New Roman" pitchFamily="18" charset="0"/>
              </a:rPr>
              <a:t>Uličníková</a:t>
            </a:r>
            <a:endParaRPr lang="cs-CZ" sz="2000" dirty="0">
              <a:latin typeface="+mn-lt"/>
              <a:cs typeface="Times New Roman" pitchFamily="18" charset="0"/>
            </a:endParaRPr>
          </a:p>
          <a:p>
            <a:r>
              <a:rPr lang="cs-CZ" sz="2000" dirty="0" smtClean="0">
                <a:latin typeface="+mn-lt"/>
                <a:cs typeface="Times New Roman" pitchFamily="18" charset="0"/>
              </a:rPr>
              <a:t>Anotace</a:t>
            </a:r>
            <a:r>
              <a:rPr lang="cs-CZ" sz="2000" dirty="0">
                <a:latin typeface="+mn-lt"/>
                <a:cs typeface="Times New Roman" pitchFamily="18" charset="0"/>
              </a:rPr>
              <a:t>: Prezentace slouží k </a:t>
            </a:r>
            <a:r>
              <a:rPr lang="cs-CZ" sz="2000" dirty="0" smtClean="0">
                <a:latin typeface="+mn-lt"/>
                <a:cs typeface="Times New Roman" pitchFamily="18" charset="0"/>
              </a:rPr>
              <a:t>procvičování </a:t>
            </a:r>
            <a:r>
              <a:rPr lang="cs-CZ" sz="2000" dirty="0" smtClean="0">
                <a:latin typeface="+mn-lt"/>
              </a:rPr>
              <a:t>slov </a:t>
            </a:r>
            <a:r>
              <a:rPr lang="cs-CZ" sz="2000" dirty="0">
                <a:latin typeface="+mn-lt"/>
              </a:rPr>
              <a:t>stejného nebo podobného </a:t>
            </a:r>
            <a:r>
              <a:rPr lang="cs-CZ" sz="2000" dirty="0" smtClean="0">
                <a:latin typeface="+mn-lt"/>
              </a:rPr>
              <a:t>významu a slov </a:t>
            </a:r>
            <a:r>
              <a:rPr lang="cs-CZ" sz="2000" dirty="0">
                <a:latin typeface="+mn-lt"/>
              </a:rPr>
              <a:t>opačného významu.</a:t>
            </a:r>
          </a:p>
          <a:p>
            <a:r>
              <a:rPr lang="cs-CZ" sz="2000" dirty="0"/>
              <a:t> 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881327" y="2060848"/>
            <a:ext cx="51908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>
                <a:cs typeface="Times New Roman" pitchFamily="18" charset="0"/>
              </a:rPr>
              <a:t>Slova protikladná a souznačná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9440" y="699592"/>
            <a:ext cx="3456000" cy="12600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SYNONYMA</a:t>
            </a:r>
            <a:endParaRPr lang="cs-CZ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165456" y="699592"/>
            <a:ext cx="3456000" cy="12600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ANTONYMA</a:t>
            </a:r>
            <a:endParaRPr lang="cs-CZ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40448" y="4783792"/>
            <a:ext cx="3859240" cy="864096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Jsou slova stejného nebo podobného významu.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04992" y="2780928"/>
            <a:ext cx="3859240" cy="1224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Slova významem              </a:t>
            </a:r>
            <a:r>
              <a:rPr lang="cs-CZ" sz="4000" b="1" dirty="0" smtClean="0">
                <a:solidFill>
                  <a:schemeClr val="tx1"/>
                </a:solidFill>
              </a:rPr>
              <a:t>souznačná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000336" y="4783792"/>
            <a:ext cx="3859240" cy="86409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Jsou slova opačného významu.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954668" y="2780928"/>
            <a:ext cx="3859240" cy="122400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Slova </a:t>
            </a:r>
            <a:r>
              <a:rPr lang="cs-CZ" sz="3600" dirty="0" smtClean="0">
                <a:solidFill>
                  <a:schemeClr val="tx1"/>
                </a:solidFill>
              </a:rPr>
              <a:t>významem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protikladná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8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87624" y="382606"/>
            <a:ext cx="60181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/>
              <a:t>Spoj slova významem protikladná.</a:t>
            </a:r>
            <a:endParaRPr lang="cs-CZ" sz="32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011058"/>
              </p:ext>
            </p:extLst>
          </p:nvPr>
        </p:nvGraphicFramePr>
        <p:xfrm>
          <a:off x="323528" y="4221088"/>
          <a:ext cx="8568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000"/>
                <a:gridCol w="1428000"/>
                <a:gridCol w="1428000"/>
                <a:gridCol w="1428000"/>
                <a:gridCol w="1428000"/>
                <a:gridCol w="1428000"/>
              </a:tblGrid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den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hloupý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líný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mluví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vysoký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málo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270822"/>
              </p:ext>
            </p:extLst>
          </p:nvPr>
        </p:nvGraphicFramePr>
        <p:xfrm>
          <a:off x="251520" y="1556792"/>
          <a:ext cx="8568000" cy="12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000"/>
                <a:gridCol w="1428000"/>
                <a:gridCol w="1428000"/>
                <a:gridCol w="1428000"/>
                <a:gridCol w="1428000"/>
                <a:gridCol w="1428000"/>
              </a:tblGrid>
              <a:tr h="1224000"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mlčí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nízký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mnoho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pilný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noc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>
                          <a:solidFill>
                            <a:schemeClr val="tx1"/>
                          </a:solidFill>
                        </a:rPr>
                        <a:t>chytrý</a:t>
                      </a:r>
                      <a:endParaRPr lang="cs-CZ" sz="3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0" name="Přímá spojnice se šipkou 9"/>
          <p:cNvCxnSpPr/>
          <p:nvPr/>
        </p:nvCxnSpPr>
        <p:spPr>
          <a:xfrm>
            <a:off x="899592" y="2780928"/>
            <a:ext cx="4392488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483768" y="2780928"/>
            <a:ext cx="4248472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779912" y="2780928"/>
            <a:ext cx="4248472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483768" y="2780928"/>
            <a:ext cx="5544616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877848" y="2780928"/>
            <a:ext cx="5544616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3779912" y="2780928"/>
            <a:ext cx="1296144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Šipka doprava 19"/>
          <p:cNvSpPr/>
          <p:nvPr/>
        </p:nvSpPr>
        <p:spPr>
          <a:xfrm>
            <a:off x="209216" y="967381"/>
            <a:ext cx="978408" cy="4846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59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87624" y="382606"/>
            <a:ext cx="5815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/>
              <a:t>Spoj slova významem </a:t>
            </a:r>
            <a:r>
              <a:rPr lang="cs-CZ" sz="3200" b="1" dirty="0" smtClean="0"/>
              <a:t>souznačná.</a:t>
            </a:r>
            <a:endParaRPr lang="cs-CZ" sz="32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042284"/>
              </p:ext>
            </p:extLst>
          </p:nvPr>
        </p:nvGraphicFramePr>
        <p:xfrm>
          <a:off x="179512" y="4221088"/>
          <a:ext cx="8784978" cy="108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4163"/>
                <a:gridCol w="1464163"/>
                <a:gridCol w="1464163"/>
                <a:gridCol w="1464163"/>
                <a:gridCol w="1464163"/>
                <a:gridCol w="1464163"/>
              </a:tblGrid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fotbal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málo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silnice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povídat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správně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kaluž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320003"/>
              </p:ext>
            </p:extLst>
          </p:nvPr>
        </p:nvGraphicFramePr>
        <p:xfrm>
          <a:off x="198004" y="1736384"/>
          <a:ext cx="88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0000"/>
                <a:gridCol w="1470000"/>
                <a:gridCol w="1470000"/>
                <a:gridCol w="1470000"/>
                <a:gridCol w="1470000"/>
                <a:gridCol w="1470000"/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vyprávět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kopaná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trochu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dobře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louže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cesta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0" name="Přímá spojnice se šipkou 9"/>
          <p:cNvCxnSpPr/>
          <p:nvPr/>
        </p:nvCxnSpPr>
        <p:spPr>
          <a:xfrm>
            <a:off x="936772" y="2806392"/>
            <a:ext cx="4392488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884392" y="2853600"/>
            <a:ext cx="1585352" cy="14177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292080" y="2806392"/>
            <a:ext cx="1296144" cy="14146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6706805" y="2806392"/>
            <a:ext cx="1249571" cy="14289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3765064" y="2806392"/>
            <a:ext cx="4479344" cy="14289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484944" y="2783944"/>
            <a:ext cx="1296144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Šipka doprava 22"/>
          <p:cNvSpPr/>
          <p:nvPr/>
        </p:nvSpPr>
        <p:spPr>
          <a:xfrm>
            <a:off x="209648" y="1076173"/>
            <a:ext cx="978408" cy="4846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025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4032" y="980409"/>
            <a:ext cx="8604000" cy="2844000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solidFill>
              <a:srgbClr val="FFC000"/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Lukáš </a:t>
            </a:r>
            <a:r>
              <a:rPr lang="cs-CZ" sz="2900" dirty="0"/>
              <a:t>je </a:t>
            </a:r>
            <a:r>
              <a:rPr lang="cs-CZ" sz="2900" u="sng" dirty="0" smtClean="0"/>
              <a:t>poslušný</a:t>
            </a:r>
            <a:r>
              <a:rPr lang="cs-CZ" sz="2900" dirty="0" smtClean="0"/>
              <a:t> chlapec. 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David </a:t>
            </a:r>
            <a:r>
              <a:rPr lang="cs-CZ" sz="2900" dirty="0" smtClean="0"/>
              <a:t>luští </a:t>
            </a:r>
            <a:r>
              <a:rPr lang="cs-CZ" sz="2900" u="sng" dirty="0" smtClean="0"/>
              <a:t>těžkou</a:t>
            </a:r>
            <a:r>
              <a:rPr lang="cs-CZ" sz="2900" dirty="0" smtClean="0">
                <a:solidFill>
                  <a:schemeClr val="accent1"/>
                </a:solidFill>
              </a:rPr>
              <a:t> </a:t>
            </a:r>
            <a:r>
              <a:rPr lang="cs-CZ" sz="2900" dirty="0"/>
              <a:t>křížovku. 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Ve </a:t>
            </a:r>
            <a:r>
              <a:rPr lang="cs-CZ" sz="2900" dirty="0"/>
              <a:t>skříni </a:t>
            </a:r>
            <a:r>
              <a:rPr lang="cs-CZ" sz="2900" dirty="0" smtClean="0"/>
              <a:t>visí </a:t>
            </a:r>
            <a:r>
              <a:rPr lang="cs-CZ" sz="2900" u="sng" dirty="0" smtClean="0"/>
              <a:t>nový</a:t>
            </a:r>
            <a:r>
              <a:rPr lang="cs-CZ" sz="2900" dirty="0" smtClean="0"/>
              <a:t>  </a:t>
            </a:r>
            <a:r>
              <a:rPr lang="cs-CZ" sz="2900" dirty="0"/>
              <a:t>kabát. 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Iva </a:t>
            </a:r>
            <a:r>
              <a:rPr lang="cs-CZ" sz="2900" dirty="0" smtClean="0"/>
              <a:t>jí </a:t>
            </a:r>
            <a:r>
              <a:rPr lang="cs-CZ" sz="2900" u="sng" dirty="0" smtClean="0"/>
              <a:t>slané</a:t>
            </a:r>
            <a:r>
              <a:rPr lang="cs-CZ" sz="2900" dirty="0" smtClean="0"/>
              <a:t> pečivo.</a:t>
            </a:r>
          </a:p>
          <a:p>
            <a:pPr>
              <a:lnSpc>
                <a:spcPct val="150000"/>
              </a:lnSpc>
            </a:pPr>
            <a:endParaRPr lang="cs-CZ" sz="3000" dirty="0" smtClean="0"/>
          </a:p>
          <a:p>
            <a:pPr>
              <a:lnSpc>
                <a:spcPct val="150000"/>
              </a:lnSpc>
            </a:pP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/>
              <a:t> </a:t>
            </a:r>
          </a:p>
        </p:txBody>
      </p:sp>
      <p:sp>
        <p:nvSpPr>
          <p:cNvPr id="3" name="Obdélník 2"/>
          <p:cNvSpPr/>
          <p:nvPr/>
        </p:nvSpPr>
        <p:spPr>
          <a:xfrm>
            <a:off x="274032" y="286240"/>
            <a:ext cx="8604000" cy="523220"/>
          </a:xfrm>
          <a:prstGeom prst="rect">
            <a:avLst/>
          </a:prstGeom>
          <a:solidFill>
            <a:srgbClr val="FFFF00">
              <a:alpha val="43000"/>
            </a:srgbClr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cs-CZ" sz="2800" dirty="0"/>
              <a:t>Nahraď podtržená slova </a:t>
            </a:r>
            <a:r>
              <a:rPr lang="cs-CZ" sz="2800" dirty="0" smtClean="0"/>
              <a:t>slovy opačného významu. 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274032" y="3816707"/>
            <a:ext cx="8280000" cy="288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000" dirty="0" smtClean="0"/>
              <a:t> </a:t>
            </a:r>
            <a:r>
              <a:rPr lang="cs-CZ" sz="2900" dirty="0" smtClean="0"/>
              <a:t>Lukáš </a:t>
            </a:r>
            <a:r>
              <a:rPr lang="cs-CZ" sz="2900" dirty="0" smtClean="0"/>
              <a:t>je _____________</a:t>
            </a:r>
            <a:r>
              <a:rPr lang="cs-CZ" sz="2900" dirty="0" smtClean="0">
                <a:solidFill>
                  <a:schemeClr val="accent1"/>
                </a:solidFill>
              </a:rPr>
              <a:t> </a:t>
            </a:r>
            <a:r>
              <a:rPr lang="cs-CZ" sz="2900" dirty="0" smtClean="0"/>
              <a:t>chlapec. 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David </a:t>
            </a:r>
            <a:r>
              <a:rPr lang="cs-CZ" sz="2900" dirty="0" smtClean="0"/>
              <a:t>luští _____________</a:t>
            </a:r>
            <a:r>
              <a:rPr lang="cs-CZ" sz="2900" dirty="0" smtClean="0">
                <a:solidFill>
                  <a:schemeClr val="accent1"/>
                </a:solidFill>
              </a:rPr>
              <a:t> </a:t>
            </a:r>
            <a:r>
              <a:rPr lang="cs-CZ" sz="2900" dirty="0" smtClean="0"/>
              <a:t>křížovku. 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Ve </a:t>
            </a:r>
            <a:r>
              <a:rPr lang="cs-CZ" sz="2900" dirty="0" smtClean="0"/>
              <a:t>skříni visí _____________ kabát. 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 smtClean="0"/>
              <a:t>Iva </a:t>
            </a:r>
            <a:r>
              <a:rPr lang="cs-CZ" sz="2900" dirty="0" smtClean="0"/>
              <a:t>jí  _____________ pečivo.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3000" dirty="0" smtClean="0"/>
              <a:t> </a:t>
            </a:r>
            <a:endParaRPr lang="cs-CZ" sz="30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endParaRPr lang="cs-CZ" sz="3000" dirty="0" smtClean="0"/>
          </a:p>
          <a:p>
            <a:pPr>
              <a:lnSpc>
                <a:spcPct val="150000"/>
              </a:lnSpc>
            </a:pP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/>
              <a:t> 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270240" y="3824409"/>
            <a:ext cx="1620000" cy="28722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318246" y="5909740"/>
            <a:ext cx="13079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chemeClr val="accent4">
                    <a:lumMod val="75000"/>
                  </a:schemeClr>
                </a:solidFill>
              </a:rPr>
              <a:t>zlobivý</a:t>
            </a:r>
            <a:endParaRPr lang="cs-CZ" sz="3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42723" y="5256707"/>
            <a:ext cx="12670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C00000"/>
                </a:solidFill>
              </a:rPr>
              <a:t>lehkou</a:t>
            </a:r>
            <a:endParaRPr lang="cs-CZ" sz="30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289872" y="3849092"/>
            <a:ext cx="119686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00B0F0"/>
                </a:solidFill>
              </a:rPr>
              <a:t>sladké</a:t>
            </a:r>
            <a:endParaRPr lang="cs-CZ" sz="3000" b="1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85567" y="4581128"/>
            <a:ext cx="97334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00B050"/>
                </a:solidFill>
              </a:rPr>
              <a:t>starý</a:t>
            </a:r>
            <a:endParaRPr lang="cs-CZ" sz="3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0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1356 -0.685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88" y="-3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0.13594 -0.506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-2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-0.15121 -0.313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69" y="-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-0.12639 -0.112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8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4032" y="980409"/>
            <a:ext cx="8604000" cy="2844000"/>
          </a:xfrm>
          <a:prstGeom prst="rect">
            <a:avLst/>
          </a:prstGeom>
          <a:solidFill>
            <a:schemeClr val="accent6">
              <a:lumMod val="20000"/>
              <a:lumOff val="80000"/>
              <a:alpha val="51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900" dirty="0" smtClean="0"/>
              <a:t> Kamil </a:t>
            </a:r>
            <a:r>
              <a:rPr lang="cs-CZ" sz="2900" u="sng" dirty="0"/>
              <a:t>běží</a:t>
            </a:r>
            <a:r>
              <a:rPr lang="cs-CZ" sz="2900" dirty="0"/>
              <a:t> na autobus. </a:t>
            </a:r>
            <a:endParaRPr lang="cs-CZ" sz="2900" dirty="0" smtClean="0"/>
          </a:p>
          <a:p>
            <a:pPr>
              <a:lnSpc>
                <a:spcPct val="150000"/>
              </a:lnSpc>
            </a:pPr>
            <a:r>
              <a:rPr lang="cs-CZ" sz="2900" dirty="0" smtClean="0"/>
              <a:t> Náš </a:t>
            </a:r>
            <a:r>
              <a:rPr lang="cs-CZ" sz="2900" dirty="0"/>
              <a:t>závodník </a:t>
            </a:r>
            <a:r>
              <a:rPr lang="cs-CZ" sz="2900" u="sng" dirty="0"/>
              <a:t>zvítězil</a:t>
            </a:r>
            <a:r>
              <a:rPr lang="cs-CZ" sz="2900" dirty="0"/>
              <a:t> v běhu. </a:t>
            </a:r>
            <a:endParaRPr lang="cs-CZ" sz="2900" dirty="0" smtClean="0"/>
          </a:p>
          <a:p>
            <a:pPr>
              <a:lnSpc>
                <a:spcPct val="150000"/>
              </a:lnSpc>
            </a:pPr>
            <a:r>
              <a:rPr lang="cs-CZ" sz="2900" dirty="0" smtClean="0"/>
              <a:t> Na </a:t>
            </a:r>
            <a:r>
              <a:rPr lang="cs-CZ" sz="2900" dirty="0"/>
              <a:t>záhoně kvete </a:t>
            </a:r>
            <a:r>
              <a:rPr lang="cs-CZ" sz="2900" u="sng" dirty="0"/>
              <a:t>nádherná</a:t>
            </a:r>
            <a:r>
              <a:rPr lang="cs-CZ" sz="2900" dirty="0"/>
              <a:t> růže</a:t>
            </a:r>
            <a:r>
              <a:rPr lang="cs-CZ" sz="29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Snažíme </a:t>
            </a:r>
            <a:r>
              <a:rPr lang="cs-CZ" sz="2900" dirty="0"/>
              <a:t>se pracovat </a:t>
            </a:r>
            <a:r>
              <a:rPr lang="cs-CZ" sz="2900" u="sng" dirty="0"/>
              <a:t>svědomitě</a:t>
            </a:r>
            <a:r>
              <a:rPr lang="cs-CZ" sz="2900" dirty="0"/>
              <a:t>.</a:t>
            </a:r>
          </a:p>
          <a:p>
            <a:pPr>
              <a:lnSpc>
                <a:spcPct val="150000"/>
              </a:lnSpc>
            </a:pP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  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 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 </a:t>
            </a:r>
            <a:endParaRPr lang="cs-CZ" sz="3000" dirty="0" smtClean="0"/>
          </a:p>
          <a:p>
            <a:pPr>
              <a:lnSpc>
                <a:spcPct val="150000"/>
              </a:lnSpc>
            </a:pP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/>
              <a:t> </a:t>
            </a:r>
          </a:p>
        </p:txBody>
      </p:sp>
      <p:sp>
        <p:nvSpPr>
          <p:cNvPr id="3" name="Obdélník 2"/>
          <p:cNvSpPr/>
          <p:nvPr/>
        </p:nvSpPr>
        <p:spPr>
          <a:xfrm>
            <a:off x="274032" y="295520"/>
            <a:ext cx="8604000" cy="523220"/>
          </a:xfrm>
          <a:prstGeom prst="rect">
            <a:avLst/>
          </a:prstGeom>
          <a:solidFill>
            <a:schemeClr val="accent6">
              <a:lumMod val="60000"/>
              <a:lumOff val="40000"/>
              <a:alpha val="43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Nahraď podtržená slova </a:t>
            </a:r>
            <a:r>
              <a:rPr lang="cs-CZ" sz="2800" dirty="0" smtClean="0"/>
              <a:t>slovy </a:t>
            </a:r>
            <a:r>
              <a:rPr lang="cs-CZ" sz="2800" b="1" dirty="0" smtClean="0"/>
              <a:t>stejného</a:t>
            </a:r>
            <a:r>
              <a:rPr lang="cs-CZ" sz="2800" dirty="0" smtClean="0"/>
              <a:t> významu. 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274032" y="3816707"/>
            <a:ext cx="8280000" cy="288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000" dirty="0" smtClean="0"/>
              <a:t> </a:t>
            </a:r>
            <a:r>
              <a:rPr lang="cs-CZ" sz="2900" dirty="0" smtClean="0"/>
              <a:t>Kamil </a:t>
            </a:r>
            <a:r>
              <a:rPr lang="cs-CZ" sz="2900" dirty="0" smtClean="0"/>
              <a:t>_____________ na autobus. </a:t>
            </a:r>
            <a:endParaRPr lang="cs-CZ" sz="2900" dirty="0"/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/>
              <a:t>Náš </a:t>
            </a:r>
            <a:r>
              <a:rPr lang="cs-CZ" sz="2900" dirty="0" smtClean="0"/>
              <a:t>závodník </a:t>
            </a:r>
            <a:r>
              <a:rPr lang="cs-CZ" sz="2900" dirty="0"/>
              <a:t>_____________</a:t>
            </a:r>
            <a:r>
              <a:rPr lang="cs-CZ" sz="2900" dirty="0" smtClean="0"/>
              <a:t> v </a:t>
            </a:r>
            <a:r>
              <a:rPr lang="cs-CZ" sz="2900" dirty="0"/>
              <a:t>běhu</a:t>
            </a:r>
            <a:r>
              <a:rPr lang="cs-CZ" sz="29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</a:t>
            </a:r>
            <a:r>
              <a:rPr lang="cs-CZ" sz="2900" dirty="0"/>
              <a:t>Na záhoně </a:t>
            </a:r>
            <a:r>
              <a:rPr lang="cs-CZ" sz="2900" dirty="0" smtClean="0"/>
              <a:t>kvete růže _____________.</a:t>
            </a:r>
          </a:p>
          <a:p>
            <a:pPr>
              <a:lnSpc>
                <a:spcPct val="150000"/>
              </a:lnSpc>
            </a:pPr>
            <a:r>
              <a:rPr lang="cs-CZ" sz="2900" dirty="0" smtClean="0"/>
              <a:t> Snažíme </a:t>
            </a:r>
            <a:r>
              <a:rPr lang="cs-CZ" sz="2900" dirty="0"/>
              <a:t>se </a:t>
            </a:r>
            <a:r>
              <a:rPr lang="cs-CZ" sz="2900" dirty="0" smtClean="0"/>
              <a:t>pracovat _____________. </a:t>
            </a:r>
            <a:endParaRPr lang="cs-CZ" sz="29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endParaRPr lang="cs-CZ" sz="3000" dirty="0" smtClean="0"/>
          </a:p>
          <a:p>
            <a:pPr>
              <a:lnSpc>
                <a:spcPct val="150000"/>
              </a:lnSpc>
            </a:pP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/>
              <a:t> 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270240" y="3824409"/>
            <a:ext cx="1620000" cy="28722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413395" y="5909740"/>
            <a:ext cx="13079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00B050"/>
                </a:solidFill>
              </a:rPr>
              <a:t>pečlivě</a:t>
            </a:r>
            <a:endParaRPr lang="cs-CZ" sz="30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413395" y="5256707"/>
            <a:ext cx="11712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FF0000"/>
                </a:solidFill>
              </a:rPr>
              <a:t>vyhrál</a:t>
            </a:r>
            <a:endParaRPr lang="cs-CZ" sz="3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86290" y="3849092"/>
            <a:ext cx="9878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7030A0"/>
                </a:solidFill>
              </a:rPr>
              <a:t>utíká</a:t>
            </a:r>
            <a:endParaRPr lang="cs-CZ" sz="30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62345" y="4581128"/>
            <a:ext cx="12357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dirty="0" smtClean="0">
                <a:solidFill>
                  <a:srgbClr val="00B0F0"/>
                </a:solidFill>
              </a:rPr>
              <a:t>krásná</a:t>
            </a:r>
            <a:endParaRPr lang="cs-CZ" sz="3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-0.17899 -0.39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1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16216 -0.516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8" y="-2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0.16319 -0.313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-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0.1618 -0.402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-2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8" grpId="0"/>
      <p:bldP spid="1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244</Words>
  <Application>Microsoft Office PowerPoint</Application>
  <PresentationFormat>Předvádění na obrazovce (4:3)</PresentationFormat>
  <Paragraphs>90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48</cp:revision>
  <dcterms:created xsi:type="dcterms:W3CDTF">2011-04-06T13:10:17Z</dcterms:created>
  <dcterms:modified xsi:type="dcterms:W3CDTF">2013-08-20T05:45:56Z</dcterms:modified>
</cp:coreProperties>
</file>