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9" r:id="rId3"/>
    <p:sldId id="271" r:id="rId4"/>
    <p:sldId id="274" r:id="rId5"/>
    <p:sldId id="272" r:id="rId6"/>
    <p:sldId id="273" r:id="rId7"/>
    <p:sldId id="275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424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0739B9-3A1F-4BA2-BCDC-E72B6CC7D150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3139F8-3AD0-4CAB-AC87-079CA4CC75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35969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386DF-3523-47DD-9615-66D5CB7152FA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3F2AC-C3D8-4527-9C78-BC1E79E6C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734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50D52-F9FF-4B21-A9C1-86EA5041EE1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F54DE-CAF6-45B6-B4E7-8DEC69FA6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361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62372-2424-4E26-8999-4188395CB8A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692B5-E3EE-4A56-A480-149A5E443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141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D92D2-BB48-4517-B17D-FC1282C331F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FF134-A6CF-48A0-B59B-EE5B8069E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535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FDEB0-8E2A-4DCB-8B48-EE40FCBA9E2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5CF45-3BF0-4405-A448-40522A130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1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54A21-2D40-4AB8-9CB4-6DE2EE4C3D8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B0E42-08DE-4328-BCBF-F76EACC35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666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C6AC78-9888-4019-AC79-8F52D445F2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4475F-4EBE-41E4-B769-5890F9F23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19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96072-C313-4AC8-8802-1412E3E378B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2C9AF-9A90-4AEE-9A18-6B5540ADA8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782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763AE-C213-4F90-A5B7-A8BB53BDBAE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2D484-D071-4902-B6B1-BF75247BA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459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DB797-B744-4B00-A7E7-8AE7E47CFA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319EA-2B83-4C08-BA0E-03D63EFE2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962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94481-2FA6-4E41-B65B-9B9CA6F7315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E1004-50E3-411B-AE5D-4BCDEE47A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128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3D951D-2CC1-47B5-A3A4-2FB3D248BBA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5C9CC6-6AB6-4536-AD10-7706CE5787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  <a:alpha val="7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04517" y="3011448"/>
            <a:ext cx="7632000" cy="3384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+mn-lt"/>
                <a:cs typeface="Times New Roman" pitchFamily="18" charset="0"/>
              </a:rPr>
              <a:t>ZŠ </a:t>
            </a:r>
            <a:r>
              <a:rPr lang="cs-CZ" sz="2000" dirty="0">
                <a:latin typeface="+mn-lt"/>
                <a:cs typeface="Times New Roman" pitchFamily="18" charset="0"/>
              </a:rPr>
              <a:t>a MŠ Kateřinice, okres Vsetín</a:t>
            </a:r>
          </a:p>
          <a:p>
            <a:pPr>
              <a:defRPr/>
            </a:pPr>
            <a:r>
              <a:rPr lang="cs-CZ" sz="2000" dirty="0">
                <a:latin typeface="+mn-lt"/>
                <a:cs typeface="Times New Roman" pitchFamily="18" charset="0"/>
              </a:rPr>
              <a:t>projekt č. CZ.1.07/1.4.00/21.1314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000" b="1" dirty="0">
                <a:latin typeface="+mn-lt"/>
                <a:cs typeface="Times New Roman" pitchFamily="18" charset="0"/>
              </a:rPr>
              <a:t>Č. </a:t>
            </a:r>
            <a:r>
              <a:rPr lang="cs-CZ" sz="2000" b="1" dirty="0" err="1">
                <a:latin typeface="+mn-lt"/>
                <a:cs typeface="Times New Roman" pitchFamily="18" charset="0"/>
              </a:rPr>
              <a:t>DUMu</a:t>
            </a:r>
            <a:r>
              <a:rPr lang="cs-CZ" sz="2000" b="1" dirty="0">
                <a:latin typeface="+mn-lt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+mn-lt"/>
                <a:cs typeface="Times New Roman" pitchFamily="18" charset="0"/>
              </a:rPr>
              <a:t>VY_32_INOVACE_05_06_Český jazyk</a:t>
            </a:r>
            <a:endParaRPr lang="cs-CZ" sz="2000" b="1" dirty="0">
              <a:latin typeface="+mn-lt"/>
              <a:cs typeface="Times New Roman" pitchFamily="18" charset="0"/>
            </a:endParaRPr>
          </a:p>
          <a:p>
            <a:pPr>
              <a:buFont typeface="Wingdings 2" pitchFamily="18" charset="2"/>
              <a:buNone/>
              <a:defRPr/>
            </a:pPr>
            <a:r>
              <a:rPr lang="cs-CZ" sz="2000" dirty="0">
                <a:latin typeface="+mn-lt"/>
                <a:cs typeface="Times New Roman" pitchFamily="18" charset="0"/>
              </a:rPr>
              <a:t>Vzdělávací oblast: Jazyk a jazyková komunikace </a:t>
            </a:r>
            <a:r>
              <a:rPr lang="cs-CZ" sz="2000" dirty="0" smtClean="0">
                <a:latin typeface="+mn-lt"/>
                <a:cs typeface="Times New Roman" pitchFamily="18" charset="0"/>
              </a:rPr>
              <a:t>- 2. ročník</a:t>
            </a:r>
          </a:p>
          <a:p>
            <a:pPr fontAlgn="ctr"/>
            <a:r>
              <a:rPr lang="cs-CZ" sz="2000" dirty="0" smtClean="0">
                <a:latin typeface="+mn-lt"/>
                <a:cs typeface="Times New Roman" pitchFamily="18" charset="0"/>
              </a:rPr>
              <a:t>Předmět</a:t>
            </a:r>
            <a:r>
              <a:rPr lang="cs-CZ" sz="2000" dirty="0">
                <a:latin typeface="+mn-lt"/>
                <a:cs typeface="Times New Roman" pitchFamily="18" charset="0"/>
              </a:rPr>
              <a:t>: </a:t>
            </a:r>
            <a:r>
              <a:rPr lang="cs-CZ" sz="2000" dirty="0" smtClean="0">
                <a:latin typeface="+mn-lt"/>
                <a:cs typeface="Times New Roman" pitchFamily="18" charset="0"/>
              </a:rPr>
              <a:t>Český </a:t>
            </a:r>
            <a:r>
              <a:rPr lang="cs-CZ" sz="2000" dirty="0">
                <a:latin typeface="+mn-lt"/>
                <a:cs typeface="Times New Roman" pitchFamily="18" charset="0"/>
              </a:rPr>
              <a:t>jazyk</a:t>
            </a:r>
          </a:p>
          <a:p>
            <a:pPr fontAlgn="ctr"/>
            <a:r>
              <a:rPr lang="cs-CZ" sz="2000" dirty="0">
                <a:latin typeface="+mn-lt"/>
                <a:cs typeface="Times New Roman" pitchFamily="18" charset="0"/>
              </a:rPr>
              <a:t>Tematický </a:t>
            </a:r>
            <a:r>
              <a:rPr lang="cs-CZ" sz="2000" dirty="0" smtClean="0">
                <a:latin typeface="+mn-lt"/>
                <a:cs typeface="Times New Roman" pitchFamily="18" charset="0"/>
              </a:rPr>
              <a:t>okruh: Jazyková výchova</a:t>
            </a:r>
            <a:endParaRPr lang="cs-CZ" sz="2000" dirty="0">
              <a:latin typeface="+mn-lt"/>
              <a:cs typeface="Times New Roman" pitchFamily="18" charset="0"/>
            </a:endParaRPr>
          </a:p>
          <a:p>
            <a:endParaRPr lang="cs-CZ" sz="2000" dirty="0" smtClean="0">
              <a:latin typeface="+mn-lt"/>
            </a:endParaRPr>
          </a:p>
          <a:p>
            <a:r>
              <a:rPr lang="cs-CZ" sz="2000" dirty="0" smtClean="0">
                <a:latin typeface="+mn-lt"/>
                <a:cs typeface="Times New Roman" pitchFamily="18" charset="0"/>
              </a:rPr>
              <a:t>Autor</a:t>
            </a:r>
            <a:r>
              <a:rPr lang="cs-CZ" sz="2000" dirty="0">
                <a:latin typeface="+mn-lt"/>
                <a:cs typeface="Times New Roman" pitchFamily="18" charset="0"/>
              </a:rPr>
              <a:t>: Mgr. Bronislava </a:t>
            </a:r>
            <a:r>
              <a:rPr lang="cs-CZ" sz="2000" dirty="0" err="1">
                <a:latin typeface="+mn-lt"/>
                <a:cs typeface="Times New Roman" pitchFamily="18" charset="0"/>
              </a:rPr>
              <a:t>Uličníková</a:t>
            </a:r>
            <a:endParaRPr lang="cs-CZ" sz="2000" dirty="0">
              <a:latin typeface="+mn-lt"/>
              <a:cs typeface="Times New Roman" pitchFamily="18" charset="0"/>
            </a:endParaRPr>
          </a:p>
          <a:p>
            <a:r>
              <a:rPr lang="cs-CZ" sz="2000" dirty="0" smtClean="0">
                <a:latin typeface="+mn-lt"/>
                <a:cs typeface="Times New Roman" pitchFamily="18" charset="0"/>
              </a:rPr>
              <a:t>Anotace</a:t>
            </a:r>
            <a:r>
              <a:rPr lang="cs-CZ" sz="2000" dirty="0">
                <a:latin typeface="+mn-lt"/>
                <a:cs typeface="Times New Roman" pitchFamily="18" charset="0"/>
              </a:rPr>
              <a:t>: Prezentace slouží k </a:t>
            </a:r>
            <a:r>
              <a:rPr lang="cs-CZ" sz="2000" dirty="0" smtClean="0">
                <a:latin typeface="+mn-lt"/>
                <a:cs typeface="Times New Roman" pitchFamily="18" charset="0"/>
              </a:rPr>
              <a:t>procvičování </a:t>
            </a:r>
            <a:r>
              <a:rPr lang="cs-CZ" sz="2000" dirty="0" smtClean="0">
                <a:latin typeface="+mn-lt"/>
              </a:rPr>
              <a:t>slov </a:t>
            </a:r>
            <a:r>
              <a:rPr lang="cs-CZ" sz="2000" dirty="0">
                <a:latin typeface="+mn-lt"/>
              </a:rPr>
              <a:t>významem nadřazených, podřazených, souřadných.</a:t>
            </a:r>
          </a:p>
          <a:p>
            <a:endParaRPr lang="cs-CZ" sz="2000" dirty="0">
              <a:latin typeface="+mn-lt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904517" y="2096146"/>
            <a:ext cx="785102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cs typeface="Times New Roman" pitchFamily="18" charset="0"/>
              </a:rPr>
              <a:t>Slova významem nadřazená, podřazená, souřadná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497696" y="1772816"/>
            <a:ext cx="2196000" cy="75600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B050"/>
                </a:solidFill>
              </a:rPr>
              <a:t>zelenina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886818" y="4997152"/>
            <a:ext cx="3276000" cy="756000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slova podřazená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052652" y="5887509"/>
            <a:ext cx="3060000" cy="756000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slova souřadná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67936" y="3660137"/>
            <a:ext cx="1620000" cy="75600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cibule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507696" y="3660137"/>
            <a:ext cx="1620000" cy="72000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rajče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681038" y="3671596"/>
            <a:ext cx="1656000" cy="72000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okurka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880968" y="3644534"/>
            <a:ext cx="1620000" cy="72000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květák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131840" y="511801"/>
            <a:ext cx="3312000" cy="7560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slovo nadřazené</a:t>
            </a:r>
            <a:endParaRPr lang="cs-CZ" sz="4000" b="1" dirty="0">
              <a:solidFill>
                <a:schemeClr val="tx1"/>
              </a:solidFill>
            </a:endParaRPr>
          </a:p>
        </p:txBody>
      </p:sp>
      <p:cxnSp>
        <p:nvCxnSpPr>
          <p:cNvPr id="29" name="Přímá spojnice 28"/>
          <p:cNvCxnSpPr/>
          <p:nvPr/>
        </p:nvCxnSpPr>
        <p:spPr>
          <a:xfrm flipH="1">
            <a:off x="3497696" y="2543905"/>
            <a:ext cx="822256" cy="1116232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949712" y="2543905"/>
            <a:ext cx="574232" cy="1116232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5537584" y="2528816"/>
            <a:ext cx="2177272" cy="1098232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1293950" y="2552905"/>
            <a:ext cx="2382080" cy="1098232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1124339" y="4416137"/>
            <a:ext cx="0" cy="342096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1124339" y="4758233"/>
            <a:ext cx="6590517" cy="3239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5509038" y="4391980"/>
            <a:ext cx="0" cy="369492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7714856" y="4364534"/>
            <a:ext cx="0" cy="409122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3317696" y="4384349"/>
            <a:ext cx="0" cy="369492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0597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2" grpId="0" animBg="1"/>
      <p:bldP spid="8" grpId="0" animBg="1"/>
      <p:bldP spid="9" grpId="0" animBg="1"/>
      <p:bldP spid="13" grpId="0" animBg="1"/>
      <p:bldP spid="14" grpId="0" animBg="1"/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0"/>
            <a:ext cx="50275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Doplň slova podřazená.</a:t>
            </a:r>
            <a:endParaRPr lang="cs-CZ" sz="4000" dirty="0"/>
          </a:p>
        </p:txBody>
      </p:sp>
      <p:grpSp>
        <p:nvGrpSpPr>
          <p:cNvPr id="77" name="Skupina 76"/>
          <p:cNvGrpSpPr/>
          <p:nvPr/>
        </p:nvGrpSpPr>
        <p:grpSpPr>
          <a:xfrm>
            <a:off x="821644" y="3866071"/>
            <a:ext cx="7400604" cy="2403994"/>
            <a:chOff x="1016018" y="1047640"/>
            <a:chExt cx="7400604" cy="2428375"/>
          </a:xfrm>
          <a:solidFill>
            <a:schemeClr val="accent5">
              <a:lumMod val="60000"/>
              <a:lumOff val="40000"/>
            </a:schemeClr>
          </a:solidFill>
        </p:grpSpPr>
        <p:sp>
          <p:nvSpPr>
            <p:cNvPr id="78" name="Zaoblený obdélník 77"/>
            <p:cNvSpPr/>
            <p:nvPr/>
          </p:nvSpPr>
          <p:spPr>
            <a:xfrm>
              <a:off x="3518085" y="1047640"/>
              <a:ext cx="2196000" cy="756000"/>
            </a:xfrm>
            <a:prstGeom prst="round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4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400" dirty="0" smtClean="0">
                  <a:solidFill>
                    <a:schemeClr val="tx1"/>
                  </a:solidFill>
                </a:rPr>
                <a:t>květina</a:t>
              </a:r>
              <a:endParaRPr lang="cs-CZ" sz="4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  <p:sp>
          <p:nvSpPr>
            <p:cNvPr id="79" name="Zaoblený obdélník 78"/>
            <p:cNvSpPr/>
            <p:nvPr/>
          </p:nvSpPr>
          <p:spPr>
            <a:xfrm>
              <a:off x="1016018" y="2742007"/>
              <a:ext cx="1620000" cy="720000"/>
            </a:xfrm>
            <a:prstGeom prst="round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4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dirty="0">
                <a:solidFill>
                  <a:schemeClr val="tx1"/>
                </a:solidFill>
              </a:endParaRPr>
            </a:p>
          </p:txBody>
        </p:sp>
        <p:sp>
          <p:nvSpPr>
            <p:cNvPr id="80" name="Zaoblený obdélník 79"/>
            <p:cNvSpPr/>
            <p:nvPr/>
          </p:nvSpPr>
          <p:spPr>
            <a:xfrm>
              <a:off x="2912386" y="2756015"/>
              <a:ext cx="1620000" cy="720000"/>
            </a:xfrm>
            <a:prstGeom prst="round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4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dirty="0">
                <a:solidFill>
                  <a:schemeClr val="tx1"/>
                </a:solidFill>
              </a:endParaRPr>
            </a:p>
          </p:txBody>
        </p:sp>
        <p:sp>
          <p:nvSpPr>
            <p:cNvPr id="81" name="Zaoblený obdélník 80"/>
            <p:cNvSpPr/>
            <p:nvPr/>
          </p:nvSpPr>
          <p:spPr>
            <a:xfrm>
              <a:off x="4807714" y="2745661"/>
              <a:ext cx="1656000" cy="720000"/>
            </a:xfrm>
            <a:prstGeom prst="round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4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dirty="0">
                <a:solidFill>
                  <a:schemeClr val="tx1"/>
                </a:solidFill>
              </a:endParaRPr>
            </a:p>
          </p:txBody>
        </p:sp>
        <p:sp>
          <p:nvSpPr>
            <p:cNvPr id="82" name="Zaoblený obdélník 81"/>
            <p:cNvSpPr/>
            <p:nvPr/>
          </p:nvSpPr>
          <p:spPr>
            <a:xfrm>
              <a:off x="6796622" y="2756015"/>
              <a:ext cx="1620000" cy="720000"/>
            </a:xfrm>
            <a:prstGeom prst="round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4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dirty="0">
                <a:solidFill>
                  <a:schemeClr val="tx1"/>
                </a:solidFill>
              </a:endParaRPr>
            </a:p>
          </p:txBody>
        </p:sp>
        <p:cxnSp>
          <p:nvCxnSpPr>
            <p:cNvPr id="83" name="Přímá spojnice 82"/>
            <p:cNvCxnSpPr>
              <a:endCxn id="80" idx="0"/>
            </p:cNvCxnSpPr>
            <p:nvPr/>
          </p:nvCxnSpPr>
          <p:spPr>
            <a:xfrm flipH="1">
              <a:off x="3722386" y="1803640"/>
              <a:ext cx="763972" cy="952375"/>
            </a:xfrm>
            <a:prstGeom prst="line">
              <a:avLst/>
            </a:prstGeom>
            <a:ln/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84" name="Přímá spojnice 83"/>
            <p:cNvCxnSpPr>
              <a:endCxn id="81" idx="0"/>
            </p:cNvCxnSpPr>
            <p:nvPr/>
          </p:nvCxnSpPr>
          <p:spPr>
            <a:xfrm>
              <a:off x="4885726" y="1803640"/>
              <a:ext cx="749988" cy="942021"/>
            </a:xfrm>
            <a:prstGeom prst="line">
              <a:avLst/>
            </a:prstGeom>
            <a:ln/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85" name="Přímá spojnice 84"/>
            <p:cNvCxnSpPr/>
            <p:nvPr/>
          </p:nvCxnSpPr>
          <p:spPr>
            <a:xfrm>
              <a:off x="5714085" y="1755998"/>
              <a:ext cx="1860262" cy="986009"/>
            </a:xfrm>
            <a:prstGeom prst="line">
              <a:avLst/>
            </a:prstGeom>
            <a:ln/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86" name="Přímá spojnice 85"/>
            <p:cNvCxnSpPr/>
            <p:nvPr/>
          </p:nvCxnSpPr>
          <p:spPr>
            <a:xfrm flipV="1">
              <a:off x="1782722" y="1755998"/>
              <a:ext cx="1735363" cy="986010"/>
            </a:xfrm>
            <a:prstGeom prst="line">
              <a:avLst/>
            </a:prstGeom>
            <a:ln/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</p:grpSp>
      <p:sp>
        <p:nvSpPr>
          <p:cNvPr id="101" name="Zaoblený obdélník 100"/>
          <p:cNvSpPr/>
          <p:nvPr/>
        </p:nvSpPr>
        <p:spPr>
          <a:xfrm>
            <a:off x="3415105" y="966860"/>
            <a:ext cx="2196000" cy="74841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zvíře</a:t>
            </a:r>
            <a:endParaRPr lang="cs-CZ" sz="4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2" name="Zaoblený obdélník 101"/>
          <p:cNvSpPr/>
          <p:nvPr/>
        </p:nvSpPr>
        <p:spPr>
          <a:xfrm>
            <a:off x="913038" y="2644215"/>
            <a:ext cx="1620000" cy="712771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3" name="Zaoblený obdélník 102"/>
          <p:cNvSpPr/>
          <p:nvPr/>
        </p:nvSpPr>
        <p:spPr>
          <a:xfrm>
            <a:off x="2809406" y="2658083"/>
            <a:ext cx="1620000" cy="712771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4" name="Zaoblený obdélník 103"/>
          <p:cNvSpPr/>
          <p:nvPr/>
        </p:nvSpPr>
        <p:spPr>
          <a:xfrm>
            <a:off x="4704734" y="2647833"/>
            <a:ext cx="1656000" cy="712771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5" name="Zaoblený obdélník 104"/>
          <p:cNvSpPr/>
          <p:nvPr/>
        </p:nvSpPr>
        <p:spPr>
          <a:xfrm>
            <a:off x="6693642" y="2658083"/>
            <a:ext cx="1620000" cy="712771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chemeClr val="tx1"/>
              </a:solidFill>
            </a:endParaRPr>
          </a:p>
        </p:txBody>
      </p:sp>
      <p:cxnSp>
        <p:nvCxnSpPr>
          <p:cNvPr id="106" name="Přímá spojnice 105"/>
          <p:cNvCxnSpPr>
            <a:endCxn id="103" idx="0"/>
          </p:cNvCxnSpPr>
          <p:nvPr/>
        </p:nvCxnSpPr>
        <p:spPr>
          <a:xfrm flipH="1">
            <a:off x="3619406" y="1715270"/>
            <a:ext cx="763972" cy="942813"/>
          </a:xfrm>
          <a:prstGeom prst="lin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>
            <a:endCxn id="104" idx="0"/>
          </p:cNvCxnSpPr>
          <p:nvPr/>
        </p:nvCxnSpPr>
        <p:spPr>
          <a:xfrm>
            <a:off x="4782746" y="1715270"/>
            <a:ext cx="749988" cy="932563"/>
          </a:xfrm>
          <a:prstGeom prst="lin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>
            <a:off x="5611105" y="1668106"/>
            <a:ext cx="1860262" cy="976109"/>
          </a:xfrm>
          <a:prstGeom prst="lin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 flipV="1">
            <a:off x="1679742" y="1668106"/>
            <a:ext cx="1735363" cy="976110"/>
          </a:xfrm>
          <a:prstGeom prst="lin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2157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0"/>
            <a:ext cx="31287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Možné řešení.</a:t>
            </a:r>
            <a:endParaRPr lang="cs-CZ" sz="4000" dirty="0"/>
          </a:p>
        </p:txBody>
      </p:sp>
      <p:sp>
        <p:nvSpPr>
          <p:cNvPr id="78" name="Zaoblený obdélník 77"/>
          <p:cNvSpPr/>
          <p:nvPr/>
        </p:nvSpPr>
        <p:spPr>
          <a:xfrm>
            <a:off x="3323711" y="3866071"/>
            <a:ext cx="2196000" cy="74841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květina</a:t>
            </a:r>
            <a:endParaRPr lang="cs-CZ" sz="4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9" name="Zaoblený obdélník 78"/>
          <p:cNvSpPr/>
          <p:nvPr/>
        </p:nvSpPr>
        <p:spPr>
          <a:xfrm>
            <a:off x="821644" y="5543426"/>
            <a:ext cx="1620000" cy="712771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astra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0" name="Zaoblený obdélník 79"/>
          <p:cNvSpPr/>
          <p:nvPr/>
        </p:nvSpPr>
        <p:spPr>
          <a:xfrm>
            <a:off x="2718012" y="5557294"/>
            <a:ext cx="1620000" cy="712771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narcis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1" name="Zaoblený obdélník 80"/>
          <p:cNvSpPr/>
          <p:nvPr/>
        </p:nvSpPr>
        <p:spPr>
          <a:xfrm>
            <a:off x="4613340" y="5547044"/>
            <a:ext cx="1656000" cy="712771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jiřina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2" name="Zaoblený obdélník 81"/>
          <p:cNvSpPr/>
          <p:nvPr/>
        </p:nvSpPr>
        <p:spPr>
          <a:xfrm>
            <a:off x="6602248" y="5557294"/>
            <a:ext cx="1789406" cy="712771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tulipán</a:t>
            </a:r>
            <a:endParaRPr lang="cs-CZ" sz="4000" dirty="0">
              <a:solidFill>
                <a:schemeClr val="tx1"/>
              </a:solidFill>
            </a:endParaRPr>
          </a:p>
        </p:txBody>
      </p:sp>
      <p:cxnSp>
        <p:nvCxnSpPr>
          <p:cNvPr id="83" name="Přímá spojnice 82"/>
          <p:cNvCxnSpPr>
            <a:endCxn id="80" idx="0"/>
          </p:cNvCxnSpPr>
          <p:nvPr/>
        </p:nvCxnSpPr>
        <p:spPr>
          <a:xfrm flipH="1">
            <a:off x="3528012" y="4614481"/>
            <a:ext cx="763972" cy="942813"/>
          </a:xfrm>
          <a:prstGeom prst="line">
            <a:avLst/>
          </a:prstGeom>
          <a:ln/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84" name="Přímá spojnice 83"/>
          <p:cNvCxnSpPr>
            <a:endCxn id="81" idx="0"/>
          </p:cNvCxnSpPr>
          <p:nvPr/>
        </p:nvCxnSpPr>
        <p:spPr>
          <a:xfrm>
            <a:off x="4691352" y="4614481"/>
            <a:ext cx="749988" cy="932563"/>
          </a:xfrm>
          <a:prstGeom prst="line">
            <a:avLst/>
          </a:prstGeom>
          <a:ln/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5519711" y="4567317"/>
            <a:ext cx="1860262" cy="976109"/>
          </a:xfrm>
          <a:prstGeom prst="line">
            <a:avLst/>
          </a:prstGeom>
          <a:ln/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 flipV="1">
            <a:off x="1588348" y="4567317"/>
            <a:ext cx="1735363" cy="976110"/>
          </a:xfrm>
          <a:prstGeom prst="line">
            <a:avLst/>
          </a:prstGeom>
          <a:ln/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101" name="Zaoblený obdélník 100"/>
          <p:cNvSpPr/>
          <p:nvPr/>
        </p:nvSpPr>
        <p:spPr>
          <a:xfrm>
            <a:off x="3493117" y="952992"/>
            <a:ext cx="2196000" cy="74841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zvíře</a:t>
            </a:r>
            <a:endParaRPr lang="cs-CZ" sz="4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2" name="Zaoblený obdélník 101"/>
          <p:cNvSpPr/>
          <p:nvPr/>
        </p:nvSpPr>
        <p:spPr>
          <a:xfrm>
            <a:off x="991050" y="2630347"/>
            <a:ext cx="1620000" cy="712771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pes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3" name="Zaoblený obdélník 102"/>
          <p:cNvSpPr/>
          <p:nvPr/>
        </p:nvSpPr>
        <p:spPr>
          <a:xfrm>
            <a:off x="2887418" y="2644215"/>
            <a:ext cx="1620000" cy="712771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kočka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4" name="Zaoblený obdélník 103"/>
          <p:cNvSpPr/>
          <p:nvPr/>
        </p:nvSpPr>
        <p:spPr>
          <a:xfrm>
            <a:off x="4782746" y="2633965"/>
            <a:ext cx="1656000" cy="712771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ovce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5" name="Zaoblený obdélník 104"/>
          <p:cNvSpPr/>
          <p:nvPr/>
        </p:nvSpPr>
        <p:spPr>
          <a:xfrm>
            <a:off x="6771654" y="2644215"/>
            <a:ext cx="1620000" cy="712771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kůň</a:t>
            </a:r>
            <a:endParaRPr lang="cs-CZ" sz="4000" dirty="0">
              <a:solidFill>
                <a:schemeClr val="tx1"/>
              </a:solidFill>
            </a:endParaRPr>
          </a:p>
        </p:txBody>
      </p:sp>
      <p:cxnSp>
        <p:nvCxnSpPr>
          <p:cNvPr id="106" name="Přímá spojnice 105"/>
          <p:cNvCxnSpPr>
            <a:endCxn id="103" idx="0"/>
          </p:cNvCxnSpPr>
          <p:nvPr/>
        </p:nvCxnSpPr>
        <p:spPr>
          <a:xfrm flipH="1">
            <a:off x="3697418" y="1701402"/>
            <a:ext cx="763972" cy="942813"/>
          </a:xfrm>
          <a:prstGeom prst="lin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>
            <a:endCxn id="104" idx="0"/>
          </p:cNvCxnSpPr>
          <p:nvPr/>
        </p:nvCxnSpPr>
        <p:spPr>
          <a:xfrm>
            <a:off x="4860758" y="1701402"/>
            <a:ext cx="749988" cy="932563"/>
          </a:xfrm>
          <a:prstGeom prst="lin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>
            <a:off x="5689117" y="1654238"/>
            <a:ext cx="1860262" cy="976109"/>
          </a:xfrm>
          <a:prstGeom prst="lin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 flipV="1">
            <a:off x="1757754" y="1654238"/>
            <a:ext cx="1735363" cy="976110"/>
          </a:xfrm>
          <a:prstGeom prst="lin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613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79216" y="157062"/>
            <a:ext cx="40775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Doplň slovo nadřazené.</a:t>
            </a:r>
            <a:endParaRPr lang="cs-CZ" sz="3200" dirty="0"/>
          </a:p>
        </p:txBody>
      </p:sp>
      <p:grpSp>
        <p:nvGrpSpPr>
          <p:cNvPr id="100" name="Skupina 99"/>
          <p:cNvGrpSpPr/>
          <p:nvPr/>
        </p:nvGrpSpPr>
        <p:grpSpPr>
          <a:xfrm>
            <a:off x="913038" y="966860"/>
            <a:ext cx="7400604" cy="2403994"/>
            <a:chOff x="1016018" y="1047640"/>
            <a:chExt cx="7400604" cy="2428375"/>
          </a:xfrm>
          <a:solidFill>
            <a:srgbClr val="FFFF00"/>
          </a:solidFill>
        </p:grpSpPr>
        <p:sp>
          <p:nvSpPr>
            <p:cNvPr id="101" name="Zaoblený obdélník 100"/>
            <p:cNvSpPr/>
            <p:nvPr/>
          </p:nvSpPr>
          <p:spPr>
            <a:xfrm>
              <a:off x="3518085" y="1047640"/>
              <a:ext cx="2196000" cy="756000"/>
            </a:xfrm>
            <a:prstGeom prst="roundRect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dirty="0">
                <a:solidFill>
                  <a:schemeClr val="tx1"/>
                </a:solidFill>
              </a:endParaRPr>
            </a:p>
          </p:txBody>
        </p:sp>
        <p:sp>
          <p:nvSpPr>
            <p:cNvPr id="102" name="Zaoblený obdélník 101"/>
            <p:cNvSpPr/>
            <p:nvPr/>
          </p:nvSpPr>
          <p:spPr>
            <a:xfrm>
              <a:off x="1016018" y="2742007"/>
              <a:ext cx="1620000" cy="720000"/>
            </a:xfrm>
            <a:prstGeom prst="roundRect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>
                  <a:solidFill>
                    <a:schemeClr val="tx1"/>
                  </a:solidFill>
                </a:rPr>
                <a:t>chléb</a:t>
              </a:r>
              <a:endParaRPr lang="cs-CZ" sz="4000" dirty="0">
                <a:solidFill>
                  <a:schemeClr val="tx1"/>
                </a:solidFill>
              </a:endParaRPr>
            </a:p>
          </p:txBody>
        </p:sp>
        <p:sp>
          <p:nvSpPr>
            <p:cNvPr id="103" name="Zaoblený obdélník 102"/>
            <p:cNvSpPr/>
            <p:nvPr/>
          </p:nvSpPr>
          <p:spPr>
            <a:xfrm>
              <a:off x="2912386" y="2756015"/>
              <a:ext cx="1620000" cy="720000"/>
            </a:xfrm>
            <a:prstGeom prst="roundRect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>
                  <a:solidFill>
                    <a:schemeClr val="tx1"/>
                  </a:solidFill>
                </a:rPr>
                <a:t>rohlík</a:t>
              </a:r>
              <a:endParaRPr lang="cs-CZ" sz="4000" dirty="0">
                <a:solidFill>
                  <a:schemeClr val="tx1"/>
                </a:solidFill>
              </a:endParaRPr>
            </a:p>
          </p:txBody>
        </p:sp>
        <p:sp>
          <p:nvSpPr>
            <p:cNvPr id="104" name="Zaoblený obdélník 103"/>
            <p:cNvSpPr/>
            <p:nvPr/>
          </p:nvSpPr>
          <p:spPr>
            <a:xfrm>
              <a:off x="4807714" y="2745661"/>
              <a:ext cx="1656000" cy="720000"/>
            </a:xfrm>
            <a:prstGeom prst="roundRect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>
                  <a:solidFill>
                    <a:schemeClr val="tx1"/>
                  </a:solidFill>
                </a:rPr>
                <a:t>koláč</a:t>
              </a:r>
              <a:endParaRPr lang="cs-CZ" sz="4000" dirty="0">
                <a:solidFill>
                  <a:schemeClr val="tx1"/>
                </a:solidFill>
              </a:endParaRPr>
            </a:p>
          </p:txBody>
        </p:sp>
        <p:sp>
          <p:nvSpPr>
            <p:cNvPr id="105" name="Zaoblený obdélník 104"/>
            <p:cNvSpPr/>
            <p:nvPr/>
          </p:nvSpPr>
          <p:spPr>
            <a:xfrm>
              <a:off x="6796622" y="2756015"/>
              <a:ext cx="1620000" cy="720000"/>
            </a:xfrm>
            <a:prstGeom prst="roundRect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>
                  <a:solidFill>
                    <a:schemeClr val="tx1"/>
                  </a:solidFill>
                </a:rPr>
                <a:t>závin</a:t>
              </a:r>
              <a:endParaRPr lang="cs-CZ" sz="4000" dirty="0">
                <a:solidFill>
                  <a:schemeClr val="tx1"/>
                </a:solidFill>
              </a:endParaRPr>
            </a:p>
          </p:txBody>
        </p:sp>
        <p:cxnSp>
          <p:nvCxnSpPr>
            <p:cNvPr id="106" name="Přímá spojnice 105"/>
            <p:cNvCxnSpPr>
              <a:endCxn id="103" idx="0"/>
            </p:cNvCxnSpPr>
            <p:nvPr/>
          </p:nvCxnSpPr>
          <p:spPr>
            <a:xfrm flipH="1">
              <a:off x="3722386" y="1803640"/>
              <a:ext cx="763972" cy="952375"/>
            </a:xfrm>
            <a:prstGeom prst="line">
              <a:avLst/>
            </a:prstGeom>
            <a:ln/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07" name="Přímá spojnice 106"/>
            <p:cNvCxnSpPr>
              <a:endCxn id="104" idx="0"/>
            </p:cNvCxnSpPr>
            <p:nvPr/>
          </p:nvCxnSpPr>
          <p:spPr>
            <a:xfrm>
              <a:off x="4885726" y="1803640"/>
              <a:ext cx="749988" cy="942021"/>
            </a:xfrm>
            <a:prstGeom prst="line">
              <a:avLst/>
            </a:prstGeom>
            <a:ln/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08" name="Přímá spojnice 107"/>
            <p:cNvCxnSpPr/>
            <p:nvPr/>
          </p:nvCxnSpPr>
          <p:spPr>
            <a:xfrm>
              <a:off x="5714085" y="1755998"/>
              <a:ext cx="1860262" cy="986009"/>
            </a:xfrm>
            <a:prstGeom prst="line">
              <a:avLst/>
            </a:prstGeom>
            <a:ln/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09" name="Přímá spojnice 108"/>
            <p:cNvCxnSpPr/>
            <p:nvPr/>
          </p:nvCxnSpPr>
          <p:spPr>
            <a:xfrm flipV="1">
              <a:off x="1782722" y="1755998"/>
              <a:ext cx="1735363" cy="986010"/>
            </a:xfrm>
            <a:prstGeom prst="line">
              <a:avLst/>
            </a:prstGeom>
            <a:ln/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</p:grpSp>
      <p:sp>
        <p:nvSpPr>
          <p:cNvPr id="29" name="TextovéPole 28"/>
          <p:cNvSpPr txBox="1"/>
          <p:nvPr/>
        </p:nvSpPr>
        <p:spPr>
          <a:xfrm>
            <a:off x="3787646" y="990594"/>
            <a:ext cx="15408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pečivo</a:t>
            </a:r>
            <a:endParaRPr lang="cs-CZ" sz="4000" dirty="0"/>
          </a:p>
        </p:txBody>
      </p:sp>
      <p:sp>
        <p:nvSpPr>
          <p:cNvPr id="78" name="Zaoblený obdélník 77"/>
          <p:cNvSpPr/>
          <p:nvPr/>
        </p:nvSpPr>
        <p:spPr>
          <a:xfrm>
            <a:off x="3020618" y="3849892"/>
            <a:ext cx="3456000" cy="74841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9" name="Zaoblený obdélník 78"/>
          <p:cNvSpPr/>
          <p:nvPr/>
        </p:nvSpPr>
        <p:spPr>
          <a:xfrm>
            <a:off x="899286" y="5527115"/>
            <a:ext cx="1762428" cy="712771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housle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0" name="Zaoblený obdélník 79"/>
          <p:cNvSpPr/>
          <p:nvPr/>
        </p:nvSpPr>
        <p:spPr>
          <a:xfrm>
            <a:off x="2938082" y="5540983"/>
            <a:ext cx="1620000" cy="712771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flétna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1" name="Zaoblený obdélník 80"/>
          <p:cNvSpPr/>
          <p:nvPr/>
        </p:nvSpPr>
        <p:spPr>
          <a:xfrm>
            <a:off x="4833410" y="5530733"/>
            <a:ext cx="1656000" cy="712771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kytara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2" name="Zaoblený obdélník 81"/>
          <p:cNvSpPr/>
          <p:nvPr/>
        </p:nvSpPr>
        <p:spPr>
          <a:xfrm>
            <a:off x="6842609" y="5494949"/>
            <a:ext cx="1620000" cy="712771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chemeClr val="tx1"/>
              </a:solidFill>
            </a:endParaRPr>
          </a:p>
        </p:txBody>
      </p:sp>
      <p:cxnSp>
        <p:nvCxnSpPr>
          <p:cNvPr id="83" name="Přímá spojnice 82"/>
          <p:cNvCxnSpPr>
            <a:endCxn id="80" idx="0"/>
          </p:cNvCxnSpPr>
          <p:nvPr/>
        </p:nvCxnSpPr>
        <p:spPr>
          <a:xfrm flipH="1">
            <a:off x="3748082" y="4598169"/>
            <a:ext cx="763972" cy="942813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4911422" y="4598169"/>
            <a:ext cx="749988" cy="932563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6476618" y="4594219"/>
            <a:ext cx="1123425" cy="932897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 flipV="1">
            <a:off x="1808418" y="4594219"/>
            <a:ext cx="1212200" cy="932899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6897643" y="5531592"/>
            <a:ext cx="1516762" cy="707886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4000" dirty="0" smtClean="0"/>
              <a:t>buben</a:t>
            </a:r>
            <a:endParaRPr lang="cs-CZ" sz="4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101012" y="3870154"/>
            <a:ext cx="3464795" cy="707886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h</a:t>
            </a:r>
            <a:r>
              <a:rPr lang="cs-CZ" sz="4000" dirty="0" smtClean="0"/>
              <a:t>udební nástroj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611876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79216" y="157062"/>
            <a:ext cx="69547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Doplň slova souřadná a slovo nadřazené.</a:t>
            </a:r>
            <a:endParaRPr lang="cs-CZ" sz="3200" dirty="0"/>
          </a:p>
        </p:txBody>
      </p:sp>
      <p:sp>
        <p:nvSpPr>
          <p:cNvPr id="78" name="Zaoblený obdélník 77"/>
          <p:cNvSpPr/>
          <p:nvPr/>
        </p:nvSpPr>
        <p:spPr>
          <a:xfrm>
            <a:off x="3524354" y="3573016"/>
            <a:ext cx="2196000" cy="75340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9" name="Zaoblený obdélník 78"/>
          <p:cNvSpPr/>
          <p:nvPr/>
        </p:nvSpPr>
        <p:spPr>
          <a:xfrm>
            <a:off x="1187624" y="5325532"/>
            <a:ext cx="1762428" cy="717524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jedle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0" name="Zaoblený obdélník 79"/>
          <p:cNvSpPr/>
          <p:nvPr/>
        </p:nvSpPr>
        <p:spPr>
          <a:xfrm>
            <a:off x="3194159" y="5339492"/>
            <a:ext cx="1759073" cy="717524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1" name="Zaoblený obdélník 80"/>
          <p:cNvSpPr/>
          <p:nvPr/>
        </p:nvSpPr>
        <p:spPr>
          <a:xfrm>
            <a:off x="5199760" y="5329174"/>
            <a:ext cx="1656000" cy="717524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lípa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2" name="Zaoblený obdélník 81"/>
          <p:cNvSpPr/>
          <p:nvPr/>
        </p:nvSpPr>
        <p:spPr>
          <a:xfrm>
            <a:off x="7130947" y="5293152"/>
            <a:ext cx="1620000" cy="717524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chemeClr val="tx1"/>
              </a:solidFill>
            </a:endParaRPr>
          </a:p>
        </p:txBody>
      </p:sp>
      <p:cxnSp>
        <p:nvCxnSpPr>
          <p:cNvPr id="83" name="Přímá spojnice 82"/>
          <p:cNvCxnSpPr>
            <a:stCxn id="78" idx="2"/>
            <a:endCxn id="80" idx="0"/>
          </p:cNvCxnSpPr>
          <p:nvPr/>
        </p:nvCxnSpPr>
        <p:spPr>
          <a:xfrm flipH="1">
            <a:off x="4073696" y="4326416"/>
            <a:ext cx="548658" cy="1013075"/>
          </a:xfrm>
          <a:prstGeom prst="lin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5148064" y="4365104"/>
            <a:ext cx="1023712" cy="972000"/>
          </a:xfrm>
          <a:prstGeom prst="lin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>
            <a:endCxn id="82" idx="0"/>
          </p:cNvCxnSpPr>
          <p:nvPr/>
        </p:nvCxnSpPr>
        <p:spPr>
          <a:xfrm>
            <a:off x="5724128" y="4293096"/>
            <a:ext cx="2216819" cy="1000056"/>
          </a:xfrm>
          <a:prstGeom prst="lin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 flipV="1">
            <a:off x="2096756" y="4297898"/>
            <a:ext cx="1499606" cy="1027638"/>
          </a:xfrm>
          <a:prstGeom prst="lin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0" name="Skupina 99"/>
          <p:cNvGrpSpPr/>
          <p:nvPr/>
        </p:nvGrpSpPr>
        <p:grpSpPr>
          <a:xfrm>
            <a:off x="913038" y="966860"/>
            <a:ext cx="7364604" cy="2403994"/>
            <a:chOff x="1016018" y="1047640"/>
            <a:chExt cx="7364604" cy="2428375"/>
          </a:xfrm>
          <a:solidFill>
            <a:schemeClr val="accent5">
              <a:lumMod val="60000"/>
              <a:lumOff val="40000"/>
            </a:schemeClr>
          </a:solidFill>
        </p:grpSpPr>
        <p:sp>
          <p:nvSpPr>
            <p:cNvPr id="101" name="Zaoblený obdélník 100"/>
            <p:cNvSpPr/>
            <p:nvPr/>
          </p:nvSpPr>
          <p:spPr>
            <a:xfrm>
              <a:off x="3518085" y="1047640"/>
              <a:ext cx="2196000" cy="756000"/>
            </a:xfrm>
            <a:prstGeom prst="roundRect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dirty="0">
                <a:solidFill>
                  <a:schemeClr val="tx1"/>
                </a:solidFill>
              </a:endParaRPr>
            </a:p>
          </p:txBody>
        </p:sp>
        <p:sp>
          <p:nvSpPr>
            <p:cNvPr id="102" name="Zaoblený obdélník 101"/>
            <p:cNvSpPr/>
            <p:nvPr/>
          </p:nvSpPr>
          <p:spPr>
            <a:xfrm>
              <a:off x="1016018" y="2742007"/>
              <a:ext cx="1620000" cy="720000"/>
            </a:xfrm>
            <a:prstGeom prst="roundRect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dirty="0">
                <a:solidFill>
                  <a:schemeClr val="tx1"/>
                </a:solidFill>
              </a:endParaRPr>
            </a:p>
          </p:txBody>
        </p:sp>
        <p:sp>
          <p:nvSpPr>
            <p:cNvPr id="103" name="Zaoblený obdélník 102"/>
            <p:cNvSpPr/>
            <p:nvPr/>
          </p:nvSpPr>
          <p:spPr>
            <a:xfrm>
              <a:off x="2912386" y="2756015"/>
              <a:ext cx="1620000" cy="720000"/>
            </a:xfrm>
            <a:prstGeom prst="roundRect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>
                  <a:solidFill>
                    <a:schemeClr val="tx1"/>
                  </a:solidFill>
                </a:rPr>
                <a:t>kos</a:t>
              </a:r>
              <a:endParaRPr lang="cs-CZ" sz="4000" dirty="0">
                <a:solidFill>
                  <a:schemeClr val="tx1"/>
                </a:solidFill>
              </a:endParaRPr>
            </a:p>
          </p:txBody>
        </p:sp>
        <p:sp>
          <p:nvSpPr>
            <p:cNvPr id="104" name="Zaoblený obdélník 103"/>
            <p:cNvSpPr/>
            <p:nvPr/>
          </p:nvSpPr>
          <p:spPr>
            <a:xfrm>
              <a:off x="4807714" y="2745661"/>
              <a:ext cx="1656000" cy="720000"/>
            </a:xfrm>
            <a:prstGeom prst="roundRect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dirty="0">
                <a:solidFill>
                  <a:schemeClr val="tx1"/>
                </a:solidFill>
              </a:endParaRPr>
            </a:p>
          </p:txBody>
        </p:sp>
        <p:sp>
          <p:nvSpPr>
            <p:cNvPr id="105" name="Zaoblený obdélník 104"/>
            <p:cNvSpPr/>
            <p:nvPr/>
          </p:nvSpPr>
          <p:spPr>
            <a:xfrm>
              <a:off x="6796622" y="2756015"/>
              <a:ext cx="1584000" cy="720000"/>
            </a:xfrm>
            <a:prstGeom prst="roundRect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>
                  <a:solidFill>
                    <a:schemeClr val="tx1"/>
                  </a:solidFill>
                </a:rPr>
                <a:t>čáp</a:t>
              </a:r>
              <a:endParaRPr lang="cs-CZ" sz="4000" dirty="0">
                <a:solidFill>
                  <a:schemeClr val="tx1"/>
                </a:solidFill>
              </a:endParaRPr>
            </a:p>
          </p:txBody>
        </p:sp>
        <p:cxnSp>
          <p:nvCxnSpPr>
            <p:cNvPr id="106" name="Přímá spojnice 105"/>
            <p:cNvCxnSpPr>
              <a:endCxn id="103" idx="0"/>
            </p:cNvCxnSpPr>
            <p:nvPr/>
          </p:nvCxnSpPr>
          <p:spPr>
            <a:xfrm flipH="1">
              <a:off x="3722386" y="1803640"/>
              <a:ext cx="763972" cy="952375"/>
            </a:xfrm>
            <a:prstGeom prst="lin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Přímá spojnice 106"/>
            <p:cNvCxnSpPr>
              <a:endCxn id="104" idx="0"/>
            </p:cNvCxnSpPr>
            <p:nvPr/>
          </p:nvCxnSpPr>
          <p:spPr>
            <a:xfrm>
              <a:off x="4885726" y="1803640"/>
              <a:ext cx="749988" cy="942021"/>
            </a:xfrm>
            <a:prstGeom prst="lin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Přímá spojnice 107"/>
            <p:cNvCxnSpPr/>
            <p:nvPr/>
          </p:nvCxnSpPr>
          <p:spPr>
            <a:xfrm>
              <a:off x="5714085" y="1755998"/>
              <a:ext cx="1860262" cy="986009"/>
            </a:xfrm>
            <a:prstGeom prst="lin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Přímá spojnice 108"/>
            <p:cNvCxnSpPr/>
            <p:nvPr/>
          </p:nvCxnSpPr>
          <p:spPr>
            <a:xfrm flipV="1">
              <a:off x="1782722" y="1755998"/>
              <a:ext cx="1735363" cy="986010"/>
            </a:xfrm>
            <a:prstGeom prst="lin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TextovéPole 3"/>
          <p:cNvSpPr txBox="1"/>
          <p:nvPr/>
        </p:nvSpPr>
        <p:spPr>
          <a:xfrm>
            <a:off x="7236296" y="5301208"/>
            <a:ext cx="1207382" cy="707886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4000" dirty="0" smtClean="0"/>
              <a:t>smrk</a:t>
            </a:r>
            <a:endParaRPr lang="cs-CZ" sz="4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923928" y="980728"/>
            <a:ext cx="11956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ptáci</a:t>
            </a:r>
            <a:endParaRPr lang="cs-CZ" sz="4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837945" y="2670608"/>
            <a:ext cx="14069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jiřička</a:t>
            </a:r>
            <a:endParaRPr lang="cs-CZ" sz="4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851920" y="3573016"/>
            <a:ext cx="17702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stromy</a:t>
            </a:r>
            <a:endParaRPr lang="cs-CZ" sz="4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945868" y="2652718"/>
            <a:ext cx="15084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sýkora</a:t>
            </a:r>
            <a:endParaRPr lang="cs-CZ" sz="4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131840" y="5301208"/>
            <a:ext cx="1701107" cy="707886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4000" dirty="0" smtClean="0"/>
              <a:t>modřín</a:t>
            </a:r>
            <a:endParaRPr lang="cs-CZ" sz="4000" dirty="0"/>
          </a:p>
        </p:txBody>
      </p:sp>
      <p:sp>
        <p:nvSpPr>
          <p:cNvPr id="29" name="Obdélník 28"/>
          <p:cNvSpPr/>
          <p:nvPr/>
        </p:nvSpPr>
        <p:spPr>
          <a:xfrm>
            <a:off x="467544" y="1124744"/>
            <a:ext cx="11108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sýkora</a:t>
            </a:r>
            <a:endParaRPr lang="cs-CZ" sz="2800" dirty="0"/>
          </a:p>
        </p:txBody>
      </p:sp>
      <p:sp>
        <p:nvSpPr>
          <p:cNvPr id="32" name="Obdélník 31"/>
          <p:cNvSpPr/>
          <p:nvPr/>
        </p:nvSpPr>
        <p:spPr>
          <a:xfrm>
            <a:off x="7740352" y="1052736"/>
            <a:ext cx="104092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jiřička</a:t>
            </a:r>
            <a:endParaRPr lang="cs-CZ" sz="2800" dirty="0"/>
          </a:p>
        </p:txBody>
      </p:sp>
      <p:sp>
        <p:nvSpPr>
          <p:cNvPr id="33" name="Obdélník 32"/>
          <p:cNvSpPr/>
          <p:nvPr/>
        </p:nvSpPr>
        <p:spPr>
          <a:xfrm>
            <a:off x="611560" y="4293096"/>
            <a:ext cx="124585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modřín</a:t>
            </a:r>
            <a:endParaRPr lang="cs-CZ" sz="2800" dirty="0"/>
          </a:p>
        </p:txBody>
      </p:sp>
      <p:sp>
        <p:nvSpPr>
          <p:cNvPr id="34" name="Obdélník 33"/>
          <p:cNvSpPr/>
          <p:nvPr/>
        </p:nvSpPr>
        <p:spPr>
          <a:xfrm>
            <a:off x="7884368" y="4221088"/>
            <a:ext cx="9012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smrk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68705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7" grpId="0"/>
      <p:bldP spid="28" grpId="0"/>
      <p:bldP spid="30" grpId="0"/>
      <p:bldP spid="31" grpId="0"/>
      <p:bldP spid="3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88640"/>
            <a:ext cx="792274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Vyškrtni slovo, které do řady nepatří.  </a:t>
            </a:r>
          </a:p>
          <a:p>
            <a:r>
              <a:rPr lang="cs-CZ" sz="3000" dirty="0" smtClean="0"/>
              <a:t>Ke skupině slov řekni slovo významem nadřazené.</a:t>
            </a:r>
            <a:endParaRPr lang="cs-CZ" sz="3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9877" y="1848704"/>
            <a:ext cx="6686446" cy="48789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200" dirty="0" smtClean="0">
                <a:solidFill>
                  <a:srgbClr val="00B050"/>
                </a:solidFill>
              </a:rPr>
              <a:t>auto, kolo, židle, letadlo, vlak</a:t>
            </a:r>
          </a:p>
          <a:p>
            <a:pPr>
              <a:lnSpc>
                <a:spcPct val="200000"/>
              </a:lnSpc>
            </a:pPr>
            <a:r>
              <a:rPr lang="cs-CZ" sz="3200" dirty="0">
                <a:solidFill>
                  <a:srgbClr val="00B0F0"/>
                </a:solidFill>
              </a:rPr>
              <a:t>sklenice, miska, talíř</a:t>
            </a:r>
            <a:r>
              <a:rPr lang="cs-CZ" sz="3200" dirty="0" smtClean="0">
                <a:solidFill>
                  <a:srgbClr val="00B0F0"/>
                </a:solidFill>
              </a:rPr>
              <a:t>, </a:t>
            </a:r>
            <a:r>
              <a:rPr lang="cs-CZ" sz="3200" dirty="0">
                <a:solidFill>
                  <a:srgbClr val="00B0F0"/>
                </a:solidFill>
              </a:rPr>
              <a:t>nůžky, </a:t>
            </a:r>
            <a:r>
              <a:rPr lang="cs-CZ" sz="3200" dirty="0" smtClean="0">
                <a:solidFill>
                  <a:srgbClr val="00B0F0"/>
                </a:solidFill>
              </a:rPr>
              <a:t>hrnek</a:t>
            </a:r>
          </a:p>
          <a:p>
            <a:pPr>
              <a:lnSpc>
                <a:spcPct val="200000"/>
              </a:lnSpc>
            </a:pPr>
            <a:r>
              <a:rPr lang="cs-CZ" sz="3200" dirty="0" smtClean="0">
                <a:solidFill>
                  <a:srgbClr val="C00000"/>
                </a:solidFill>
              </a:rPr>
              <a:t>jablko, hruška, meloun, meruňka, višně</a:t>
            </a:r>
          </a:p>
          <a:p>
            <a:pPr>
              <a:lnSpc>
                <a:spcPct val="200000"/>
              </a:lnSpc>
            </a:pPr>
            <a:r>
              <a:rPr lang="cs-CZ" sz="3200" dirty="0">
                <a:solidFill>
                  <a:schemeClr val="accent4">
                    <a:lumMod val="75000"/>
                  </a:schemeClr>
                </a:solidFill>
              </a:rPr>
              <a:t>skříň</a:t>
            </a:r>
            <a:r>
              <a:rPr lang="cs-CZ" sz="3200" dirty="0" smtClean="0">
                <a:solidFill>
                  <a:schemeClr val="accent4">
                    <a:lumMod val="75000"/>
                  </a:schemeClr>
                </a:solidFill>
              </a:rPr>
              <a:t>, </a:t>
            </a:r>
            <a:r>
              <a:rPr lang="cs-CZ" sz="3200" dirty="0">
                <a:solidFill>
                  <a:schemeClr val="accent4">
                    <a:lumMod val="75000"/>
                  </a:schemeClr>
                </a:solidFill>
              </a:rPr>
              <a:t>křeslo, stůl, postel, taška</a:t>
            </a:r>
          </a:p>
          <a:p>
            <a:pPr>
              <a:lnSpc>
                <a:spcPct val="200000"/>
              </a:lnSpc>
            </a:pP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92080" y="2204862"/>
            <a:ext cx="3636000" cy="584775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dopravní prostředek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78290" y="3077671"/>
            <a:ext cx="1512000" cy="584775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rgbClr val="00B0F0"/>
                </a:solidFill>
              </a:rPr>
              <a:t>n</a:t>
            </a:r>
            <a:r>
              <a:rPr lang="cs-CZ" sz="3200" b="1" dirty="0" smtClean="0">
                <a:solidFill>
                  <a:srgbClr val="00B0F0"/>
                </a:solidFill>
              </a:rPr>
              <a:t>ádobí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78290" y="4026376"/>
            <a:ext cx="1512000" cy="584775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ovoce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76256" y="4941168"/>
            <a:ext cx="1704472" cy="584775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</a:rPr>
              <a:t>nábytek</a:t>
            </a:r>
            <a:endParaRPr lang="cs-CZ" sz="32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cxnSp>
        <p:nvCxnSpPr>
          <p:cNvPr id="22" name="Přímá spojnice 21"/>
          <p:cNvCxnSpPr/>
          <p:nvPr/>
        </p:nvCxnSpPr>
        <p:spPr>
          <a:xfrm flipV="1">
            <a:off x="2123728" y="2204864"/>
            <a:ext cx="576064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3851920" y="3140968"/>
            <a:ext cx="576064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3059832" y="4149080"/>
            <a:ext cx="576064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4499992" y="5157192"/>
            <a:ext cx="576064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5915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462</TotalTime>
  <Words>186</Words>
  <Application>Microsoft Office PowerPoint</Application>
  <PresentationFormat>Předvádění na obrazovce (4:3)</PresentationFormat>
  <Paragraphs>68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</dc:creator>
  <cp:lastModifiedBy>q98ew7</cp:lastModifiedBy>
  <cp:revision>77</cp:revision>
  <dcterms:created xsi:type="dcterms:W3CDTF">2011-04-06T13:10:17Z</dcterms:created>
  <dcterms:modified xsi:type="dcterms:W3CDTF">2013-08-20T05:49:16Z</dcterms:modified>
</cp:coreProperties>
</file>