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6" r:id="rId2"/>
    <p:sldId id="262" r:id="rId3"/>
    <p:sldId id="259" r:id="rId4"/>
    <p:sldId id="260" r:id="rId5"/>
    <p:sldId id="264" r:id="rId6"/>
    <p:sldId id="266" r:id="rId7"/>
    <p:sldId id="261" r:id="rId8"/>
    <p:sldId id="265" r:id="rId9"/>
    <p:sldId id="267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1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50A294-02EB-4764-BB55-32D03535B0B5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F77106-CE06-40FB-8645-2C4234D715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79884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jpeg"/><Relationship Id="rId5" Type="http://schemas.openxmlformats.org/officeDocument/2006/relationships/hyperlink" Target="http://cs.wikipedia.org/wiki/Da%C5%88ov%C3%A9_p%C5%99izn%C3%A1n%C3%AD" TargetMode="External"/><Relationship Id="rId4" Type="http://schemas.openxmlformats.org/officeDocument/2006/relationships/hyperlink" Target="http://cs.wikipedia.org/wiki/Da%C5%8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FINANČNÍ GRAMOTNOST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Daně a veřejné rozpočty </a:t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</a:t>
            </a:r>
            <a:r>
              <a:rPr lang="cs-CZ" sz="2000" dirty="0" err="1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mgr.</a:t>
            </a:r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 Iva Novotná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196066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5723763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VY_3/2_INOVACE_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22_FG_16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FINANČNÍ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FRAMOTNOST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Daně a </a:t>
                      </a:r>
                      <a:r>
                        <a:rPr lang="cs-CZ" sz="120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veřejné rozpočty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Iva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Novotná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 pojmy v oblasti daní a veřejných rozpočtů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Porozumět pojmům daně a veřejné rozpočty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</a:t>
                      </a:r>
                      <a:r>
                        <a:rPr lang="cs-CZ" sz="1100" baseline="0" dirty="0" err="1" smtClean="0">
                          <a:latin typeface="Arial" pitchFamily="34" charset="0"/>
                          <a:cs typeface="Arial" pitchFamily="34" charset="0"/>
                        </a:rPr>
                        <a:t>Spec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. ZŠ/6. - 9.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40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02. 03. 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23931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 smtClean="0">
                <a:solidFill>
                  <a:schemeClr val="accent3"/>
                </a:solidFill>
                <a:latin typeface="Algerian" pitchFamily="82" charset="0"/>
              </a:rPr>
              <a:t>daně</a:t>
            </a:r>
            <a:endParaRPr lang="cs-CZ" sz="3200" dirty="0">
              <a:solidFill>
                <a:schemeClr val="accent3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492066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dirty="0"/>
              <a:t>Daň je zákonem určená povinná platba do </a:t>
            </a:r>
            <a:r>
              <a:rPr lang="cs-CZ" sz="2000" dirty="0" smtClean="0"/>
              <a:t>veřejného rozpočtu.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dirty="0"/>
              <a:t>Daně jsou placené pravidelně v určitých intervalech nebo při určitých </a:t>
            </a:r>
            <a:r>
              <a:rPr lang="cs-CZ" sz="2000" dirty="0" smtClean="0"/>
              <a:t>okolnostech.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</a:pPr>
            <a:r>
              <a:rPr lang="cs-CZ" sz="2000" dirty="0"/>
              <a:t>Daň je platbou:</a:t>
            </a:r>
          </a:p>
          <a:p>
            <a:pPr lvl="3"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b="1" dirty="0">
                <a:solidFill>
                  <a:schemeClr val="accent2"/>
                </a:solidFill>
              </a:rPr>
              <a:t>nedobrovolnou, povinnou, </a:t>
            </a:r>
            <a:r>
              <a:rPr lang="cs-CZ" sz="2000" b="1" dirty="0" smtClean="0">
                <a:solidFill>
                  <a:schemeClr val="accent2"/>
                </a:solidFill>
              </a:rPr>
              <a:t>vynutitelnou </a:t>
            </a:r>
            <a:r>
              <a:rPr lang="cs-CZ" sz="2000" b="0" dirty="0" smtClean="0"/>
              <a:t>– nařízeno zákonem,</a:t>
            </a:r>
            <a:endParaRPr lang="cs-CZ" sz="2000" b="0" dirty="0"/>
          </a:p>
          <a:p>
            <a:pPr lvl="3"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b="1" dirty="0">
                <a:solidFill>
                  <a:schemeClr val="accent2"/>
                </a:solidFill>
              </a:rPr>
              <a:t>nenávratnou</a:t>
            </a:r>
            <a:r>
              <a:rPr lang="cs-CZ" sz="2000" b="0" dirty="0"/>
              <a:t> – </a:t>
            </a:r>
            <a:r>
              <a:rPr lang="cs-CZ" sz="2000" b="0" dirty="0" smtClean="0"/>
              <a:t>nelze </a:t>
            </a:r>
            <a:r>
              <a:rPr lang="cs-CZ" sz="2000" b="0" dirty="0"/>
              <a:t>požadovat zpět,</a:t>
            </a:r>
          </a:p>
          <a:p>
            <a:pPr lvl="3"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b="1" dirty="0">
                <a:solidFill>
                  <a:schemeClr val="accent2"/>
                </a:solidFill>
              </a:rPr>
              <a:t>neekvivalentní</a:t>
            </a:r>
            <a:r>
              <a:rPr lang="cs-CZ" sz="2000" b="0" dirty="0"/>
              <a:t> – neexistuje nárok na adekvátní plnění za daň,</a:t>
            </a:r>
          </a:p>
          <a:p>
            <a:pPr lvl="3"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b="1" dirty="0">
                <a:solidFill>
                  <a:schemeClr val="accent2"/>
                </a:solidFill>
              </a:rPr>
              <a:t>neúčelovou</a:t>
            </a:r>
            <a:r>
              <a:rPr lang="cs-CZ" sz="2000" b="0" dirty="0"/>
              <a:t> – plátce daně nemůže ovlivnit, na co budou daně </a:t>
            </a:r>
            <a:r>
              <a:rPr lang="cs-CZ" sz="2000" b="0" dirty="0" smtClean="0"/>
              <a:t>použity.</a:t>
            </a:r>
            <a:endParaRPr lang="cs-CZ" sz="2000" b="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50429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>
                <a:solidFill>
                  <a:schemeClr val="accent3"/>
                </a:solidFill>
                <a:latin typeface="Algerian" pitchFamily="82" charset="0"/>
              </a:rPr>
              <a:t>Druhy daní</a:t>
            </a: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000" b="1" dirty="0">
                <a:solidFill>
                  <a:schemeClr val="accent3"/>
                </a:solidFill>
              </a:rPr>
              <a:t>PŘÍMÉ DANĚ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323528" y="1701848"/>
            <a:ext cx="3696022" cy="467948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ü"/>
            </a:pPr>
            <a:r>
              <a:rPr lang="cs-CZ" sz="2000" b="0" dirty="0" smtClean="0"/>
              <a:t>daň z příjmu fyzických osob</a:t>
            </a:r>
          </a:p>
          <a:p>
            <a:pPr>
              <a:buFont typeface="Wingdings" pitchFamily="2" charset="2"/>
              <a:buChar char="ü"/>
            </a:pPr>
            <a:r>
              <a:rPr lang="cs-CZ" sz="2000" b="0" dirty="0" smtClean="0"/>
              <a:t>daň z příjmu právnických osob</a:t>
            </a:r>
          </a:p>
          <a:p>
            <a:pPr>
              <a:buFont typeface="Wingdings" pitchFamily="2" charset="2"/>
              <a:buChar char="ü"/>
            </a:pPr>
            <a:r>
              <a:rPr lang="cs-CZ" sz="2000" b="0" dirty="0" smtClean="0"/>
              <a:t>majetková daň – daň z převodu nemovitosti</a:t>
            </a:r>
          </a:p>
          <a:p>
            <a:pPr>
              <a:buFont typeface="Wingdings" pitchFamily="2" charset="2"/>
              <a:buChar char="ü"/>
            </a:pPr>
            <a:r>
              <a:rPr lang="cs-CZ" sz="2000" b="0" dirty="0"/>
              <a:t>majetková daň - silniční </a:t>
            </a:r>
            <a:r>
              <a:rPr lang="cs-CZ" sz="2000" b="0" dirty="0" smtClean="0"/>
              <a:t>daň</a:t>
            </a:r>
          </a:p>
          <a:p>
            <a:pPr>
              <a:buFont typeface="Wingdings" pitchFamily="2" charset="2"/>
              <a:buChar char="ü"/>
            </a:pPr>
            <a:r>
              <a:rPr lang="cs-CZ" sz="2000" b="0" dirty="0" smtClean="0"/>
              <a:t>majetková daň – daň z nemovitosti</a:t>
            </a:r>
          </a:p>
          <a:p>
            <a:pPr>
              <a:buFont typeface="Wingdings" pitchFamily="2" charset="2"/>
              <a:buChar char="ü"/>
            </a:pPr>
            <a:r>
              <a:rPr lang="cs-CZ" sz="2000" b="0" dirty="0" smtClean="0"/>
              <a:t>majetková daň – daň dědická, darovací </a:t>
            </a:r>
          </a:p>
          <a:p>
            <a:pPr>
              <a:buFont typeface="Wingdings" pitchFamily="2" charset="2"/>
              <a:buChar char="ü"/>
            </a:pPr>
            <a:endParaRPr lang="cs-CZ" sz="2000" b="0" dirty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000" b="1" dirty="0" smtClean="0">
                <a:solidFill>
                  <a:schemeClr val="accent3"/>
                </a:solidFill>
              </a:rPr>
              <a:t>NEPŘÍMÉ DANĚ </a:t>
            </a:r>
            <a:endParaRPr lang="cs-CZ" sz="2000" b="1" dirty="0">
              <a:solidFill>
                <a:schemeClr val="accent3"/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976440" cy="475148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ü"/>
            </a:pPr>
            <a:r>
              <a:rPr lang="cs-CZ" sz="2000" b="0" dirty="0" smtClean="0"/>
              <a:t>daň z přidané </a:t>
            </a:r>
            <a:r>
              <a:rPr lang="cs-CZ" sz="2000" b="0" dirty="0" smtClean="0"/>
              <a:t>hodnoty – DPH </a:t>
            </a:r>
            <a:endParaRPr lang="cs-CZ" sz="2000" b="0" dirty="0" smtClean="0"/>
          </a:p>
          <a:p>
            <a:pPr>
              <a:buFont typeface="Wingdings" pitchFamily="2" charset="2"/>
              <a:buChar char="ü"/>
            </a:pPr>
            <a:r>
              <a:rPr lang="cs-CZ" sz="2000" b="0" dirty="0"/>
              <a:t>s</a:t>
            </a:r>
            <a:r>
              <a:rPr lang="cs-CZ" sz="2000" b="0" dirty="0" smtClean="0"/>
              <a:t>potřební </a:t>
            </a:r>
            <a:r>
              <a:rPr lang="cs-CZ" sz="2000" b="0" dirty="0" smtClean="0"/>
              <a:t>daň</a:t>
            </a:r>
          </a:p>
          <a:p>
            <a:pPr>
              <a:buFont typeface="Wingdings" pitchFamily="2" charset="2"/>
              <a:buChar char="ü"/>
            </a:pPr>
            <a:r>
              <a:rPr lang="cs-CZ" sz="2000" b="0" dirty="0"/>
              <a:t>e</a:t>
            </a:r>
            <a:r>
              <a:rPr lang="cs-CZ" sz="2000" b="0" dirty="0" smtClean="0"/>
              <a:t>kologická daň</a:t>
            </a:r>
            <a:endParaRPr lang="cs-CZ" sz="2000" b="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0637" y="3140968"/>
            <a:ext cx="2880000" cy="288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534168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2012" y="3212976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7312"/>
            <a:ext cx="1800000" cy="180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6412" y="-3938"/>
            <a:ext cx="1800000" cy="180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>
                <a:solidFill>
                  <a:schemeClr val="accent3"/>
                </a:solidFill>
                <a:latin typeface="Algerian" pitchFamily="82" charset="0"/>
              </a:rPr>
              <a:t>Účel daní</a:t>
            </a: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5280700"/>
          </a:xfrm>
        </p:spPr>
        <p:txBody>
          <a:bodyPr>
            <a:normAutofit fontScale="70000" lnSpcReduction="20000"/>
          </a:bodyPr>
          <a:lstStyle/>
          <a:p>
            <a:pPr marL="0" indent="0">
              <a:lnSpc>
                <a:spcPct val="170000"/>
              </a:lnSpc>
              <a:spcBef>
                <a:spcPts val="0"/>
              </a:spcBef>
            </a:pPr>
            <a:r>
              <a:rPr lang="cs-CZ" dirty="0" smtClean="0"/>
              <a:t>1. </a:t>
            </a:r>
            <a:r>
              <a:rPr lang="cs-CZ" sz="2200" dirty="0" smtClean="0"/>
              <a:t>Nutnost </a:t>
            </a:r>
            <a:r>
              <a:rPr lang="cs-CZ" sz="2200" dirty="0"/>
              <a:t>získat prostředky na financování veřejného </a:t>
            </a:r>
            <a:r>
              <a:rPr lang="cs-CZ" sz="2200" dirty="0" smtClean="0"/>
              <a:t>sektoru:    </a:t>
            </a:r>
          </a:p>
          <a:p>
            <a:pPr marL="285750" indent="-285750">
              <a:lnSpc>
                <a:spcPct val="17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200" b="0" dirty="0" smtClean="0"/>
              <a:t>armáda </a:t>
            </a:r>
            <a:r>
              <a:rPr lang="cs-CZ" sz="2200" b="0" dirty="0"/>
              <a:t>a vojenská </a:t>
            </a:r>
            <a:r>
              <a:rPr lang="cs-CZ" sz="2200" b="0" dirty="0" smtClean="0"/>
              <a:t>obrana,</a:t>
            </a:r>
            <a:endParaRPr lang="cs-CZ" sz="2200" b="0" dirty="0"/>
          </a:p>
          <a:p>
            <a:pPr marL="285750" indent="-285750">
              <a:lnSpc>
                <a:spcPct val="17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200" b="0" dirty="0" smtClean="0"/>
              <a:t>udržování </a:t>
            </a:r>
            <a:r>
              <a:rPr lang="cs-CZ" sz="2200" b="0" dirty="0"/>
              <a:t>veřejného pořádku, dodržování zákonů, včetně ochrany práv, </a:t>
            </a:r>
            <a:r>
              <a:rPr lang="cs-CZ" sz="2200" b="0" dirty="0" smtClean="0"/>
              <a:t>majetku,</a:t>
            </a:r>
            <a:endParaRPr lang="cs-CZ" sz="2200" b="0" dirty="0"/>
          </a:p>
          <a:p>
            <a:pPr marL="285750" indent="-285750">
              <a:lnSpc>
                <a:spcPct val="17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200" b="0" dirty="0" smtClean="0"/>
              <a:t>tvorba </a:t>
            </a:r>
            <a:r>
              <a:rPr lang="cs-CZ" sz="2200" b="0" dirty="0"/>
              <a:t>a údržba infrastruktury,</a:t>
            </a:r>
          </a:p>
          <a:p>
            <a:pPr marL="285750" indent="-285750">
              <a:lnSpc>
                <a:spcPct val="17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200" b="0" dirty="0" smtClean="0"/>
              <a:t>náklady </a:t>
            </a:r>
            <a:r>
              <a:rPr lang="cs-CZ" sz="2200" b="0" dirty="0"/>
              <a:t>na provoz veřejné správy,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</a:pPr>
            <a:endParaRPr lang="cs-CZ" sz="2200" dirty="0"/>
          </a:p>
          <a:p>
            <a:pPr marL="0" indent="0">
              <a:lnSpc>
                <a:spcPct val="170000"/>
              </a:lnSpc>
              <a:spcBef>
                <a:spcPts val="0"/>
              </a:spcBef>
            </a:pPr>
            <a:r>
              <a:rPr lang="cs-CZ" sz="2200" dirty="0" smtClean="0"/>
              <a:t>2. Částečné nebo </a:t>
            </a:r>
            <a:r>
              <a:rPr lang="cs-CZ" sz="2200" dirty="0"/>
              <a:t>úplnému financování některých veřejných </a:t>
            </a:r>
            <a:r>
              <a:rPr lang="cs-CZ" sz="2200" dirty="0" smtClean="0"/>
              <a:t>služeb</a:t>
            </a:r>
            <a:r>
              <a:rPr lang="cs-CZ" sz="2200" dirty="0"/>
              <a:t>:</a:t>
            </a:r>
            <a:endParaRPr lang="cs-CZ" sz="2200" dirty="0" smtClean="0"/>
          </a:p>
          <a:p>
            <a:pPr marL="285750" indent="-285750">
              <a:lnSpc>
                <a:spcPct val="17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200" b="0" dirty="0" smtClean="0"/>
              <a:t>starobní </a:t>
            </a:r>
            <a:r>
              <a:rPr lang="cs-CZ" sz="2200" b="0" dirty="0"/>
              <a:t>důchody a péče o staré </a:t>
            </a:r>
            <a:r>
              <a:rPr lang="cs-CZ" sz="2200" b="0" dirty="0" smtClean="0"/>
              <a:t>osoby,</a:t>
            </a:r>
            <a:endParaRPr lang="cs-CZ" sz="2200" b="0" dirty="0"/>
          </a:p>
          <a:p>
            <a:pPr marL="285750" indent="-285750">
              <a:lnSpc>
                <a:spcPct val="17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200" b="0" dirty="0" smtClean="0"/>
              <a:t>zdravotní péče,</a:t>
            </a:r>
            <a:endParaRPr lang="cs-CZ" sz="2200" b="0" dirty="0"/>
          </a:p>
          <a:p>
            <a:pPr marL="285750" indent="-285750">
              <a:lnSpc>
                <a:spcPct val="17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200" b="0" dirty="0" smtClean="0"/>
              <a:t>vzdělávání,</a:t>
            </a:r>
            <a:endParaRPr lang="cs-CZ" sz="2200" b="0" dirty="0"/>
          </a:p>
          <a:p>
            <a:pPr marL="285750" indent="-285750">
              <a:lnSpc>
                <a:spcPct val="17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200" b="0" dirty="0" smtClean="0"/>
              <a:t>sociální </a:t>
            </a:r>
            <a:r>
              <a:rPr lang="cs-CZ" sz="2200" b="0" dirty="0"/>
              <a:t>péče,</a:t>
            </a:r>
          </a:p>
          <a:p>
            <a:pPr marL="285750" indent="-285750">
              <a:lnSpc>
                <a:spcPct val="17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200" b="0" dirty="0" smtClean="0"/>
              <a:t>podpora </a:t>
            </a:r>
            <a:r>
              <a:rPr lang="cs-CZ" sz="2200" b="0" dirty="0"/>
              <a:t>v nezaměstnanosti,</a:t>
            </a:r>
          </a:p>
          <a:p>
            <a:pPr marL="285750" indent="-285750">
              <a:lnSpc>
                <a:spcPct val="17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200" b="0" dirty="0" smtClean="0"/>
              <a:t>ochrana </a:t>
            </a:r>
            <a:r>
              <a:rPr lang="cs-CZ" sz="2200" b="0" dirty="0"/>
              <a:t>přírodního bohatství a životního prostředí,</a:t>
            </a:r>
          </a:p>
          <a:p>
            <a:pPr marL="285750" indent="-285750">
              <a:lnSpc>
                <a:spcPct val="17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200" b="0" dirty="0" smtClean="0"/>
              <a:t>veřejná </a:t>
            </a:r>
            <a:r>
              <a:rPr lang="cs-CZ" sz="2200" b="0" dirty="0"/>
              <a:t>doprava.</a:t>
            </a:r>
          </a:p>
          <a:p>
            <a:endParaRPr lang="cs-CZ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9727" y="2132856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9727" y="4869160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431508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60648"/>
            <a:ext cx="4320000" cy="432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>
                <a:solidFill>
                  <a:schemeClr val="accent3"/>
                </a:solidFill>
                <a:latin typeface="Algerian" pitchFamily="82" charset="0"/>
              </a:rPr>
              <a:t>Daňové přiznání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5064676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b="0" dirty="0"/>
              <a:t>Daňové přiznání je </a:t>
            </a:r>
            <a:r>
              <a:rPr lang="cs-CZ" sz="2000" b="0" dirty="0" smtClean="0"/>
              <a:t>čin občana </a:t>
            </a:r>
            <a:r>
              <a:rPr lang="cs-CZ" sz="2000" b="0" dirty="0" smtClean="0">
                <a:solidFill>
                  <a:schemeClr val="bg1"/>
                </a:solidFill>
              </a:rPr>
              <a:t>nebo </a:t>
            </a:r>
            <a:r>
              <a:rPr lang="cs-CZ" sz="2000" b="0" dirty="0">
                <a:solidFill>
                  <a:schemeClr val="bg1"/>
                </a:solidFill>
              </a:rPr>
              <a:t>právnické osoby vůči státu, </a:t>
            </a:r>
            <a:r>
              <a:rPr lang="cs-CZ" sz="2000" b="0" dirty="0" smtClean="0"/>
              <a:t>kdy přiznává </a:t>
            </a:r>
            <a:r>
              <a:rPr lang="cs-CZ" sz="2000" b="0" dirty="0"/>
              <a:t>příjmy podléhající </a:t>
            </a:r>
            <a:r>
              <a:rPr lang="cs-CZ" sz="2000" b="0" dirty="0">
                <a:solidFill>
                  <a:schemeClr val="bg1"/>
                </a:solidFill>
              </a:rPr>
              <a:t>dani vyměřené </a:t>
            </a:r>
            <a:r>
              <a:rPr lang="cs-CZ" sz="2000" b="0" dirty="0" smtClean="0">
                <a:solidFill>
                  <a:schemeClr val="bg1"/>
                </a:solidFill>
              </a:rPr>
              <a:t>státem.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b="0" dirty="0" smtClean="0"/>
              <a:t>V daňovém přiznání občan vyčíslí </a:t>
            </a:r>
            <a:r>
              <a:rPr lang="cs-CZ" sz="2000" b="0" dirty="0"/>
              <a:t>daň </a:t>
            </a:r>
            <a:r>
              <a:rPr lang="cs-CZ" sz="2000" b="0" dirty="0" smtClean="0"/>
              <a:t>a porovná ji </a:t>
            </a:r>
            <a:r>
              <a:rPr lang="cs-CZ" sz="2000" b="0" dirty="0"/>
              <a:t>se zaplacenými zálohami daně. </a:t>
            </a:r>
            <a:endParaRPr lang="cs-CZ" sz="2000" b="0" dirty="0" smtClean="0"/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b="0" dirty="0" smtClean="0"/>
              <a:t>Nedoplatek </a:t>
            </a:r>
            <a:r>
              <a:rPr lang="cs-CZ" sz="2000" b="0" dirty="0"/>
              <a:t>daně následně státu zastoupenému finančním úřadem </a:t>
            </a:r>
            <a:r>
              <a:rPr lang="cs-CZ" sz="2000" b="0" dirty="0" smtClean="0"/>
              <a:t>odvede.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b="0" dirty="0"/>
              <a:t>P</a:t>
            </a:r>
            <a:r>
              <a:rPr lang="cs-CZ" sz="2000" b="0" dirty="0" smtClean="0"/>
              <a:t>řeplatek </a:t>
            </a:r>
            <a:r>
              <a:rPr lang="cs-CZ" sz="2000" b="0" dirty="0"/>
              <a:t>je mu vrácen nebo započten do dalšího období. </a:t>
            </a:r>
            <a:endParaRPr lang="cs-CZ" sz="2000" b="0" dirty="0" smtClean="0"/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b="0" dirty="0" smtClean="0"/>
              <a:t>Daňové </a:t>
            </a:r>
            <a:r>
              <a:rPr lang="cs-CZ" sz="2000" b="0" dirty="0"/>
              <a:t>přiznání se vztahuje vždy k určitému časovému období, nejčastěji ke kalendářnímu </a:t>
            </a:r>
            <a:r>
              <a:rPr lang="cs-CZ" sz="2000" b="0" dirty="0" smtClean="0"/>
              <a:t>roku.</a:t>
            </a:r>
            <a:endParaRPr lang="cs-CZ" sz="2000" b="0" dirty="0"/>
          </a:p>
        </p:txBody>
      </p:sp>
    </p:spTree>
    <p:extLst>
      <p:ext uri="{BB962C8B-B14F-4D97-AF65-F5344CB8AC3E}">
        <p14:creationId xmlns:p14="http://schemas.microsoft.com/office/powerpoint/2010/main" val="16785837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 smtClean="0">
                <a:solidFill>
                  <a:schemeClr val="accent3"/>
                </a:solidFill>
                <a:latin typeface="Algerian" pitchFamily="82" charset="0"/>
              </a:rPr>
              <a:t>Veřejné rozpočty</a:t>
            </a:r>
            <a:endParaRPr lang="cs-CZ" sz="3200" dirty="0">
              <a:solidFill>
                <a:schemeClr val="accent3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5064676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</a:pPr>
            <a:r>
              <a:rPr lang="cs-CZ" sz="2000" dirty="0" smtClean="0"/>
              <a:t>Veřejné rozpočty jsou:</a:t>
            </a:r>
          </a:p>
          <a:p>
            <a:pPr marL="285750" indent="-285750"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b="0" dirty="0" smtClean="0"/>
              <a:t>státní</a:t>
            </a:r>
          </a:p>
          <a:p>
            <a:pPr marL="285750" indent="-285750"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b="0" dirty="0" smtClean="0"/>
              <a:t>krajské</a:t>
            </a:r>
          </a:p>
          <a:p>
            <a:pPr marL="285750" indent="-285750"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b="0" dirty="0"/>
              <a:t>o</a:t>
            </a:r>
            <a:r>
              <a:rPr lang="cs-CZ" sz="2000" b="0" dirty="0" smtClean="0"/>
              <a:t>becní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</a:pPr>
            <a:r>
              <a:rPr lang="cs-CZ" sz="2000" dirty="0" smtClean="0"/>
              <a:t>Každý rozpočet má své příjmy a výdaje.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</a:pPr>
            <a:r>
              <a:rPr lang="cs-CZ" sz="2000" dirty="0" smtClean="0"/>
              <a:t>Rozpočet může být: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b="0" dirty="0" smtClean="0"/>
              <a:t>schodkový – příjmy jsou vyšší než výdaje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b="0" dirty="0" smtClean="0"/>
              <a:t>přebytkový – příjmy jsou nižší než výdaje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b="0" dirty="0" smtClean="0"/>
              <a:t>vyrovnaný – příjmy se rovnají výdajům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</a:pPr>
            <a:endParaRPr lang="cs-CZ" b="0" dirty="0"/>
          </a:p>
        </p:txBody>
      </p:sp>
    </p:spTree>
    <p:extLst>
      <p:ext uri="{BB962C8B-B14F-4D97-AF65-F5344CB8AC3E}">
        <p14:creationId xmlns:p14="http://schemas.microsoft.com/office/powerpoint/2010/main" val="15210822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404664"/>
            <a:ext cx="8568952" cy="548640"/>
          </a:xfrm>
        </p:spPr>
        <p:txBody>
          <a:bodyPr/>
          <a:lstStyle/>
          <a:p>
            <a:pPr algn="ctr"/>
            <a:r>
              <a:rPr lang="cs-CZ" sz="3200" dirty="0">
                <a:solidFill>
                  <a:schemeClr val="accent3"/>
                </a:solidFill>
                <a:latin typeface="Algerian" pitchFamily="82" charset="0"/>
              </a:rPr>
              <a:t>Zdroje příjmů veřejných rozpočtů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5280700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</a:pPr>
            <a:r>
              <a:rPr lang="cs-CZ" sz="2000" dirty="0" smtClean="0"/>
              <a:t>Příjmy veřejných rozpočtů pocházejí z těchto zdrojů: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</a:pPr>
            <a:r>
              <a:rPr lang="cs-CZ" sz="2000" u="sng" dirty="0">
                <a:solidFill>
                  <a:schemeClr val="accent3"/>
                </a:solidFill>
              </a:rPr>
              <a:t>Daně </a:t>
            </a:r>
            <a:r>
              <a:rPr lang="cs-CZ" sz="2000" b="0" dirty="0" smtClean="0"/>
              <a:t>– peníze, které lidé a firmy odvádějí povinně na účet finančního úřadu.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</a:pPr>
            <a:r>
              <a:rPr lang="cs-CZ" sz="2000" u="sng" dirty="0">
                <a:solidFill>
                  <a:schemeClr val="accent3"/>
                </a:solidFill>
              </a:rPr>
              <a:t>Pojistné na veřejné zdravotní pojištění </a:t>
            </a:r>
            <a:r>
              <a:rPr lang="cs-CZ" sz="2000" b="0" dirty="0" smtClean="0"/>
              <a:t>– peníze, které zaměstnanci a živnostníci odvádějí do rozpočtu zdravotní pojišťovny.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</a:pPr>
            <a:r>
              <a:rPr lang="cs-CZ" sz="2000" u="sng" dirty="0">
                <a:solidFill>
                  <a:schemeClr val="accent3"/>
                </a:solidFill>
              </a:rPr>
              <a:t>Pojistné na sociální zabezpečení a příspěvek na státní politiku zaměstnanosti </a:t>
            </a:r>
            <a:r>
              <a:rPr lang="cs-CZ" sz="2000" b="0" dirty="0" smtClean="0"/>
              <a:t>– peníze, které lidé odvádějí na účet České správy sociálního zabezpečení.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1003127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>
                <a:solidFill>
                  <a:schemeClr val="accent3"/>
                </a:solidFill>
                <a:latin typeface="Algerian" pitchFamily="82" charset="0"/>
              </a:rPr>
              <a:t>Státní rozpočet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5208692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70000"/>
              </a:lnSpc>
              <a:spcBef>
                <a:spcPts val="0"/>
              </a:spcBef>
            </a:pPr>
            <a:r>
              <a:rPr lang="cs-CZ" sz="2000" u="sng" dirty="0" smtClean="0">
                <a:solidFill>
                  <a:schemeClr val="accent3"/>
                </a:solidFill>
              </a:rPr>
              <a:t>Příjmy do státního rozpočtu:</a:t>
            </a:r>
          </a:p>
          <a:p>
            <a:pPr marL="285750" indent="-285750">
              <a:lnSpc>
                <a:spcPct val="17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b="0" dirty="0"/>
              <a:t>daně, cla, poplatky</a:t>
            </a:r>
          </a:p>
          <a:p>
            <a:pPr marL="285750" indent="-285750">
              <a:lnSpc>
                <a:spcPct val="17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b="0" dirty="0"/>
              <a:t>dotace, podpory, dar</a:t>
            </a:r>
          </a:p>
          <a:p>
            <a:pPr marL="285750" indent="-285750">
              <a:lnSpc>
                <a:spcPct val="17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b="0" dirty="0"/>
              <a:t>prodej zpoplatněných statků a služeb</a:t>
            </a:r>
          </a:p>
          <a:p>
            <a:pPr marL="285750" indent="-285750">
              <a:lnSpc>
                <a:spcPct val="17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b="0" dirty="0"/>
              <a:t>půjčky od státu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</a:pPr>
            <a:r>
              <a:rPr lang="cs-CZ" sz="2000" u="sng" dirty="0">
                <a:solidFill>
                  <a:schemeClr val="accent3"/>
                </a:solidFill>
              </a:rPr>
              <a:t>Výdaje ze státního rozpočtu:</a:t>
            </a:r>
          </a:p>
          <a:p>
            <a:pPr marL="285750" indent="-285750">
              <a:lnSpc>
                <a:spcPct val="17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b="0" dirty="0" smtClean="0"/>
              <a:t>obrana </a:t>
            </a:r>
            <a:r>
              <a:rPr lang="cs-CZ" sz="2000" b="0" dirty="0"/>
              <a:t>státu, školství, zdravotnictví, kultura, státní správa, komunikace a infrastruktura </a:t>
            </a:r>
          </a:p>
          <a:p>
            <a:pPr marL="285750" indent="-285750">
              <a:lnSpc>
                <a:spcPct val="17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b="0" dirty="0" smtClean="0"/>
              <a:t>finanční </a:t>
            </a:r>
            <a:r>
              <a:rPr lang="cs-CZ" sz="2000" b="0" dirty="0"/>
              <a:t>pomoc </a:t>
            </a:r>
            <a:r>
              <a:rPr lang="cs-CZ" sz="2000" b="0" dirty="0" smtClean="0"/>
              <a:t>zemědělcům</a:t>
            </a:r>
          </a:p>
          <a:p>
            <a:pPr marL="285750" indent="-285750">
              <a:lnSpc>
                <a:spcPct val="17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b="0" dirty="0" smtClean="0"/>
              <a:t>podpora </a:t>
            </a:r>
            <a:r>
              <a:rPr lang="cs-CZ" sz="2000" b="0" dirty="0"/>
              <a:t>v nezaměstnanosti, sociální </a:t>
            </a:r>
            <a:r>
              <a:rPr lang="cs-CZ" sz="2000" b="0" dirty="0" smtClean="0"/>
              <a:t>dávky</a:t>
            </a:r>
            <a:endParaRPr lang="cs-CZ" sz="2000" b="0" dirty="0"/>
          </a:p>
          <a:p>
            <a:pPr marL="0" indent="0"/>
            <a:endParaRPr lang="cs-CZ" b="0" dirty="0"/>
          </a:p>
        </p:txBody>
      </p:sp>
    </p:spTree>
    <p:extLst>
      <p:ext uri="{BB962C8B-B14F-4D97-AF65-F5344CB8AC3E}">
        <p14:creationId xmlns:p14="http://schemas.microsoft.com/office/powerpoint/2010/main" val="6201401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fontScale="92500" lnSpcReduction="2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300" cap="none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300" cap="none" dirty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1300" cap="none" dirty="0" err="1" smtClean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</a:rPr>
              <a:t>microsoft</a:t>
            </a:r>
            <a:r>
              <a:rPr lang="cs-CZ" sz="1300" cap="none" dirty="0" smtClean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</a:rPr>
              <a:t> - </a:t>
            </a:r>
            <a:r>
              <a:rPr lang="cs-CZ" sz="1300" cap="none" dirty="0" smtClean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3"/>
              </a:rPr>
              <a:t>http://office.microsoft.com</a:t>
            </a:r>
            <a:endParaRPr lang="cs-CZ" sz="1300" cap="none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300" cap="none" dirty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4"/>
              </a:rPr>
              <a:t>http://</a:t>
            </a:r>
            <a:r>
              <a:rPr lang="cs-CZ" sz="1300" cap="none" dirty="0" smtClean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4"/>
              </a:rPr>
              <a:t>cs.wikipedia.org/wiki/Da%C5%88</a:t>
            </a:r>
            <a:endParaRPr lang="cs-CZ" sz="1300" cap="none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300" cap="none" dirty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5"/>
              </a:rPr>
              <a:t>http://</a:t>
            </a:r>
            <a:r>
              <a:rPr lang="cs-CZ" sz="1300" cap="none" dirty="0" smtClean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5"/>
              </a:rPr>
              <a:t>cs.wikipedia.org/wiki/Da%C5%88ov%C3%A9_p%C5%99izn%C3%A1n%C3%AD</a:t>
            </a:r>
            <a:endParaRPr lang="cs-CZ" sz="1300" cap="none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endParaRPr lang="cs-CZ" sz="1300" cap="none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1300" cap="none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</a:t>
            </a:r>
            <a:r>
              <a:rPr lang="cs-CZ" sz="1200" dirty="0" smtClean="0">
                <a:ea typeface="Times New Roman"/>
              </a:rPr>
              <a:t>Materiál </a:t>
            </a:r>
            <a:r>
              <a:rPr lang="cs-CZ" sz="1200" dirty="0"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1362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Úhly">
  <a:themeElements>
    <a:clrScheme name="Úhly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Úhly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Úhl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147</TotalTime>
  <Words>668</Words>
  <Application>Microsoft Office PowerPoint</Application>
  <PresentationFormat>Předvádění na obrazovce (4:3)</PresentationFormat>
  <Paragraphs>113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Úhly</vt:lpstr>
      <vt:lpstr>FINANČNÍ GRAMOTNOST  Daně a veřejné rozpočty  </vt:lpstr>
      <vt:lpstr>Prezentace aplikace PowerPoint</vt:lpstr>
      <vt:lpstr>daně</vt:lpstr>
      <vt:lpstr>Druhy daní</vt:lpstr>
      <vt:lpstr>Účel daní</vt:lpstr>
      <vt:lpstr>Daňové přiznání</vt:lpstr>
      <vt:lpstr>Veřejné rozpočty</vt:lpstr>
      <vt:lpstr>Zdroje příjmů veřejných rozpočtů</vt:lpstr>
      <vt:lpstr>Státní rozpočet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FINANČNÍ GRAMOTNOST  Daně a veřejné rozpočty  </dc:title>
  <dc:creator>Ivuška</dc:creator>
  <cp:lastModifiedBy>Iva Novotná</cp:lastModifiedBy>
  <cp:revision>17</cp:revision>
  <dcterms:created xsi:type="dcterms:W3CDTF">2011-07-10T07:35:11Z</dcterms:created>
  <dcterms:modified xsi:type="dcterms:W3CDTF">2013-03-03T08:34:00Z</dcterms:modified>
</cp:coreProperties>
</file>