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2" r:id="rId3"/>
    <p:sldId id="259" r:id="rId4"/>
    <p:sldId id="260" r:id="rId5"/>
    <p:sldId id="261" r:id="rId6"/>
    <p:sldId id="264" r:id="rId7"/>
    <p:sldId id="265" r:id="rId8"/>
    <p:sldId id="266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16A0C6-D313-4CEA-A095-BF13FF7F8941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4121C6-5E98-44F4-A99D-646DC5E8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299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BOxNSxfehW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FPWZMZCBMW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lceta.eu/ceska-republika/Mod1/Vzdy-si-zkontrolujte-a-pozorne.html" TargetMode="External"/><Relationship Id="rId3" Type="http://schemas.openxmlformats.org/officeDocument/2006/relationships/hyperlink" Target="http://cs.wikipedia.org/wiki/reklama" TargetMode="External"/><Relationship Id="rId7" Type="http://schemas.openxmlformats.org/officeDocument/2006/relationships/hyperlink" Target="http://reklamniagentura.bestof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roholding.cz/internetova-reklama" TargetMode="External"/><Relationship Id="rId5" Type="http://schemas.openxmlformats.org/officeDocument/2006/relationships/hyperlink" Target="http://www.denikreferendum.cz/clanek/3839-jeste-vice-televizni-reklamy-product-placement-zacne-v-cervnu" TargetMode="External"/><Relationship Id="rId4" Type="http://schemas.openxmlformats.org/officeDocument/2006/relationships/hyperlink" Target="http://www.bonduelle.lt/pramogos" TargetMode="External"/><Relationship Id="rId9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Reklama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Iva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62305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950920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22_FG_18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Reklama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pojmem reklama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Orientovat se ve světě reklamy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- 9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15. 1. 2013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05268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reklama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</a:pPr>
            <a:r>
              <a:rPr lang="cs-CZ" sz="2000" dirty="0"/>
              <a:t>Reklama</a:t>
            </a:r>
            <a:r>
              <a:rPr lang="cs-CZ" sz="2000" b="0" dirty="0"/>
              <a:t> je jakákoliv placená i neplacená forma propagace výrobku, služby, společnosti, obchodní značky nebo myšlenky mající za cíl především zvýšení prodeje. </a:t>
            </a:r>
            <a:endParaRPr lang="cs-CZ" sz="2000" b="0" dirty="0" smtClean="0"/>
          </a:p>
          <a:p>
            <a:pPr marL="0" indent="0">
              <a:lnSpc>
                <a:spcPct val="150000"/>
              </a:lnSpc>
            </a:pPr>
            <a:r>
              <a:rPr lang="cs-CZ" sz="2000" b="0" dirty="0" smtClean="0">
                <a:hlinkClick r:id="rId2"/>
              </a:rPr>
              <a:t>Zelenina Bonduelle</a:t>
            </a:r>
            <a:endParaRPr lang="cs-CZ" sz="2000" b="0" dirty="0" smtClean="0"/>
          </a:p>
          <a:p>
            <a:pPr marL="0" indent="0">
              <a:lnSpc>
                <a:spcPct val="150000"/>
              </a:lnSpc>
            </a:pPr>
            <a:endParaRPr lang="cs-CZ" sz="2000" b="0" dirty="0" smtClean="0"/>
          </a:p>
          <a:p>
            <a:pPr marL="0" indent="0">
              <a:lnSpc>
                <a:spcPct val="150000"/>
              </a:lnSpc>
            </a:pPr>
            <a:endParaRPr lang="cs-CZ" sz="2000" b="0" dirty="0"/>
          </a:p>
        </p:txBody>
      </p:sp>
      <p:pic>
        <p:nvPicPr>
          <p:cNvPr id="4" name="Obrázek 3" descr="http://www.bonduelle.lt/uploads/documents/pramogo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068798"/>
            <a:ext cx="4529858" cy="324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775100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druhy</a:t>
            </a:r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 reklamy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63262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</a:pPr>
            <a:r>
              <a:rPr lang="cs-CZ" sz="2000" dirty="0"/>
              <a:t>Reklama může </a:t>
            </a:r>
            <a:r>
              <a:rPr lang="cs-CZ" sz="2000" dirty="0" smtClean="0"/>
              <a:t>být: </a:t>
            </a:r>
          </a:p>
          <a:p>
            <a:pPr>
              <a:buFont typeface="Wingdings" pitchFamily="2" charset="2"/>
              <a:buChar char="Ø"/>
            </a:pPr>
            <a:r>
              <a:rPr lang="cs-CZ" b="0" dirty="0"/>
              <a:t>Televizní </a:t>
            </a:r>
            <a:r>
              <a:rPr lang="cs-CZ" b="0" dirty="0" smtClean="0"/>
              <a:t>reklama</a:t>
            </a:r>
          </a:p>
          <a:p>
            <a:pPr>
              <a:buFont typeface="Wingdings" pitchFamily="2" charset="2"/>
              <a:buChar char="Ø"/>
            </a:pPr>
            <a:r>
              <a:rPr lang="cs-CZ" b="0" dirty="0" smtClean="0"/>
              <a:t>Internetová reklama</a:t>
            </a:r>
            <a:endParaRPr lang="cs-CZ" b="0" dirty="0"/>
          </a:p>
          <a:p>
            <a:pPr>
              <a:buFont typeface="Wingdings" pitchFamily="2" charset="2"/>
              <a:buChar char="Ø"/>
            </a:pPr>
            <a:r>
              <a:rPr lang="cs-CZ" b="0" dirty="0"/>
              <a:t>Tisková reklama (inzerát, akční leták)</a:t>
            </a:r>
          </a:p>
          <a:p>
            <a:pPr>
              <a:buFont typeface="Wingdings" pitchFamily="2" charset="2"/>
              <a:buChar char="Ø"/>
            </a:pPr>
            <a:r>
              <a:rPr lang="cs-CZ" b="0" dirty="0"/>
              <a:t>Světelná reklama</a:t>
            </a:r>
          </a:p>
          <a:p>
            <a:pPr>
              <a:buFont typeface="Wingdings" pitchFamily="2" charset="2"/>
              <a:buChar char="Ø"/>
            </a:pPr>
            <a:r>
              <a:rPr lang="cs-CZ" b="0" dirty="0"/>
              <a:t>Rozhlasové spoty</a:t>
            </a:r>
          </a:p>
          <a:p>
            <a:pPr>
              <a:buFont typeface="Wingdings" pitchFamily="2" charset="2"/>
              <a:buChar char="Ø"/>
            </a:pPr>
            <a:r>
              <a:rPr lang="cs-CZ" b="0" dirty="0"/>
              <a:t>Mobilní reklama (reklama na autech, dopravních prostředcích apod.)</a:t>
            </a:r>
          </a:p>
          <a:p>
            <a:pPr>
              <a:buFont typeface="Wingdings" pitchFamily="2" charset="2"/>
              <a:buChar char="Ø"/>
            </a:pPr>
            <a:r>
              <a:rPr lang="cs-CZ" b="0" dirty="0"/>
              <a:t>Venkovní reklama (plakáty, billboardy, atypické reklamní plochy - štíty domů, ploty apod.)</a:t>
            </a:r>
          </a:p>
          <a:p>
            <a:pPr>
              <a:buFont typeface="Wingdings" pitchFamily="2" charset="2"/>
              <a:buChar char="Ø"/>
            </a:pPr>
            <a:r>
              <a:rPr lang="cs-CZ" b="0" dirty="0"/>
              <a:t>Alternativní média (chodící reklama, City </a:t>
            </a:r>
            <a:r>
              <a:rPr lang="cs-CZ" b="0" dirty="0" err="1"/>
              <a:t>Light</a:t>
            </a:r>
            <a:r>
              <a:rPr lang="cs-CZ" b="0" dirty="0"/>
              <a:t> vitríny, reklamy vlečené letadlem, městský mobiliář - lavičky, zastávky MHD, hodiny, digitální teploměry, atd.)</a:t>
            </a:r>
          </a:p>
          <a:p>
            <a:pPr>
              <a:buFont typeface="Wingdings" pitchFamily="2" charset="2"/>
              <a:buChar char="Ø"/>
            </a:pPr>
            <a:r>
              <a:rPr lang="cs-CZ" b="0" dirty="0"/>
              <a:t>Propagační předměty (např. trička nebo propisky s nápisem nebo logem propagované firmy atd.)</a:t>
            </a:r>
          </a:p>
        </p:txBody>
      </p:sp>
      <p:pic>
        <p:nvPicPr>
          <p:cNvPr id="4" name="Obrázek 3" descr="1442895-blok-socialistickych-reklam-po-mnoho-let-uvadel-pan-vajicko-obcas-s-pani-vajick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80728"/>
            <a:ext cx="2603836" cy="216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676372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Reklama nesmí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206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</a:pPr>
            <a:r>
              <a:rPr lang="cs-CZ" sz="2000" dirty="0" smtClean="0"/>
              <a:t>Reklama </a:t>
            </a:r>
            <a:r>
              <a:rPr lang="cs-CZ" sz="2000" dirty="0"/>
              <a:t>především </a:t>
            </a:r>
            <a:r>
              <a:rPr lang="cs-CZ" sz="2000" dirty="0" smtClean="0"/>
              <a:t>nesmí: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0" dirty="0" smtClean="0"/>
              <a:t>být </a:t>
            </a:r>
            <a:r>
              <a:rPr lang="cs-CZ" sz="2000" b="0" dirty="0"/>
              <a:t>klamavá, skrytá, podprahová či v rozporu s dobrými </a:t>
            </a:r>
            <a:r>
              <a:rPr lang="cs-CZ" sz="2000" b="0" dirty="0" smtClean="0"/>
              <a:t>mravy,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0" dirty="0" smtClean="0"/>
              <a:t>nesmí </a:t>
            </a:r>
            <a:r>
              <a:rPr lang="cs-CZ" sz="2000" b="0" dirty="0"/>
              <a:t>podporovat chování poškozující zdraví nebo ohrožující bezpečnost osob nebo majetku, jakož i jednání poškozující zájmy na ochranu životního </a:t>
            </a:r>
            <a:r>
              <a:rPr lang="cs-CZ" sz="2000" b="0" dirty="0" smtClean="0"/>
              <a:t>prostředí,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0" dirty="0" smtClean="0"/>
              <a:t>nesmí </a:t>
            </a:r>
            <a:r>
              <a:rPr lang="cs-CZ" sz="2000" b="0" dirty="0"/>
              <a:t>propagovat výrobky či služby, které jsou zakázané.</a:t>
            </a:r>
            <a:endParaRPr lang="cs-CZ" sz="2000" b="0" dirty="0"/>
          </a:p>
        </p:txBody>
      </p:sp>
      <p:pic>
        <p:nvPicPr>
          <p:cNvPr id="6" name="Obrázek 5" descr="C:\Users\novotna\Desktop\cigarety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509119"/>
            <a:ext cx="2880000" cy="216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781656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http://www.proholding.cz/uploads/assets/template/internetova-reklam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538000"/>
            <a:ext cx="5728079" cy="36000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Výhody a nevýhody reklamy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b="1" dirty="0" smtClean="0"/>
              <a:t>výhody</a:t>
            </a:r>
            <a:endParaRPr lang="cs-CZ" sz="2000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Reklama nás informuje o výhodných nabídkách.</a:t>
            </a:r>
          </a:p>
          <a:p>
            <a:pPr>
              <a:buFont typeface="Wingdings" pitchFamily="2" charset="2"/>
              <a:buChar char="Ø"/>
            </a:pPr>
            <a:endParaRPr lang="cs-CZ" sz="2000" b="0" dirty="0"/>
          </a:p>
          <a:p>
            <a:pPr marL="0" indent="0"/>
            <a:endParaRPr lang="cs-CZ" sz="2000" b="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b="1" dirty="0" smtClean="0"/>
              <a:t>nevýhody</a:t>
            </a:r>
            <a:endParaRPr lang="cs-CZ" sz="20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Reklama v nás vyvolává touhu koupit si konkrétní výrobek nebo službu.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2692203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283968" y="1097280"/>
            <a:ext cx="4032448" cy="5140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získat nové uživatele,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tvořit zisk firmy,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vytvořit silnou značku firmy,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zvýšit poptávku po konkrétním zboží,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posílit pozici firmy na trhu,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zlepšovat pověst firmy – pozitivní image,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motivovat vlastní pracovníky,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rozšířit distribuční síť.</a:t>
            </a:r>
          </a:p>
          <a:p>
            <a:endParaRPr lang="cs-CZ" sz="20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Cíle reklamy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pic>
        <p:nvPicPr>
          <p:cNvPr id="10" name="Zástupný symbol pro obsah 9" descr="http://reklamniagentura.bestof.cz/data/sharedfiles/1337/rozcesti.jpg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3240000" cy="324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664589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Funkce reklamy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206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Informační</a:t>
            </a:r>
            <a:r>
              <a:rPr lang="cs-CZ" sz="2000" b="0" dirty="0" smtClean="0"/>
              <a:t> – reklama uvede nový výrobek na trh.</a:t>
            </a:r>
            <a:endParaRPr lang="cs-CZ" sz="200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Přesvědčovací</a:t>
            </a:r>
            <a:r>
              <a:rPr lang="cs-CZ" sz="2000" b="0" dirty="0" smtClean="0"/>
              <a:t> – reklama v prostředí silné konkurence uvádí srovnávání výrobků.</a:t>
            </a:r>
            <a:endParaRPr lang="cs-CZ" sz="200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Upomínací </a:t>
            </a:r>
            <a:r>
              <a:rPr lang="cs-CZ" sz="2000" b="0" dirty="0" smtClean="0"/>
              <a:t>– reklama připomíná zákazníkům kvality a přednosti daného výrobku.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err="1" smtClean="0">
                <a:hlinkClick r:id="rId2"/>
              </a:rPr>
              <a:t>Barbie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dirty="0"/>
          </a:p>
        </p:txBody>
      </p:sp>
      <p:pic>
        <p:nvPicPr>
          <p:cNvPr id="4" name="Obrázek 3" descr="http://www.hrackarna.cz/fotky/fotky/fotky/fotky/fotky/barbie-v-satech-asst-110197-63069.jpg-110197-63070.jpg-110197-63071.jpg-110197-63072.jpg-110197-68062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24944"/>
            <a:ext cx="3599815" cy="35998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93588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http://www.dolceta.eu/ceska-republika/Mod1/sites/ceska-republika_Mod1/local/cache-vignettes/L300xH300/1147436_exclamation_point_icon-d6394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59909"/>
            <a:ext cx="2857500" cy="28575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Klamavá reklama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</a:pPr>
            <a:r>
              <a:rPr lang="cs-CZ" sz="2000" dirty="0" smtClean="0"/>
              <a:t>Klamavá </a:t>
            </a:r>
            <a:r>
              <a:rPr lang="cs-CZ" sz="2000" dirty="0"/>
              <a:t>reklama je jakákoli reklama, kterou vykonává profesionál a </a:t>
            </a:r>
            <a:r>
              <a:rPr lang="cs-CZ" sz="2000" dirty="0" smtClean="0"/>
              <a:t>která může: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0" dirty="0" smtClean="0"/>
              <a:t>slovy </a:t>
            </a:r>
            <a:r>
              <a:rPr lang="cs-CZ" sz="2000" b="0" dirty="0"/>
              <a:t>nebo prezentací oklamat </a:t>
            </a:r>
            <a:r>
              <a:rPr lang="cs-CZ" sz="2000" b="0" dirty="0" smtClean="0"/>
              <a:t>spotřebitel,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0" dirty="0" smtClean="0"/>
              <a:t>ovlivnit jeho </a:t>
            </a:r>
            <a:r>
              <a:rPr lang="cs-CZ" sz="2000" b="0" dirty="0"/>
              <a:t>výběr z produktů nebo služeb, které </a:t>
            </a:r>
            <a:r>
              <a:rPr lang="cs-CZ" sz="2000" b="0" dirty="0" smtClean="0"/>
              <a:t>chce </a:t>
            </a:r>
            <a:r>
              <a:rPr lang="cs-CZ" sz="2000" b="0" dirty="0"/>
              <a:t>koupit</a:t>
            </a:r>
            <a:r>
              <a:rPr lang="cs-CZ" sz="2000" b="0" dirty="0" smtClean="0"/>
              <a:t>,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0" dirty="0" smtClean="0"/>
              <a:t>bude </a:t>
            </a:r>
            <a:r>
              <a:rPr lang="cs-CZ" sz="2000" b="0" dirty="0"/>
              <a:t>mít dopad na </a:t>
            </a:r>
            <a:r>
              <a:rPr lang="cs-CZ" sz="2000" b="0" dirty="0" smtClean="0"/>
              <a:t>jeho </a:t>
            </a:r>
            <a:r>
              <a:rPr lang="cs-CZ" sz="2000" b="0" dirty="0"/>
              <a:t>ekonomické </a:t>
            </a:r>
            <a:r>
              <a:rPr lang="cs-CZ" sz="2000" b="0" dirty="0" smtClean="0"/>
              <a:t>chování, </a:t>
            </a:r>
            <a:endParaRPr lang="cs-CZ" sz="2000" b="0" dirty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0" dirty="0" smtClean="0"/>
              <a:t>Nebo poškodí konkurenci. 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1610396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Wingdings" pitchFamily="2" charset="2"/>
              <a:buChar char="§"/>
            </a:pPr>
            <a:endParaRPr lang="cs-CZ" sz="2500" cap="none" dirty="0" smtClean="0">
              <a:hlinkClick r:id="rId3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500" cap="none" dirty="0">
              <a:hlinkClick r:id="rId3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4800" cap="none" dirty="0" smtClean="0">
                <a:hlinkClick r:id="rId3"/>
              </a:rPr>
              <a:t>http://cs.wikipedia.org/wiki/reklama</a:t>
            </a:r>
            <a:endParaRPr lang="cs-CZ" sz="4800" cap="none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4800" cap="none" dirty="0" smtClean="0">
                <a:hlinkClick r:id="rId4"/>
              </a:rPr>
              <a:t>http://www.bonduelle.lt/pramogos</a:t>
            </a:r>
            <a:endParaRPr lang="cs-CZ" sz="48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4800" u="sng" cap="none" dirty="0" smtClean="0">
                <a:hlinkClick r:id="rId5"/>
              </a:rPr>
              <a:t>http://www.denikreferendum.cz/clanek/3839-jeste-vice-televizni-reklamy-product-placement-zacne-v-cervnu</a:t>
            </a:r>
            <a:endParaRPr lang="cs-CZ" sz="4800" cap="none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4800" u="sng" cap="none" dirty="0" smtClean="0">
                <a:hlinkClick r:id="rId6"/>
              </a:rPr>
              <a:t>http://www.proholding.cz/internetova-reklama</a:t>
            </a:r>
            <a:endParaRPr lang="cs-CZ" sz="4800" u="sng" cap="none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4800" u="sng" cap="none" dirty="0" smtClean="0">
                <a:hlinkClick r:id="rId7"/>
              </a:rPr>
              <a:t>http://reklamniagentura.bestof.cz/</a:t>
            </a:r>
            <a:endParaRPr lang="cs-CZ" sz="4800" cap="none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4800" u="sng" cap="none" dirty="0" smtClean="0"/>
              <a:t>http://commons.wikimedia.org/</a:t>
            </a:r>
            <a:endParaRPr lang="cs-CZ" sz="48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Wingdings" pitchFamily="2" charset="2"/>
              <a:buChar char="§"/>
            </a:pPr>
            <a:r>
              <a:rPr lang="cs-CZ" sz="4800" u="sng" cap="none" dirty="0" smtClean="0">
                <a:hlinkClick r:id="rId8"/>
              </a:rPr>
              <a:t>http://www.dolceta.eu/ceska-republika/mod1/vzdy-si-zkontrolujte-a-pozorne.html</a:t>
            </a:r>
            <a:endParaRPr lang="cs-CZ" sz="4800" cap="none" dirty="0" smtClean="0"/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4800" cap="none" dirty="0" smtClean="0"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4800" dirty="0" smtClean="0">
                <a:ea typeface="Times New Roman"/>
              </a:rPr>
              <a:t>„</a:t>
            </a:r>
            <a:r>
              <a:rPr lang="cs-CZ" sz="4800" dirty="0" smtClean="0">
                <a:ea typeface="Times New Roman"/>
              </a:rPr>
              <a:t>Materiál </a:t>
            </a:r>
            <a:r>
              <a:rPr lang="cs-CZ" sz="48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37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105</TotalTime>
  <Words>564</Words>
  <Application>Microsoft Office PowerPoint</Application>
  <PresentationFormat>Předvádění na obrazovce (4:3)</PresentationFormat>
  <Paragraphs>95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Úhly</vt:lpstr>
      <vt:lpstr>FINANČNÍ GRAMOTNOST  Reklama  </vt:lpstr>
      <vt:lpstr>Prezentace aplikace PowerPoint</vt:lpstr>
      <vt:lpstr>reklama</vt:lpstr>
      <vt:lpstr>druhy reklamy</vt:lpstr>
      <vt:lpstr>Reklama nesmí</vt:lpstr>
      <vt:lpstr>Výhody a nevýhody reklamy</vt:lpstr>
      <vt:lpstr>Cíle reklamy</vt:lpstr>
      <vt:lpstr>Funkce reklamy</vt:lpstr>
      <vt:lpstr>Klamavá reklama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Reklama  </dc:title>
  <dc:creator>Ivuška</dc:creator>
  <cp:lastModifiedBy>Iva Novotná</cp:lastModifiedBy>
  <cp:revision>13</cp:revision>
  <dcterms:created xsi:type="dcterms:W3CDTF">2011-07-10T07:34:37Z</dcterms:created>
  <dcterms:modified xsi:type="dcterms:W3CDTF">2013-01-15T18:01:19Z</dcterms:modified>
</cp:coreProperties>
</file>