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4" r:id="rId2"/>
    <p:sldId id="265" r:id="rId3"/>
    <p:sldId id="257" r:id="rId4"/>
    <p:sldId id="267" r:id="rId5"/>
    <p:sldId id="269" r:id="rId6"/>
    <p:sldId id="270" r:id="rId7"/>
    <p:sldId id="271" r:id="rId8"/>
    <p:sldId id="259" r:id="rId9"/>
    <p:sldId id="272" r:id="rId10"/>
    <p:sldId id="273" r:id="rId11"/>
    <p:sldId id="262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37E799-688E-42E0-8D31-F84008C9C6D4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DA71EA-EA39-42F8-8B7F-1ED67EF9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481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77B3E27-172D-496B-874E-7E592B174AC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AB98871-A42E-4016-8665-4E4A1FDD335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77B3E27-172D-496B-874E-7E592B174AC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AB98871-A42E-4016-8665-4E4A1FDD335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77B3E27-172D-496B-874E-7E592B174AC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AB98871-A42E-4016-8665-4E4A1FDD335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3E27-172D-496B-874E-7E592B174AC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98871-A42E-4016-8665-4E4A1FDD335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3E27-172D-496B-874E-7E592B174AC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98871-A42E-4016-8665-4E4A1FDD335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77B3E27-172D-496B-874E-7E592B174AC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AB98871-A42E-4016-8665-4E4A1FDD335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3E27-172D-496B-874E-7E592B174AC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98871-A42E-4016-8665-4E4A1FDD335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77B3E27-172D-496B-874E-7E592B174AC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AB98871-A42E-4016-8665-4E4A1FDD335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77B3E27-172D-496B-874E-7E592B174AC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AB98871-A42E-4016-8665-4E4A1FDD335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3E27-172D-496B-874E-7E592B174AC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98871-A42E-4016-8665-4E4A1FDD335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B3E27-172D-496B-874E-7E592B174AC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98871-A42E-4016-8665-4E4A1FDD335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77B3E27-172D-496B-874E-7E592B174AC5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AB98871-A42E-4016-8665-4E4A1FDD335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//upload.wikimedia.org/wikipedia/commons/8/85/MenstrualCycle_cs.sv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5/MenstrualCycle_cs.svg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cs.wikipedia.org/wiki/Soubor:MenstrualCycle_cs.sv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Menstruace" TargetMode="External"/><Relationship Id="rId5" Type="http://schemas.openxmlformats.org/officeDocument/2006/relationships/hyperlink" Target="http://cs.wikipedia.org/wiki/Ovulace" TargetMode="External"/><Relationship Id="rId4" Type="http://schemas.openxmlformats.org/officeDocument/2006/relationships/hyperlink" Target="http://cs.wikipedia.org/wiki/Menstrua%C4%8Dn%C3%AD_cyklus#Menstruace" TargetMode="External"/><Relationship Id="rId9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Menstruační cyklus</a:t>
            </a:r>
            <a:r>
              <a:rPr lang="cs-CZ" sz="32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034880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6550149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VY_32_INOVACE_52_VZ_06</a:t>
                      </a:r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Menstruační cyklus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Průběh menstruačního cyklu a jeho fáze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terminologii, 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4.2..2013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4294967295"/>
          </p:nvPr>
        </p:nvSpPr>
        <p:spPr>
          <a:xfrm>
            <a:off x="467544" y="6381329"/>
            <a:ext cx="8208912" cy="216023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sz="1400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43676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3922"/>
            <a:ext cx="7467600" cy="97483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Menstruační cyklus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00808"/>
            <a:ext cx="7467600" cy="49685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označuje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periodické fyziologické změny v těle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ženy,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které jsou pod kontrolou reprodukčního hormonálního systému a nutné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reprodukci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menstruační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cykly u žen se typicky vyskytují na měsíčním základě mezi pubertou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menopauzou</a:t>
            </a:r>
          </a:p>
        </p:txBody>
      </p:sp>
      <p:pic>
        <p:nvPicPr>
          <p:cNvPr id="2050" name="Picture 2" descr="C:\Users\kaculinka\AppData\Local\Microsoft\Windows\Temporary Internet Files\Content.IE5\8TNBAV5T\MC9004388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624644"/>
            <a:ext cx="2592288" cy="1998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580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menstruace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075240" cy="5133184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periodicky se opakující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krvácení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nastává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 žen v rámci menstruačního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cyklu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začátek menstruace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označuje jako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menarche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vyskytuje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průměrně ve věku 12 let, ale může se přihodit kdykoli mezi 8 a 16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lety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poslední perioda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nazývá menopauza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většinou se vyskytuje ve věku 45–55 let 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odchylky od těchto hodnot vyžadují medicínskou prohlídku</a:t>
            </a:r>
          </a:p>
          <a:p>
            <a:pPr>
              <a:buFont typeface="Wingdings" pitchFamily="2" charset="2"/>
              <a:buChar char="§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1027" name="Picture 3" descr="C:\Users\hola\AppData\Local\Microsoft\Windows\Temporary Internet Files\Content.IE5\UPPUNGPH\MC9003587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65867"/>
            <a:ext cx="1395374" cy="187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782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Vynechání menstruace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147248" cy="5421216"/>
          </a:xfrm>
        </p:spPr>
        <p:txBody>
          <a:bodyPr>
            <a:normAutofit lnSpcReduction="1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říčinou vynechání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menstruace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může být těhotenství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ůže dojít k delší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absenci (vynechání) menses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i z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jiných příčin než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těhotenství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apř. ženy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 velmi nízkým podílem tělesného tuku jako sportovkyně mohou přestat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menstruovat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ebo ženy s poruchou příjmu potravy (anorexie)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přítomnost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menstruace dokazuje, že nastala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ovulace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ženy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které nemají ovulaci, nemohou mít menstruační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cykly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2050" name="Picture 2" descr="C:\Users\hola\AppData\Local\Microsoft\Windows\Temporary Internet Files\Content.IE5\RSNLR5SI\MP9003211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029" y="116632"/>
            <a:ext cx="113004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2839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Název menstruačního cyklu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menstruační krev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dříve nazývala „</a:t>
            </a:r>
            <a:r>
              <a:rPr lang="cs-CZ" sz="2800" b="1" dirty="0" err="1">
                <a:latin typeface="Arial" pitchFamily="34" charset="0"/>
                <a:cs typeface="Arial" pitchFamily="34" charset="0"/>
              </a:rPr>
              <a:t>čmýra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“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zastaralé je i označení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perioda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obvyklé je označení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měsíčky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současnosti nejběžnější je označení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menses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 lidové mluvě pak silně expresivně zabarvený výraz „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krámy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“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3993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4676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3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etymologie</a:t>
            </a:r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7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7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původ slova)</a:t>
            </a:r>
            <a:endParaRPr lang="cs-CZ" sz="27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003232" cy="5277200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„menstruace“ a „menses“ pocházejí z latinského </a:t>
            </a:r>
            <a:r>
              <a:rPr lang="cs-CZ" sz="2800" i="1" dirty="0" err="1">
                <a:latin typeface="Arial" pitchFamily="34" charset="0"/>
                <a:cs typeface="Arial" pitchFamily="34" charset="0"/>
              </a:rPr>
              <a:t>mensis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(měsíc)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odrážející fakt, že Měsíc též potřebuje asi 28 dní na oběh kolem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Země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menstruační periody některých žen mohou odpovídat lunárnímu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cyklu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neexistuje nutné spojení mezi lunárními měsíci a menstruačními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periodami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délka menstruačního cyklu je různá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průměrnou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hodnotu normálního ovulačního cyklu ženy se obecně považuje 28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3074" name="Picture 2" descr="C:\Users\hola\AppData\Local\Microsoft\Windows\Temporary Internet Files\Content.IE5\V5GIJ4W3\MP9001827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91972"/>
            <a:ext cx="1756792" cy="139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6109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1. Fáze menstruačního cyklu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003232" cy="5205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MENSTRUACE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trvá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několik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dní (3-5dní,ale i 2-7dní)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představuje ztrátu asi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50ml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krve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vůli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této ztrátě krve mají ženy vyšší potřebu přijímat v potravě železo než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muži 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noho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žen prožívá v této době křeče dělohy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(tzv. bolestivá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menstruace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hola\AppData\Local\Microsoft\Windows\Temporary Internet Files\Content.IE5\UPPUNGPH\MP9004095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97152"/>
            <a:ext cx="2771800" cy="184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la\AppData\Local\Microsoft\Windows\Temporary Internet Files\Content.IE5\UPPUNGPH\MC9004301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670" y="4366773"/>
            <a:ext cx="1656184" cy="2279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592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2.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Fáze menstruačního cyklu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FOLIKULÁRNÍ FÁZE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normálně v každém cyklu dozraje jen 1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vajíčko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32338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3.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Fáze menstruačního cyklu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075240" cy="527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OVULACE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označuje okamžik , kdy dojde k uvolnění zralého vajíčka z vaječníku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uvolněné vajíčko začne pomalu sestupovat vejcovodem k děloze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pokud se během této cesty setká se spermií, dojde k jejich vzájemnému splynutí a oplodnění vajíčka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vajíčko po ovulaci zaniká velmi rychle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může být oplodněno pouze v intervalu kratším než 24 hodin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18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enstrualCycle c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52736"/>
            <a:ext cx="5980620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95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88840"/>
            <a:ext cx="7704856" cy="3888432"/>
          </a:xfrm>
        </p:spPr>
        <p:txBody>
          <a:bodyPr>
            <a:normAutofit fontScale="40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4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34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3400" dirty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400" dirty="0" smtClean="0">
                <a:latin typeface="Arial" pitchFamily="34" charset="0"/>
                <a:cs typeface="Arial" pitchFamily="34" charset="0"/>
                <a:hlinkClick r:id="rId4"/>
              </a:rPr>
              <a:t>http</a:t>
            </a:r>
            <a:r>
              <a:rPr lang="cs-CZ" sz="3400" dirty="0">
                <a:latin typeface="Arial" pitchFamily="34" charset="0"/>
                <a:cs typeface="Arial" pitchFamily="34" charset="0"/>
                <a:hlinkClick r:id="rId4"/>
              </a:rPr>
              <a:t>://</a:t>
            </a:r>
            <a:r>
              <a:rPr lang="cs-CZ" sz="3400" dirty="0" smtClean="0">
                <a:latin typeface="Arial" pitchFamily="34" charset="0"/>
                <a:cs typeface="Arial" pitchFamily="34" charset="0"/>
                <a:hlinkClick r:id="rId4"/>
              </a:rPr>
              <a:t>cs.wikipedia.org/wiki/Menstrua%C4%8Dn%C3%AD_cyklus#Menstruace</a:t>
            </a:r>
            <a:endParaRPr lang="cs-CZ" sz="340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400" dirty="0" smtClean="0">
                <a:latin typeface="Arial" pitchFamily="34" charset="0"/>
                <a:cs typeface="Arial" pitchFamily="34" charset="0"/>
                <a:hlinkClick r:id="rId5"/>
              </a:rPr>
              <a:t>http</a:t>
            </a:r>
            <a:r>
              <a:rPr lang="cs-CZ" sz="3400" dirty="0">
                <a:latin typeface="Arial" pitchFamily="34" charset="0"/>
                <a:cs typeface="Arial" pitchFamily="34" charset="0"/>
                <a:hlinkClick r:id="rId5"/>
              </a:rPr>
              <a:t>://cs.wikipedia.org/wiki/Ovulace</a:t>
            </a:r>
            <a:r>
              <a:rPr lang="cs-CZ" sz="3400" dirty="0">
                <a:latin typeface="Arial" pitchFamily="34" charset="0"/>
                <a:cs typeface="Arial" pitchFamily="34" charset="0"/>
              </a:rPr>
              <a:t>  </a:t>
            </a:r>
            <a:endParaRPr lang="cs-CZ" sz="340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400" dirty="0" smtClean="0">
                <a:latin typeface="Arial" pitchFamily="34" charset="0"/>
                <a:cs typeface="Arial" pitchFamily="34" charset="0"/>
                <a:hlinkClick r:id="rId6"/>
              </a:rPr>
              <a:t>http</a:t>
            </a:r>
            <a:r>
              <a:rPr lang="cs-CZ" sz="3400" dirty="0">
                <a:latin typeface="Arial" pitchFamily="34" charset="0"/>
                <a:cs typeface="Arial" pitchFamily="34" charset="0"/>
                <a:hlinkClick r:id="rId6"/>
              </a:rPr>
              <a:t>://cs.wikipedia.org/wiki/Menstruace</a:t>
            </a:r>
            <a:r>
              <a:rPr lang="cs-CZ" sz="3400" dirty="0">
                <a:latin typeface="Arial" pitchFamily="34" charset="0"/>
                <a:cs typeface="Arial" pitchFamily="34" charset="0"/>
              </a:rPr>
              <a:t> </a:t>
            </a:r>
            <a:endParaRPr lang="cs-CZ" sz="340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3400" dirty="0" smtClean="0">
                <a:latin typeface="Arial" pitchFamily="34" charset="0"/>
                <a:cs typeface="Arial" pitchFamily="34" charset="0"/>
                <a:hlinkClick r:id="rId7"/>
              </a:rPr>
              <a:t>http</a:t>
            </a:r>
            <a:r>
              <a:rPr lang="cs-CZ" sz="3400" dirty="0">
                <a:latin typeface="Arial" pitchFamily="34" charset="0"/>
                <a:cs typeface="Arial" pitchFamily="34" charset="0"/>
                <a:hlinkClick r:id="rId7"/>
              </a:rPr>
              <a:t>://cs.wikipedia.org/wiki/Soubor:MenstrualCycle_cs.svg</a:t>
            </a:r>
            <a:r>
              <a:rPr lang="cs-CZ" sz="3400" dirty="0">
                <a:latin typeface="Arial" pitchFamily="34" charset="0"/>
                <a:cs typeface="Arial" pitchFamily="34" charset="0"/>
              </a:rPr>
              <a:t> </a:t>
            </a:r>
            <a:endParaRPr lang="cs-CZ" sz="34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400" dirty="0" smtClean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sz="3400" dirty="0">
                <a:latin typeface="Arial" pitchFamily="34" charset="0"/>
                <a:cs typeface="Arial" pitchFamily="34" charset="0"/>
                <a:hlinkClick r:id="rId8"/>
              </a:rPr>
              <a:t>upload.wikimedia.org/wikipedia/commons/8/85/MenstrualCycle_cs.svg</a:t>
            </a:r>
            <a:endParaRPr lang="cs-CZ" sz="3400" dirty="0"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5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3000" b="0" dirty="0" smtClean="0">
                <a:latin typeface="Arial"/>
                <a:ea typeface="Times New Roman"/>
              </a:rPr>
              <a:t>„Materiál </a:t>
            </a:r>
            <a:r>
              <a:rPr lang="cs-CZ" sz="30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237313"/>
            <a:ext cx="8208911" cy="360039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</a:t>
            </a:r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Jakubské</a:t>
            </a:r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10026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231</TotalTime>
  <Words>617</Words>
  <Application>Microsoft Office PowerPoint</Application>
  <PresentationFormat>Předvádění na obrazovce (4:3)</PresentationFormat>
  <Paragraphs>96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Menstruační cyklus  </vt:lpstr>
      <vt:lpstr>Prezentace aplikace PowerPoint</vt:lpstr>
      <vt:lpstr>Menstruační cyklus </vt:lpstr>
      <vt:lpstr>menstruace</vt:lpstr>
      <vt:lpstr>Vynechání menstruace</vt:lpstr>
      <vt:lpstr>Název menstruačního cyklu</vt:lpstr>
      <vt:lpstr>etymologie  (původ slova)</vt:lpstr>
      <vt:lpstr>1. Fáze menstruačního cyklu</vt:lpstr>
      <vt:lpstr>2. Fáze menstruačního cyklu</vt:lpstr>
      <vt:lpstr>3. Fáze menstruačního cyklu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Menstruační cyklus  </dc:title>
  <dc:creator>kaculinka</dc:creator>
  <cp:lastModifiedBy>Eva Franzová</cp:lastModifiedBy>
  <cp:revision>31</cp:revision>
  <dcterms:created xsi:type="dcterms:W3CDTF">2013-02-04T12:45:18Z</dcterms:created>
  <dcterms:modified xsi:type="dcterms:W3CDTF">2013-03-25T20:01:02Z</dcterms:modified>
</cp:coreProperties>
</file>