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66" r:id="rId4"/>
    <p:sldId id="267" r:id="rId5"/>
    <p:sldId id="258" r:id="rId6"/>
    <p:sldId id="268" r:id="rId7"/>
    <p:sldId id="269" r:id="rId8"/>
    <p:sldId id="270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9BA47-5FFE-4A9E-9B80-96B701D5B9FF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9E9F8-A266-451B-ABFF-B79A56713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6A760AA-F122-44AC-86FB-95B1B178149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240136E-A346-4B0F-954D-3EA72510FE3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6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5" Type="http://schemas.openxmlformats.org/officeDocument/2006/relationships/image" Target="../media/image3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Relationship Id="rId1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Neverb%C3%A1ln%C3%AD_komunikace" TargetMode="External"/><Relationship Id="rId5" Type="http://schemas.openxmlformats.org/officeDocument/2006/relationships/hyperlink" Target="http://cs.wikipedia.org/wiki/Verb%C3%A1ln%C3%AD_komunikace" TargetMode="External"/><Relationship Id="rId4" Type="http://schemas.openxmlformats.org/officeDocument/2006/relationships/hyperlink" Target="http://cs.wikipedia.org/wiki/Komunik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Komunikace verbální a neverbální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Mgr.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Holá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48867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8465472"/>
              </p:ext>
            </p:extLst>
          </p:nvPr>
        </p:nvGraphicFramePr>
        <p:xfrm>
          <a:off x="479617" y="1772816"/>
          <a:ext cx="7980815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14460"/>
                <a:gridCol w="5666355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VY_32_INOVACE_52_VZ_10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Komunikace verbální a neverbální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terminologií,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orientace v tématu, význam komunikace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druhy komunikace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ZŠ/6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21.2..2013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467544" y="6381328"/>
            <a:ext cx="7992888" cy="36004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200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91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77809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komunikace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147248" cy="5349208"/>
          </a:xfrm>
        </p:spPr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pochází z lat.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Communicare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dirty="0">
                <a:latin typeface="Arial" pitchFamily="34" charset="0"/>
                <a:cs typeface="Arial" pitchFamily="34" charset="0"/>
              </a:rPr>
              <a:t>sdílet, radit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má více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významů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my </a:t>
            </a:r>
            <a:r>
              <a:rPr lang="cs-CZ" dirty="0">
                <a:latin typeface="Arial" pitchFamily="34" charset="0"/>
                <a:cs typeface="Arial" pitchFamily="34" charset="0"/>
              </a:rPr>
              <a:t>se zaměříme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přímou komunikaci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mezi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lidmi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dorozumívání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– nejčastějším způsobem této komunikace bývá lidská řeč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písmo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6" name="Picture 2" descr="C:\Users\hola\AppData\Local\Microsoft\Windows\Temporary Internet Files\Content.IE5\V5GIJ4W3\MP9003863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82" y="3645024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la\AppData\Local\Microsoft\Windows\Temporary Internet Files\Content.IE5\0ZERTPGD\MP9004225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32856"/>
            <a:ext cx="2304256" cy="288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89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32440" cy="92211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Typy komunikace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32440" cy="5277200"/>
          </a:xfrm>
        </p:spPr>
        <p:txBody>
          <a:bodyPr/>
          <a:lstStyle/>
          <a:p>
            <a:pPr marL="0" indent="0">
              <a:buNone/>
            </a:pP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1. Podle </a:t>
            </a:r>
            <a:r>
              <a:rPr lang="cs-CZ" sz="2800" b="1" u="sng" dirty="0">
                <a:latin typeface="Arial" pitchFamily="34" charset="0"/>
                <a:cs typeface="Arial" pitchFamily="34" charset="0"/>
              </a:rPr>
              <a:t>prostředku komunikace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verbální komunikace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neverbální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komunikace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vizuální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komunikace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2. Podle charakteristiky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intrapersonální komunikace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interpersonální komunikace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skupinová komunikace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masová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komunikace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b="1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hola\AppData\Local\Microsoft\Windows\Temporary Internet Files\Content.IE5\V5GIJ4W3\MP9003874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1901771"/>
            <a:ext cx="2664296" cy="200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la\AppData\Local\Microsoft\Windows\Temporary Internet Files\Content.IE5\0ZERTPGD\MP9004118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77072"/>
            <a:ext cx="2256754" cy="225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73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3880"/>
            <a:ext cx="7992888" cy="95885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1.Komunikace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podle prostředků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40060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verbální komunikace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je slovní komunikace (slovem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písmem)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neverbální komunikace-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je dorozumívání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beze slov (např. mimika,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haptika= doteky,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gestikulace atd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vizuální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komunikace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prostřednictvím vizuálních médií (tiskoviny,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internet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reklamní poutače, orientační tabule, dopravní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značení,…)</a:t>
            </a:r>
            <a:endParaRPr lang="cs-CZ" sz="2800" dirty="0"/>
          </a:p>
        </p:txBody>
      </p:sp>
      <p:pic>
        <p:nvPicPr>
          <p:cNvPr id="4098" name="Picture 2" descr="C:\Users\hola\AppData\Local\Microsoft\Windows\Temporary Internet Files\Content.IE5\V5GIJ4W3\MC900411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339251"/>
            <a:ext cx="1296143" cy="122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la\AppData\Local\Microsoft\Windows\Temporary Internet Files\Content.IE5\UPPUNGPH\MC900411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339252"/>
            <a:ext cx="120536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ola\AppData\Local\Microsoft\Windows\Temporary Internet Files\Content.IE5\RSNLR5SI\MC900156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445024"/>
            <a:ext cx="1827886" cy="79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ola\AppData\Local\Microsoft\Windows\Temporary Internet Files\Content.IE5\V5GIJ4W3\MC9001975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430713"/>
            <a:ext cx="2262341" cy="780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674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2.Komunikace podle charakteristiky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147248" cy="5349208"/>
          </a:xfrm>
        </p:spPr>
        <p:txBody>
          <a:bodyPr>
            <a:noAutofit/>
          </a:bodyPr>
          <a:lstStyle/>
          <a:p>
            <a:pPr lvl="1">
              <a:buFont typeface="Courier New" pitchFamily="49" charset="0"/>
              <a:buChar char="o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Intrapersonální komunikace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vnitřní komunikace jednoho člověka v myšlenkách</a:t>
            </a:r>
          </a:p>
          <a:p>
            <a:pPr lvl="1">
              <a:buFont typeface="Courier New" pitchFamily="49" charset="0"/>
              <a:buChar char="o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Interpersonální komunikace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vzájemná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komunikace mezi dvěma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více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lidmi</a:t>
            </a:r>
          </a:p>
          <a:p>
            <a:pPr lvl="1">
              <a:buFont typeface="Courier New" pitchFamily="49" charset="0"/>
              <a:buChar char="o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Skupinová komunikace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– specifický případ interpersonální komunikace v sociální skupině ( v současné době ve značné míře internet)</a:t>
            </a:r>
          </a:p>
          <a:p>
            <a:pPr lvl="1">
              <a:buFont typeface="Courier New" pitchFamily="49" charset="0"/>
              <a:buChar char="o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Masová komunikace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– jednosměrná komunikace k velkému počtu osob,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(televize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rozhlas či tisk)</a:t>
            </a:r>
          </a:p>
          <a:p>
            <a:endParaRPr lang="cs-CZ" dirty="0"/>
          </a:p>
        </p:txBody>
      </p:sp>
      <p:pic>
        <p:nvPicPr>
          <p:cNvPr id="5122" name="Picture 2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331" y="5515387"/>
            <a:ext cx="952500" cy="81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ola\AppData\Local\Microsoft\Windows\Temporary Internet Files\Content.IE5\RSNLR5SI\MC9004325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944" y="5457324"/>
            <a:ext cx="1169095" cy="93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ola\AppData\Local\Microsoft\Windows\Temporary Internet Files\Content.IE5\0ZERTPGD\MC900149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264139"/>
            <a:ext cx="1527937" cy="132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7471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Verbální komunikace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075240" cy="54212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pochází z lat.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Verbum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slovo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prostřednictvím jazyka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řeči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odlišuje člověka od ostatních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živočichů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užívá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artikulovanou řeč, která je tvořena hláskami, slovy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větami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váže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na určitý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jazyk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slova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symboly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mají určitý významem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může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vyjadřovat  témata a obsahy nepřítomné, například minulé, vzdálené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budoucí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případně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 neskutečné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fantazijní (literatura nebo mýty)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C:\Users\kaculinka\AppData\Local\Microsoft\Windows\Temporary Internet Files\Content.IE5\2S29I4XE\MC900360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179" y="116632"/>
            <a:ext cx="163914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56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06090"/>
          </a:xfrm>
        </p:spPr>
        <p:txBody>
          <a:bodyPr/>
          <a:lstStyle/>
          <a:p>
            <a:pPr algn="ctr"/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75240" cy="5277200"/>
          </a:xfrm>
        </p:spPr>
        <p:txBody>
          <a:bodyPr>
            <a:normAutofit fontScale="92500" lnSpcReduction="10000"/>
          </a:bodyPr>
          <a:lstStyle/>
          <a:p>
            <a:r>
              <a:rPr lang="cs-CZ" sz="2700" dirty="0">
                <a:latin typeface="Arial" pitchFamily="34" charset="0"/>
                <a:cs typeface="Arial" pitchFamily="34" charset="0"/>
              </a:rPr>
              <a:t>je souhrn mimoslovních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sdělení</a:t>
            </a:r>
          </a:p>
          <a:p>
            <a:r>
              <a:rPr lang="cs-CZ" sz="27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ejím prostřednictvím 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vyjadřujeme své emoce, sympatie a vnímání sebe samotných i druhých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lidí (vědomě 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i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nevědomě)</a:t>
            </a:r>
          </a:p>
          <a:p>
            <a:pPr marL="0" indent="0">
              <a:buNone/>
            </a:pP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Dělení neverbálních projevů:</a:t>
            </a:r>
            <a:endParaRPr lang="cs-CZ" sz="2700" b="1" dirty="0">
              <a:latin typeface="Arial" pitchFamily="34" charset="0"/>
              <a:cs typeface="Arial" pitchFamily="34" charset="0"/>
            </a:endParaRPr>
          </a:p>
          <a:p>
            <a:r>
              <a:rPr lang="cs-CZ" sz="2700" dirty="0" err="1">
                <a:latin typeface="Arial" pitchFamily="34" charset="0"/>
                <a:cs typeface="Arial" pitchFamily="34" charset="0"/>
              </a:rPr>
              <a:t>haptika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 - 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dotyky</a:t>
            </a:r>
            <a:endParaRPr lang="cs-CZ" sz="2700" dirty="0">
              <a:latin typeface="Arial" pitchFamily="34" charset="0"/>
              <a:cs typeface="Arial" pitchFamily="34" charset="0"/>
            </a:endParaRPr>
          </a:p>
          <a:p>
            <a:r>
              <a:rPr lang="cs-CZ" sz="2700" dirty="0" err="1">
                <a:latin typeface="Arial" pitchFamily="34" charset="0"/>
                <a:cs typeface="Arial" pitchFamily="34" charset="0"/>
              </a:rPr>
              <a:t>kinezika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 a její součást </a:t>
            </a:r>
            <a:r>
              <a:rPr lang="cs-CZ" sz="2700" dirty="0" err="1">
                <a:latin typeface="Arial" pitchFamily="34" charset="0"/>
                <a:cs typeface="Arial" pitchFamily="34" charset="0"/>
              </a:rPr>
              <a:t>gestika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– pohyby 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těla a rukou</a:t>
            </a:r>
          </a:p>
          <a:p>
            <a:r>
              <a:rPr lang="cs-CZ" sz="2700" dirty="0">
                <a:latin typeface="Arial" pitchFamily="34" charset="0"/>
                <a:cs typeface="Arial" pitchFamily="34" charset="0"/>
              </a:rPr>
              <a:t>mimika -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pohyby 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obličeje (</a:t>
            </a:r>
            <a:r>
              <a:rPr lang="cs-CZ" sz="2700" dirty="0" err="1">
                <a:latin typeface="Arial" pitchFamily="34" charset="0"/>
                <a:cs typeface="Arial" pitchFamily="34" charset="0"/>
              </a:rPr>
              <a:t>tzv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.“ksichtíky“)</a:t>
            </a:r>
          </a:p>
          <a:p>
            <a:r>
              <a:rPr lang="cs-CZ" sz="2700" dirty="0">
                <a:latin typeface="Arial" pitchFamily="34" charset="0"/>
                <a:cs typeface="Arial" pitchFamily="34" charset="0"/>
              </a:rPr>
              <a:t>oční kontakt </a:t>
            </a:r>
          </a:p>
          <a:p>
            <a:r>
              <a:rPr lang="cs-CZ" sz="2700" dirty="0" err="1">
                <a:latin typeface="Arial" pitchFamily="34" charset="0"/>
                <a:cs typeface="Arial" pitchFamily="34" charset="0"/>
              </a:rPr>
              <a:t>posturika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postoj 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těla při komunikaci</a:t>
            </a:r>
          </a:p>
          <a:p>
            <a:r>
              <a:rPr lang="cs-CZ" sz="2700" dirty="0" err="1">
                <a:latin typeface="Arial" pitchFamily="34" charset="0"/>
                <a:cs typeface="Arial" pitchFamily="34" charset="0"/>
              </a:rPr>
              <a:t>proxemika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 – vzdálenost,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mezi  lidmi při 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komunikaci</a:t>
            </a:r>
          </a:p>
          <a:p>
            <a:r>
              <a:rPr lang="cs-CZ" sz="2700" dirty="0" err="1">
                <a:latin typeface="Arial" pitchFamily="34" charset="0"/>
                <a:cs typeface="Arial" pitchFamily="34" charset="0"/>
              </a:rPr>
              <a:t>chronemika</a:t>
            </a:r>
            <a:r>
              <a:rPr lang="cs-CZ" sz="2700" dirty="0">
                <a:latin typeface="Arial" pitchFamily="34" charset="0"/>
                <a:cs typeface="Arial" pitchFamily="34" charset="0"/>
              </a:rPr>
              <a:t> - nakládání s časem při neverbální komunikaci</a:t>
            </a:r>
          </a:p>
          <a:p>
            <a:pPr marL="0" indent="0">
              <a:buNone/>
            </a:pPr>
            <a:endParaRPr lang="cs-CZ" sz="2700" b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u="sng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3074" name="Picture 2" descr="C:\Users\hola\AppData\Local\Microsoft\Windows\Temporary Internet Files\Content.IE5\RSNLR5SI\MP9002160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97885"/>
            <a:ext cx="994032" cy="150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la\AppData\Local\Microsoft\Windows\Temporary Internet Files\Content.IE5\0ZERTPGD\MP9002899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1440160" cy="95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la\AppData\Local\Microsoft\Windows\Temporary Internet Files\Content.IE5\RSNLR5SI\MP9004096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13160"/>
            <a:ext cx="1637928" cy="1092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87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Popiš co vidíš na obrázcích,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tito lidé vyjadřují?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2S29I4XE\MP90022749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311" y="4335234"/>
            <a:ext cx="1967474" cy="129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ZXAKA66S\MP90022779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272" y="3034273"/>
            <a:ext cx="175897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0H6LNT1E\MP9002160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486" y="1396144"/>
            <a:ext cx="994032" cy="145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culinka\AppData\Local\Microsoft\Windows\Temporary Internet Files\Content.IE5\ZLF7JMAJ\MP9003167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984" y="1394029"/>
            <a:ext cx="948289" cy="145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culinka\AppData\Local\Microsoft\Windows\Temporary Internet Files\Content.IE5\ZXAKA66S\MP9003863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412" y="1374832"/>
            <a:ext cx="1020909" cy="147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culinka\AppData\Local\Microsoft\Windows\Temporary Internet Files\Content.IE5\ZLF7JMAJ\MP9002160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04" y="2986819"/>
            <a:ext cx="1800200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culinka\AppData\Local\Microsoft\Windows\Temporary Internet Files\Content.IE5\0H6LNT1E\MP9003861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56" y="4316748"/>
            <a:ext cx="1748058" cy="117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aculinka\AppData\Local\Microsoft\Windows\Temporary Internet Files\Content.IE5\ZLF7JMAJ\MP9003853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32" y="1377545"/>
            <a:ext cx="1090500" cy="147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aculinka\AppData\Local\Microsoft\Windows\Temporary Internet Files\Content.IE5\2S29I4XE\MP90020203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918" y="1377546"/>
            <a:ext cx="1409333" cy="147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aculinka\AppData\Local\Microsoft\Windows\Temporary Internet Files\Content.IE5\ZXAKA66S\MP90031681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272" y="2986820"/>
            <a:ext cx="1795665" cy="118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aculinka\AppData\Local\Microsoft\Windows\Temporary Internet Files\Content.IE5\2S29I4XE\MP90022750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6944" y="1380866"/>
            <a:ext cx="918321" cy="147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aculinka\AppData\Local\Microsoft\Windows\Temporary Internet Files\Content.IE5\ZLF7JMAJ\MP90038680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199" y="2979996"/>
            <a:ext cx="1792434" cy="119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aculinka\AppData\Local\Microsoft\Windows\Temporary Internet Files\Content.IE5\2S29I4XE\MP90038532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191" y="1401147"/>
            <a:ext cx="1586035" cy="145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kaculinka\AppData\Local\Microsoft\Windows\Temporary Internet Files\Content.IE5\0H6LNT1E\MP90026297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272" y="4316748"/>
            <a:ext cx="1995485" cy="1317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kaculinka\AppData\Local\Microsoft\Windows\Temporary Internet Files\Content.IE5\2S29I4XE\MP900216059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792" y="4335235"/>
            <a:ext cx="1950620" cy="1300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892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704856" cy="4104456"/>
          </a:xfrm>
        </p:spPr>
        <p:txBody>
          <a:bodyPr>
            <a:normAutofit fontScale="4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8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38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38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8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3800" dirty="0">
                <a:latin typeface="Arial" pitchFamily="34" charset="0"/>
                <a:cs typeface="Arial" pitchFamily="34" charset="0"/>
                <a:hlinkClick r:id="rId4"/>
              </a:rPr>
              <a:t>://cs.wikipedia.org/wiki/Komunikace</a:t>
            </a:r>
            <a:r>
              <a:rPr lang="cs-CZ" sz="3800" dirty="0">
                <a:latin typeface="Arial" pitchFamily="34" charset="0"/>
                <a:cs typeface="Arial" pitchFamily="34" charset="0"/>
              </a:rPr>
              <a:t> </a:t>
            </a:r>
            <a:endParaRPr lang="cs-CZ" sz="38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8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3800" dirty="0">
                <a:latin typeface="Arial" pitchFamily="34" charset="0"/>
                <a:cs typeface="Arial" pitchFamily="34" charset="0"/>
                <a:hlinkClick r:id="rId5"/>
              </a:rPr>
              <a:t>://cs.wikipedia.org/wiki/Verb%C3%A1ln%C3%AD_komunikace</a:t>
            </a:r>
            <a:r>
              <a:rPr lang="cs-CZ" sz="3800" dirty="0">
                <a:latin typeface="Arial" pitchFamily="34" charset="0"/>
                <a:cs typeface="Arial" pitchFamily="34" charset="0"/>
              </a:rPr>
              <a:t> </a:t>
            </a:r>
            <a:endParaRPr lang="cs-CZ" sz="38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800" dirty="0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sz="3800" dirty="0">
                <a:latin typeface="Arial" pitchFamily="34" charset="0"/>
                <a:cs typeface="Arial" pitchFamily="34" charset="0"/>
                <a:hlinkClick r:id="rId6"/>
              </a:rPr>
              <a:t>://cs.wikipedia.org/wiki/Neverb%C3%A1ln%C3%AD_komunikace</a:t>
            </a:r>
            <a:r>
              <a:rPr lang="cs-CZ" sz="3800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5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500" b="0" dirty="0" smtClean="0">
                <a:latin typeface="Arial" pitchFamily="34" charset="0"/>
                <a:ea typeface="Times New Roman"/>
                <a:cs typeface="Arial" pitchFamily="34" charset="0"/>
              </a:rPr>
              <a:t>„Materiál </a:t>
            </a:r>
            <a:r>
              <a:rPr lang="cs-CZ" sz="2500" b="0" dirty="0">
                <a:latin typeface="Arial" pitchFamily="34" charset="0"/>
                <a:ea typeface="Times New Roman"/>
                <a:cs typeface="Arial" pitchFamily="34" charset="0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165305"/>
            <a:ext cx="8568951" cy="432048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</a:t>
            </a:r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Kamenice</a:t>
            </a:r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676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05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258</TotalTime>
  <Words>566</Words>
  <Application>Microsoft Office PowerPoint</Application>
  <PresentationFormat>Předvádění na obrazovce (4:3)</PresentationFormat>
  <Paragraphs>99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Komunikace verbální a neverbální </vt:lpstr>
      <vt:lpstr>Prezentace aplikace PowerPoint</vt:lpstr>
      <vt:lpstr>komunikace</vt:lpstr>
      <vt:lpstr>Typy komunikace</vt:lpstr>
      <vt:lpstr>1.Komunikace podle prostředků</vt:lpstr>
      <vt:lpstr>2.Komunikace podle charakteristiky</vt:lpstr>
      <vt:lpstr>Verbální komunikace</vt:lpstr>
      <vt:lpstr>Neverbální komunikace</vt:lpstr>
      <vt:lpstr>Popiš co vidíš na obrázcích, co tito lidé vyjadřují?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Komunikace verbální a neverbální</dc:title>
  <dc:creator>kaculinka</dc:creator>
  <cp:lastModifiedBy>Eva Franzová</cp:lastModifiedBy>
  <cp:revision>28</cp:revision>
  <dcterms:created xsi:type="dcterms:W3CDTF">2013-02-22T13:29:46Z</dcterms:created>
  <dcterms:modified xsi:type="dcterms:W3CDTF">2013-03-25T20:06:03Z</dcterms:modified>
</cp:coreProperties>
</file>