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8" r:id="rId2"/>
    <p:sldId id="259" r:id="rId3"/>
    <p:sldId id="265" r:id="rId4"/>
    <p:sldId id="268" r:id="rId5"/>
    <p:sldId id="269" r:id="rId6"/>
    <p:sldId id="270" r:id="rId7"/>
    <p:sldId id="261" r:id="rId8"/>
    <p:sldId id="266" r:id="rId9"/>
    <p:sldId id="263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4B6812-363E-4B26-9C57-DD5844C12A20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E71AF3-FFEE-41EC-8FC8-61F57CE83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704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E71AF3-FFEE-41EC-8FC8-61F57CE8392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986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B7D0008-E204-438D-A5C4-E67FE501DF11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C93C91B-2BD2-43AE-AE05-3B5EE0C228E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mimibaby.webnode.cz/tehotenstvi/vyvoj-plodu/" TargetMode="External"/><Relationship Id="rId4" Type="http://schemas.openxmlformats.org/officeDocument/2006/relationships/hyperlink" Target="http://cs.wikipedia.org/wiki/Soubor:Human_placenta_baby_si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800200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Vývoj plodu v děloze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5225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61081588"/>
              </p:ext>
            </p:extLst>
          </p:nvPr>
        </p:nvGraphicFramePr>
        <p:xfrm>
          <a:off x="479617" y="1772816"/>
          <a:ext cx="7980815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594207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Vývoj plodu v děloze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terminologií, prohloubení znalostí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seznámení a prohloubení učiva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6.3.2013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467544" y="6381329"/>
            <a:ext cx="8064896" cy="360039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634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15295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vývoj embrya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147248" cy="527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Embryo vzniká ze třech zárodečných listů: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Ektoderm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vývoj pokožky a nervového  systému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Mezoderm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vývoj pojiva, cévní, močová a pohlavní soustavy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Entoderm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vývoj trávicího a dýchacího systému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8.týdnu </a:t>
            </a:r>
            <a:r>
              <a:rPr lang="cs-CZ" dirty="0">
                <a:latin typeface="Arial" pitchFamily="34" charset="0"/>
                <a:cs typeface="Arial" pitchFamily="34" charset="0"/>
              </a:rPr>
              <a:t>končí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období embryonálního vývoje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všechny orgánové </a:t>
            </a:r>
            <a:r>
              <a:rPr lang="cs-CZ" dirty="0">
                <a:latin typeface="Arial" pitchFamily="34" charset="0"/>
                <a:cs typeface="Arial" pitchFamily="34" charset="0"/>
              </a:rPr>
              <a:t>soustavy jsou již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dokončeny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dokončuje se také vývoj placenty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dirty="0">
                <a:latin typeface="Arial" pitchFamily="34" charset="0"/>
                <a:cs typeface="Arial" pitchFamily="34" charset="0"/>
              </a:rPr>
              <a:t>3.–8.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týdnu </a:t>
            </a:r>
            <a:r>
              <a:rPr lang="cs-CZ" dirty="0">
                <a:latin typeface="Arial" pitchFamily="34" charset="0"/>
                <a:cs typeface="Arial" pitchFamily="34" charset="0"/>
              </a:rPr>
              <a:t>těhotenství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vyvíjející se jedinec označován </a:t>
            </a:r>
            <a:r>
              <a:rPr lang="cs-CZ" dirty="0">
                <a:latin typeface="Arial" pitchFamily="34" charset="0"/>
                <a:cs typeface="Arial" pitchFamily="34" charset="0"/>
              </a:rPr>
              <a:t>jako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embryo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dirty="0">
                <a:latin typeface="Arial" pitchFamily="34" charset="0"/>
                <a:cs typeface="Arial" pitchFamily="34" charset="0"/>
              </a:rPr>
              <a:t>9. týdnu jako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plod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 </a:t>
            </a:r>
            <a:r>
              <a:rPr lang="cs-CZ" dirty="0">
                <a:latin typeface="Arial" pitchFamily="34" charset="0"/>
                <a:cs typeface="Arial" pitchFamily="34" charset="0"/>
              </a:rPr>
              <a:t>to až do doby porodu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dirty="0">
                <a:latin typeface="Arial" pitchFamily="34" charset="0"/>
                <a:cs typeface="Arial" pitchFamily="34" charset="0"/>
              </a:rPr>
              <a:t>porodu již hovoříme 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novorozenci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ZLF7JMAJ\MP9004006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99724">
            <a:off x="7255068" y="207676"/>
            <a:ext cx="1249138" cy="156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5005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Vývoj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plodu od početí do 12.týdne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8147248" cy="563724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ěhotenství trvá 10.lunárních a 9.kalendářních měsíců</a:t>
            </a: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1.měsíc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dochází </a:t>
            </a:r>
            <a:r>
              <a:rPr lang="cs-CZ" dirty="0">
                <a:latin typeface="Arial" pitchFamily="34" charset="0"/>
                <a:cs typeface="Arial" pitchFamily="34" charset="0"/>
              </a:rPr>
              <a:t>k oplodnění vajíčka, rýhování,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přesunu </a:t>
            </a:r>
            <a:r>
              <a:rPr lang="cs-CZ" dirty="0">
                <a:latin typeface="Arial" pitchFamily="34" charset="0"/>
                <a:cs typeface="Arial" pitchFamily="34" charset="0"/>
              </a:rPr>
              <a:t>do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dělohy a </a:t>
            </a:r>
            <a:r>
              <a:rPr lang="cs-CZ" dirty="0">
                <a:latin typeface="Arial" pitchFamily="34" charset="0"/>
                <a:cs typeface="Arial" pitchFamily="34" charset="0"/>
              </a:rPr>
              <a:t>uhnízdění v děložní sliznici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Od 85.dne </a:t>
            </a:r>
            <a:r>
              <a:rPr lang="cs-CZ" u="sng" dirty="0">
                <a:latin typeface="Arial" pitchFamily="34" charset="0"/>
                <a:cs typeface="Arial" pitchFamily="34" charset="0"/>
              </a:rPr>
              <a:t>těhotenství </a:t>
            </a: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embryu se začíná </a:t>
            </a:r>
            <a:r>
              <a:rPr lang="cs-CZ" dirty="0">
                <a:latin typeface="Arial" pitchFamily="34" charset="0"/>
                <a:cs typeface="Arial" pitchFamily="34" charset="0"/>
              </a:rPr>
              <a:t>říkat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plod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Arial" pitchFamily="34" charset="0"/>
                <a:cs typeface="Arial" pitchFamily="34" charset="0"/>
              </a:rPr>
              <a:t>vývoj mozku, obličeje, srdečního krevního oběhu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končetin pokračuje </a:t>
            </a:r>
            <a:r>
              <a:rPr lang="cs-CZ" dirty="0">
                <a:latin typeface="Arial" pitchFamily="34" charset="0"/>
                <a:cs typeface="Arial" pitchFamily="34" charset="0"/>
              </a:rPr>
              <a:t>pomaleji než v následujících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měsících</a:t>
            </a: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konec 12.týdne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plod </a:t>
            </a:r>
            <a:r>
              <a:rPr lang="cs-CZ" dirty="0">
                <a:latin typeface="Arial" pitchFamily="34" charset="0"/>
                <a:cs typeface="Arial" pitchFamily="34" charset="0"/>
              </a:rPr>
              <a:t>váží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20 </a:t>
            </a:r>
            <a:r>
              <a:rPr lang="cs-CZ" dirty="0">
                <a:latin typeface="Arial" pitchFamily="34" charset="0"/>
                <a:cs typeface="Arial" pitchFamily="34" charset="0"/>
              </a:rPr>
              <a:t>g a měří 15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cm ,srdce </a:t>
            </a:r>
            <a:r>
              <a:rPr lang="cs-CZ" dirty="0">
                <a:latin typeface="Arial" pitchFamily="34" charset="0"/>
                <a:cs typeface="Arial" pitchFamily="34" charset="0"/>
              </a:rPr>
              <a:t>a krevní oběh už jsou plně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funkční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mozek </a:t>
            </a:r>
            <a:r>
              <a:rPr lang="cs-CZ" dirty="0">
                <a:latin typeface="Arial" pitchFamily="34" charset="0"/>
                <a:cs typeface="Arial" pitchFamily="34" charset="0"/>
              </a:rPr>
              <a:t>už je téměř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vyvinutý 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většují </a:t>
            </a:r>
            <a:r>
              <a:rPr lang="cs-CZ" dirty="0">
                <a:latin typeface="Arial" pitchFamily="34" charset="0"/>
                <a:cs typeface="Arial" pitchFamily="34" charset="0"/>
              </a:rPr>
              <a:t>se pohyby dolních a horních končetin, ale matka je ještě není schopna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cítit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14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634082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Vývoj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plodu od 4.- 6.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147248" cy="5277200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4.lunární měsíc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rychluje se tempo </a:t>
            </a:r>
            <a:r>
              <a:rPr lang="cs-CZ" dirty="0">
                <a:latin typeface="Arial" pitchFamily="34" charset="0"/>
                <a:cs typeface="Arial" pitchFamily="34" charset="0"/>
              </a:rPr>
              <a:t>růstu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plodu, </a:t>
            </a:r>
            <a:r>
              <a:rPr lang="cs-CZ" dirty="0">
                <a:latin typeface="Arial" pitchFamily="34" charset="0"/>
                <a:cs typeface="Arial" pitchFamily="34" charset="0"/>
              </a:rPr>
              <a:t>která trvá až do konce 7.lunárního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měsíce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lod </a:t>
            </a:r>
            <a:r>
              <a:rPr lang="cs-CZ" dirty="0">
                <a:latin typeface="Arial" pitchFamily="34" charset="0"/>
                <a:cs typeface="Arial" pitchFamily="34" charset="0"/>
              </a:rPr>
              <a:t>je porostlý jemnými chloupky (lanugo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ačínají </a:t>
            </a:r>
            <a:r>
              <a:rPr lang="cs-CZ" dirty="0">
                <a:latin typeface="Arial" pitchFamily="34" charset="0"/>
                <a:cs typeface="Arial" pitchFamily="34" charset="0"/>
              </a:rPr>
              <a:t>narůstat nehtíky na horních i dolních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končetinách</a:t>
            </a: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5.lunární měsíc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ledviny </a:t>
            </a:r>
            <a:r>
              <a:rPr lang="cs-CZ" dirty="0">
                <a:latin typeface="Arial" pitchFamily="34" charset="0"/>
                <a:cs typeface="Arial" pitchFamily="34" charset="0"/>
              </a:rPr>
              <a:t>začínají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vyrábět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moč 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lod </a:t>
            </a:r>
            <a:r>
              <a:rPr lang="cs-CZ" dirty="0">
                <a:latin typeface="Arial" pitchFamily="34" charset="0"/>
                <a:cs typeface="Arial" pitchFamily="34" charset="0"/>
              </a:rPr>
              <a:t>váží asi 300 g a měří cca 25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cm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cs-CZ" u="sng" dirty="0">
                <a:latin typeface="Arial" pitchFamily="34" charset="0"/>
                <a:cs typeface="Arial" pitchFamily="34" charset="0"/>
              </a:rPr>
              <a:t>.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lunární měsíc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svaly jsou již </a:t>
            </a:r>
            <a:r>
              <a:rPr lang="cs-CZ" dirty="0">
                <a:latin typeface="Arial" pitchFamily="34" charset="0"/>
                <a:cs typeface="Arial" pitchFamily="34" charset="0"/>
              </a:rPr>
              <a:t>téměř plně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vyvinuty</a:t>
            </a:r>
          </a:p>
          <a:p>
            <a:pPr>
              <a:buFont typeface="Courier New" pitchFamily="49" charset="0"/>
              <a:buChar char="o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24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70609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Vývoj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plodu od 7. – 9.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147248" cy="5421216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konec </a:t>
            </a:r>
            <a:r>
              <a:rPr lang="cs-CZ" u="sng" dirty="0">
                <a:latin typeface="Arial" pitchFamily="34" charset="0"/>
                <a:cs typeface="Arial" pitchFamily="34" charset="0"/>
              </a:rPr>
              <a:t>7. měsíce těhotenství</a:t>
            </a: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když vývoj orgánů postupuje velmi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rychle má </a:t>
            </a:r>
            <a:r>
              <a:rPr lang="cs-CZ" dirty="0">
                <a:latin typeface="Arial" pitchFamily="34" charset="0"/>
                <a:cs typeface="Arial" pitchFamily="34" charset="0"/>
              </a:rPr>
              <a:t>plod pravděpodobnost přežití jen 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%</a:t>
            </a: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27.-37.týdne těhotenství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začíná největší </a:t>
            </a:r>
            <a:r>
              <a:rPr lang="cs-CZ" dirty="0">
                <a:latin typeface="Arial" pitchFamily="34" charset="0"/>
                <a:cs typeface="Arial" pitchFamily="34" charset="0"/>
              </a:rPr>
              <a:t>růstová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perioda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orgány vyzrávají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plod </a:t>
            </a:r>
            <a:r>
              <a:rPr lang="cs-CZ" dirty="0">
                <a:latin typeface="Arial" pitchFamily="34" charset="0"/>
                <a:cs typeface="Arial" pitchFamily="34" charset="0"/>
              </a:rPr>
              <a:t>se připravuje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porod a otáčí </a:t>
            </a:r>
            <a:r>
              <a:rPr lang="cs-CZ" dirty="0">
                <a:latin typeface="Arial" pitchFamily="34" charset="0"/>
                <a:cs typeface="Arial" pitchFamily="34" charset="0"/>
              </a:rPr>
              <a:t>se hlavou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dolů</a:t>
            </a:r>
          </a:p>
          <a:p>
            <a:pPr marL="0" indent="0"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konec </a:t>
            </a:r>
            <a:r>
              <a:rPr lang="cs-CZ" u="sng" dirty="0">
                <a:latin typeface="Arial" pitchFamily="34" charset="0"/>
                <a:cs typeface="Arial" pitchFamily="34" charset="0"/>
              </a:rPr>
              <a:t>9. lunárního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měsíce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plod </a:t>
            </a:r>
            <a:r>
              <a:rPr lang="cs-CZ" dirty="0">
                <a:latin typeface="Arial" pitchFamily="34" charset="0"/>
                <a:cs typeface="Arial" pitchFamily="34" charset="0"/>
              </a:rPr>
              <a:t>váží asi 3500 g a měří cca 50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cm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připraven k porodu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576" y="4437112"/>
            <a:ext cx="242677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9552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Vývoj plodu v děloze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0673" y="1600201"/>
            <a:ext cx="5697468" cy="4421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3693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Ultrazvukový snímek plodu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0H6LNT1E\MP9004486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0618"/>
            <a:ext cx="6984776" cy="5546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714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Mateřský koláč - placenta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19256" cy="5133184"/>
          </a:xfrm>
        </p:spPr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vyvíjí se během  prvních 10 dnů a její vývoj je ukončen ve 3. měsíci těhotenství</a:t>
            </a:r>
          </a:p>
          <a:p>
            <a:pPr>
              <a:buFont typeface="Courier New" pitchFamily="49" charset="0"/>
              <a:buChar char="o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ěří v průměru asi 18 cm a váží cca 0,5 kg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placentu spojuje s plodem pupečník, který měří cca 50cm</a:t>
            </a:r>
          </a:p>
          <a:p>
            <a:pPr>
              <a:buFont typeface="Courier New" pitchFamily="49" charset="0"/>
              <a:buChar char="o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lacenta se stará o předávání látek mezi matkou a dítětem, zejména o jeho výživu </a:t>
            </a:r>
          </a:p>
          <a:p>
            <a:pPr>
              <a:buFont typeface="Courier New" pitchFamily="49" charset="0"/>
              <a:buChar char="o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ejí funkce jsou metabolická, ochranná a hormonální</a:t>
            </a:r>
          </a:p>
          <a:p>
            <a:pPr>
              <a:buFont typeface="Courier New" pitchFamily="49" charset="0"/>
              <a:buChar char="o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ž do porodu představuje pro plod játra, střevo a ledviny</a:t>
            </a:r>
          </a:p>
          <a:p>
            <a:pPr>
              <a:buFont typeface="Courier New" pitchFamily="49" charset="0"/>
              <a:buChar char="o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si od 12. týdne těhotenství může placenta vykonávat své úkoly bez omezení</a:t>
            </a:r>
          </a:p>
        </p:txBody>
      </p:sp>
    </p:spTree>
    <p:extLst>
      <p:ext uri="{BB962C8B-B14F-4D97-AF65-F5344CB8AC3E}">
        <p14:creationId xmlns:p14="http://schemas.microsoft.com/office/powerpoint/2010/main" val="280000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vypadá mateřský </a:t>
            </a:r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koláč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– placenta?</a:t>
            </a:r>
            <a:endParaRPr lang="cs-CZ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375" y="1916832"/>
            <a:ext cx="7205226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3789040"/>
            <a:ext cx="8136904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2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://cs.wikipedia.org/wiki/Soubor:Human_placenta_baby_side.jpg</a:t>
            </a:r>
          </a:p>
        </p:txBody>
      </p:sp>
    </p:spTree>
    <p:extLst>
      <p:ext uri="{BB962C8B-B14F-4D97-AF65-F5344CB8AC3E}">
        <p14:creationId xmlns:p14="http://schemas.microsoft.com/office/powerpoint/2010/main" val="301601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72816"/>
            <a:ext cx="7704856" cy="4104456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1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</a:t>
            </a: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- </a:t>
            </a: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1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1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http://</a:t>
            </a: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cs.wikipedia.org/wiki/Soubor:Human_placenta_baby_side.jpg</a:t>
            </a:r>
            <a:r>
              <a:rPr lang="cs-CZ" sz="21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  <a:endParaRPr lang="cs-CZ" sz="21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100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cs-CZ" sz="2100" dirty="0">
                <a:latin typeface="Arial" pitchFamily="34" charset="0"/>
                <a:cs typeface="Arial" pitchFamily="34" charset="0"/>
                <a:hlinkClick r:id="rId5"/>
              </a:rPr>
              <a:t>://mimibaby.webnode.cz/tehotenstvi/vyvoj-plodu</a:t>
            </a:r>
            <a:r>
              <a:rPr lang="cs-CZ" sz="21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endParaRPr lang="cs-CZ" sz="2100" dirty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3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500" b="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500" b="0" dirty="0" smtClean="0">
                <a:latin typeface="Arial"/>
                <a:ea typeface="Times New Roman"/>
              </a:rPr>
              <a:t>„Materiál </a:t>
            </a:r>
            <a:r>
              <a:rPr lang="cs-CZ" sz="15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237313"/>
            <a:ext cx="8568951" cy="360040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75664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549</TotalTime>
  <Words>650</Words>
  <Application>Microsoft Office PowerPoint</Application>
  <PresentationFormat>Předvádění na obrazovce (4:3)</PresentationFormat>
  <Paragraphs>113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Vývoj plodu v děloze </vt:lpstr>
      <vt:lpstr>Prezentace aplikace PowerPoint</vt:lpstr>
      <vt:lpstr>vývoj embrya</vt:lpstr>
      <vt:lpstr>Vývoj plodu od početí do 12.týdne</vt:lpstr>
      <vt:lpstr>Vývoj plodu od 4.- 6. měsíce</vt:lpstr>
      <vt:lpstr>Vývoj plodu od 7. – 9. měsíce</vt:lpstr>
      <vt:lpstr>Vývoj plodu v děloze</vt:lpstr>
      <vt:lpstr>Ultrazvukový snímek plodu</vt:lpstr>
      <vt:lpstr>Mateřský koláč - placenta</vt:lpstr>
      <vt:lpstr>Jak vypadá mateřský koláč – placenta?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plodu v děloze</dc:title>
  <dc:creator>kaculinka</dc:creator>
  <cp:lastModifiedBy>Eva Franzová</cp:lastModifiedBy>
  <cp:revision>25</cp:revision>
  <dcterms:created xsi:type="dcterms:W3CDTF">2013-03-06T09:36:49Z</dcterms:created>
  <dcterms:modified xsi:type="dcterms:W3CDTF">2013-03-25T20:15:18Z</dcterms:modified>
</cp:coreProperties>
</file>