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3"/>
  </p:notesMasterIdLst>
  <p:sldIdLst>
    <p:sldId id="257" r:id="rId2"/>
    <p:sldId id="258" r:id="rId3"/>
    <p:sldId id="266" r:id="rId4"/>
    <p:sldId id="260" r:id="rId5"/>
    <p:sldId id="261" r:id="rId6"/>
    <p:sldId id="262" r:id="rId7"/>
    <p:sldId id="267" r:id="rId8"/>
    <p:sldId id="263" r:id="rId9"/>
    <p:sldId id="264" r:id="rId10"/>
    <p:sldId id="265" r:id="rId11"/>
    <p:sldId id="259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55" d="100"/>
          <a:sy n="55" d="100"/>
        </p:scale>
        <p:origin x="-1800" y="-3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578074B-6BED-49FB-9799-C2E90D3B3B66}" type="datetimeFigureOut">
              <a:rPr lang="cs-CZ" smtClean="0"/>
              <a:t>20.4.2013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306DC53-F719-4C7B-AD56-AE145A835284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1708720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hlaví 4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dirty="0" smtClean="0">
                <a:solidFill>
                  <a:prstClr val="black"/>
                </a:solidFill>
              </a:rPr>
              <a:t>Speciální základní škola, Česká Kamenice, Jakubské nám. 113, příspěvková organizace</a:t>
            </a:r>
            <a:endParaRPr lang="cs-CZ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3319321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hlaví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dirty="0" smtClean="0">
                <a:solidFill>
                  <a:prstClr val="black"/>
                </a:solidFill>
              </a:rPr>
              <a:t>Speciální základní škola, Česká Kamenice, Jakubské nám. 113, příspěvková organizace</a:t>
            </a:r>
            <a:endParaRPr lang="cs-CZ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9833687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97D5313E-C97C-418C-91C6-76E931797C55}" type="datetimeFigureOut">
              <a:rPr lang="cs-CZ" smtClean="0"/>
              <a:t>20.4.2013</a:t>
            </a:fld>
            <a:endParaRPr lang="cs-CZ" dirty="0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BA6EF16F-BF2B-42BF-8170-8674B1391CFF}" type="slidenum">
              <a:rPr lang="cs-CZ" smtClean="0"/>
              <a:t>‹#›</a:t>
            </a:fld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97D5313E-C97C-418C-91C6-76E931797C55}" type="datetimeFigureOut">
              <a:rPr lang="cs-CZ" smtClean="0"/>
              <a:t>20.4.2013</a:t>
            </a:fld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BA6EF16F-BF2B-42BF-8170-8674B1391CFF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97D5313E-C97C-418C-91C6-76E931797C55}" type="datetimeFigureOut">
              <a:rPr lang="cs-CZ" smtClean="0"/>
              <a:t>20.4.2013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BA6EF16F-BF2B-42BF-8170-8674B1391CFF}" type="slidenum">
              <a:rPr lang="cs-CZ" smtClean="0"/>
              <a:t>‹#›</a:t>
            </a:fld>
            <a:endParaRPr lang="cs-CZ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D5313E-C97C-418C-91C6-76E931797C55}" type="datetimeFigureOut">
              <a:rPr lang="cs-CZ" smtClean="0"/>
              <a:t>20.4.2013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6EF16F-BF2B-42BF-8170-8674B1391CFF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D5313E-C97C-418C-91C6-76E931797C55}" type="datetimeFigureOut">
              <a:rPr lang="cs-CZ" smtClean="0"/>
              <a:t>20.4.2013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6EF16F-BF2B-42BF-8170-8674B1391CFF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97D5313E-C97C-418C-91C6-76E931797C55}" type="datetimeFigureOut">
              <a:rPr lang="cs-CZ" smtClean="0"/>
              <a:t>20.4.2013</a:t>
            </a:fld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BA6EF16F-BF2B-42BF-8170-8674B1391CFF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D5313E-C97C-418C-91C6-76E931797C55}" type="datetimeFigureOut">
              <a:rPr lang="cs-CZ" smtClean="0"/>
              <a:t>20.4.2013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6EF16F-BF2B-42BF-8170-8674B1391CFF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97D5313E-C97C-418C-91C6-76E931797C55}" type="datetimeFigureOut">
              <a:rPr lang="cs-CZ" smtClean="0"/>
              <a:t>20.4.2013</a:t>
            </a:fld>
            <a:endParaRPr lang="cs-CZ" dirty="0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BA6EF16F-BF2B-42BF-8170-8674B1391CFF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dirty="0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97D5313E-C97C-418C-91C6-76E931797C55}" type="datetimeFigureOut">
              <a:rPr lang="cs-CZ" smtClean="0"/>
              <a:t>20.4.2013</a:t>
            </a:fld>
            <a:endParaRPr lang="cs-CZ" dirty="0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BA6EF16F-BF2B-42BF-8170-8674B1391CFF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D5313E-C97C-418C-91C6-76E931797C55}" type="datetimeFigureOut">
              <a:rPr lang="cs-CZ" smtClean="0"/>
              <a:t>20.4.2013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6EF16F-BF2B-42BF-8170-8674B1391CFF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D5313E-C97C-418C-91C6-76E931797C55}" type="datetimeFigureOut">
              <a:rPr lang="cs-CZ" smtClean="0"/>
              <a:t>20.4.2013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6EF16F-BF2B-42BF-8170-8674B1391CFF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97D5313E-C97C-418C-91C6-76E931797C55}" type="datetimeFigureOut">
              <a:rPr lang="cs-CZ" smtClean="0"/>
              <a:t>20.4.2013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BA6EF16F-BF2B-42BF-8170-8674B1391CFF}" type="slidenum">
              <a:rPr lang="cs-CZ" smtClean="0"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office.microsoft.com/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.jpeg"/><Relationship Id="rId5" Type="http://schemas.openxmlformats.org/officeDocument/2006/relationships/hyperlink" Target="http://www.hrooch.wz.cz/bonton/index.html" TargetMode="External"/><Relationship Id="rId4" Type="http://schemas.openxmlformats.org/officeDocument/2006/relationships/hyperlink" Target="http://www.chovani.eu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384884"/>
            <a:ext cx="7772400" cy="1548172"/>
          </a:xfrm>
        </p:spPr>
        <p:txBody>
          <a:bodyPr>
            <a:normAutofit/>
          </a:bodyPr>
          <a:lstStyle/>
          <a:p>
            <a:pPr marL="182880" indent="0" algn="ctr">
              <a:buNone/>
            </a:pPr>
            <a:r>
              <a:rPr lang="cs-CZ" sz="3200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Pravidla společenského chování</a:t>
            </a:r>
            <a:r>
              <a:rPr lang="cs-CZ" sz="31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31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</a:br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4653136"/>
            <a:ext cx="6400800" cy="409600"/>
          </a:xfrm>
        </p:spPr>
        <p:txBody>
          <a:bodyPr>
            <a:normAutofit/>
          </a:bodyPr>
          <a:lstStyle/>
          <a:p>
            <a:pPr algn="ctr"/>
            <a:r>
              <a:rPr lang="cs-CZ" sz="20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Zpracovala: Mgr. Kateřina Holá</a:t>
            </a:r>
            <a:endParaRPr lang="cs-CZ" sz="20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609882" y="6309320"/>
            <a:ext cx="7924236" cy="365125"/>
          </a:xfrm>
        </p:spPr>
        <p:txBody>
          <a:bodyPr>
            <a:normAutofit/>
          </a:bodyPr>
          <a:lstStyle/>
          <a:p>
            <a:pPr algn="ctr"/>
            <a:r>
              <a:rPr lang="cs-CZ" dirty="0" smtClean="0">
                <a:solidFill>
                  <a:prstClr val="black">
                    <a:tint val="75000"/>
                  </a:prstClr>
                </a:solidFill>
                <a:latin typeface="Arial" pitchFamily="34" charset="0"/>
                <a:cs typeface="Arial" pitchFamily="34" charset="0"/>
              </a:rPr>
              <a:t>Speciální základní škola, Česká Kamenice, Jakubské nám. 113, příspěvková organizace</a:t>
            </a:r>
            <a:endParaRPr lang="cs-CZ" dirty="0">
              <a:solidFill>
                <a:prstClr val="black">
                  <a:tint val="75000"/>
                </a:prstClr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8" name="Obrázek 7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99692" y="359621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35397660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val="3166970739"/>
              </p:ext>
            </p:extLst>
          </p:nvPr>
        </p:nvGraphicFramePr>
        <p:xfrm>
          <a:off x="479617" y="1772816"/>
          <a:ext cx="8229600" cy="4493538"/>
        </p:xfrm>
        <a:graphic>
          <a:graphicData uri="http://schemas.openxmlformats.org/drawingml/2006/table">
            <a:tbl>
              <a:tblPr firstRow="1" bandRow="1">
                <a:tableStyleId>{22838BEF-8BB2-4498-84A7-C5851F593DF1}</a:tableStyleId>
              </a:tblPr>
              <a:tblGrid>
                <a:gridCol w="2386608"/>
                <a:gridCol w="5842992"/>
              </a:tblGrid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Název projektu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Moderní škola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Registrační číslo projektu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Arial"/>
                          <a:ea typeface="Times New Roman"/>
                        </a:rPr>
                        <a:t>CZ.1.07/1.4.00/21.3202</a:t>
                      </a:r>
                      <a:endParaRPr lang="cs-CZ" sz="1100" dirty="0" smtClean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Označení klíčové aktivity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kumimoji="0" lang="cs-CZ" sz="1100" kern="1200" dirty="0" smtClean="0">
                          <a:solidFill>
                            <a:schemeClr val="dk1"/>
                          </a:solidFill>
                          <a:effectLst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VY_32_INOVACE_52_VZ_17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34052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Předmět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VÝCHOVA KE ZDRAVÍ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34052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Téma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j-ea"/>
                          <a:cs typeface="Arial" pitchFamily="34" charset="0"/>
                        </a:rPr>
                        <a:t>Pravidla společenského chování</a:t>
                      </a:r>
                      <a:endParaRPr lang="cs-CZ" sz="11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Autor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Mgr. Kateřina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Holá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Anotace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Seznámení s tématem a základními pravidly společenského chování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Očekávané výstupy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Orientace  v problematice a terminologii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Jazyk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Čeština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Druh učebního materiálu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POWER POINT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Cílová skupina/ročník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žák Spec. ZŠ/6. -9. ročník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Cíl prezentace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Získání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nových informací, orientace v problematice a p</a:t>
                      </a:r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rohloubení znalostí žáků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Časová dotace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20 minut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3853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Vytvořeno (škola, dne)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Speciální základní škola,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Česká Kamenice, Jakubské nám. 113, p. o.,   </a:t>
                      </a:r>
                    </a:p>
                    <a:p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14.3.2013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4" name="Zástupný symbol pro zápatí 3"/>
          <p:cNvSpPr>
            <a:spLocks noGrp="1"/>
          </p:cNvSpPr>
          <p:nvPr>
            <p:ph type="ftr" sz="quarter" idx="16"/>
          </p:nvPr>
        </p:nvSpPr>
        <p:spPr>
          <a:xfrm>
            <a:off x="467544" y="6381328"/>
            <a:ext cx="8136904" cy="365125"/>
          </a:xfrm>
        </p:spPr>
        <p:txBody>
          <a:bodyPr/>
          <a:lstStyle/>
          <a:p>
            <a:pPr algn="ctr"/>
            <a:r>
              <a:rPr lang="cs-CZ" dirty="0">
                <a:solidFill>
                  <a:prstClr val="black">
                    <a:tint val="75000"/>
                  </a:prstClr>
                </a:solidFill>
                <a:latin typeface="Arial" pitchFamily="34" charset="0"/>
                <a:cs typeface="Arial" pitchFamily="34" charset="0"/>
              </a:rPr>
              <a:t>Speciální základní škola, Česká Kamenice, Jakubské nám. 113, příspěvková organizace</a:t>
            </a:r>
          </a:p>
          <a:p>
            <a:pPr algn="ctr"/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8" name="Obrázek 7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22109" y="301289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13423267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147248" cy="850106"/>
          </a:xfrm>
        </p:spPr>
        <p:txBody>
          <a:bodyPr/>
          <a:lstStyle/>
          <a:p>
            <a:pPr algn="ctr"/>
            <a:r>
              <a:rPr lang="cs-CZ" b="1" dirty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Pravidla Společenského chování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268760"/>
            <a:ext cx="8147248" cy="5205192"/>
          </a:xfrm>
        </p:spPr>
        <p:txBody>
          <a:bodyPr/>
          <a:lstStyle/>
          <a:p>
            <a:pPr algn="ctr"/>
            <a:endParaRPr lang="cs-CZ" b="1" dirty="0" smtClean="0">
              <a:latin typeface="Arial" pitchFamily="34" charset="0"/>
              <a:cs typeface="Arial" pitchFamily="34" charset="0"/>
            </a:endParaRPr>
          </a:p>
          <a:p>
            <a:pPr algn="ctr"/>
            <a:endParaRPr lang="cs-CZ" b="1" dirty="0">
              <a:latin typeface="Arial" pitchFamily="34" charset="0"/>
              <a:cs typeface="Arial" pitchFamily="34" charset="0"/>
            </a:endParaRPr>
          </a:p>
          <a:p>
            <a:pPr algn="ctr"/>
            <a:endParaRPr lang="cs-CZ" b="1" dirty="0" smtClean="0">
              <a:latin typeface="Arial" pitchFamily="34" charset="0"/>
              <a:cs typeface="Arial" pitchFamily="34" charset="0"/>
            </a:endParaRPr>
          </a:p>
          <a:p>
            <a:pPr algn="ctr"/>
            <a:endParaRPr lang="cs-CZ" b="1" dirty="0" smtClean="0">
              <a:latin typeface="Arial" pitchFamily="34" charset="0"/>
              <a:cs typeface="Arial" pitchFamily="34" charset="0"/>
            </a:endParaRPr>
          </a:p>
          <a:p>
            <a:pPr algn="ctr"/>
            <a:endParaRPr lang="cs-CZ" b="1" dirty="0" smtClean="0">
              <a:latin typeface="Arial" pitchFamily="34" charset="0"/>
              <a:cs typeface="Arial" pitchFamily="34" charset="0"/>
            </a:endParaRPr>
          </a:p>
          <a:p>
            <a:pPr algn="ctr"/>
            <a:endParaRPr lang="cs-CZ" b="1" dirty="0">
              <a:latin typeface="Arial" pitchFamily="34" charset="0"/>
              <a:cs typeface="Arial" pitchFamily="34" charset="0"/>
            </a:endParaRPr>
          </a:p>
          <a:p>
            <a:pPr algn="ctr"/>
            <a:endParaRPr lang="cs-CZ" b="1" dirty="0">
              <a:latin typeface="Arial" pitchFamily="34" charset="0"/>
              <a:cs typeface="Arial" pitchFamily="34" charset="0"/>
            </a:endParaRPr>
          </a:p>
          <a:p>
            <a:pPr marL="0" indent="0" algn="ctr">
              <a:buNone/>
            </a:pP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"</a:t>
            </a:r>
            <a:r>
              <a:rPr lang="cs-CZ" sz="3200" b="1" dirty="0">
                <a:latin typeface="Arial" pitchFamily="34" charset="0"/>
                <a:cs typeface="Arial" pitchFamily="34" charset="0"/>
              </a:rPr>
              <a:t>Nikdo není takový boháč ani takový samotář, aby si mohl dovolit kašlat na to, co si o něm myslí ostatní."</a:t>
            </a:r>
          </a:p>
          <a:p>
            <a:pPr algn="ctr"/>
            <a:endParaRPr lang="cs-CZ" dirty="0"/>
          </a:p>
        </p:txBody>
      </p:sp>
      <p:pic>
        <p:nvPicPr>
          <p:cNvPr id="3074" name="Picture 2" descr="C:\Users\kaculinka\AppData\Local\Microsoft\Windows\Temporary Internet Files\Content.IE5\M60HIRLJ\MC90041597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1880" y="1505373"/>
            <a:ext cx="2016224" cy="21974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868128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19256" cy="850106"/>
          </a:xfrm>
        </p:spPr>
        <p:txBody>
          <a:bodyPr/>
          <a:lstStyle/>
          <a:p>
            <a:pPr algn="ctr"/>
            <a:r>
              <a:rPr lang="cs-CZ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Pravidla Společenského chování</a:t>
            </a:r>
            <a:endParaRPr lang="cs-CZ" b="1" dirty="0">
              <a:solidFill>
                <a:srgbClr val="C0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196752"/>
            <a:ext cx="8147248" cy="5277200"/>
          </a:xfrm>
        </p:spPr>
        <p:txBody>
          <a:bodyPr>
            <a:normAutofit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k čemu společenské chování je</a:t>
            </a:r>
          </a:p>
          <a:p>
            <a:r>
              <a:rPr lang="cs-CZ" dirty="0">
                <a:latin typeface="Arial" pitchFamily="34" charset="0"/>
                <a:cs typeface="Arial" pitchFamily="34" charset="0"/>
              </a:rPr>
              <a:t>h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lavním účelem společenských pravidel je usnadnit a zpříjemnit komunikaci 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jejich neznalost je nejen vyjádření neúcty k těm druhým, ale je výsledkem neúcty k sobě samému.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naše společnost často považuje pravidla společenského chování za zastaralá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dirty="0">
                <a:latin typeface="Arial" pitchFamily="34" charset="0"/>
                <a:cs typeface="Arial" pitchFamily="34" charset="0"/>
              </a:rPr>
              <a:t>n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ěkteří </a:t>
            </a:r>
            <a:r>
              <a:rPr lang="cs-CZ" dirty="0">
                <a:latin typeface="Arial" pitchFamily="34" charset="0"/>
                <a:cs typeface="Arial" pitchFamily="34" charset="0"/>
              </a:rPr>
              <a:t>dnešní důchodci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pamatují </a:t>
            </a:r>
            <a:r>
              <a:rPr lang="cs-CZ" dirty="0">
                <a:latin typeface="Arial" pitchFamily="34" charset="0"/>
                <a:cs typeface="Arial" pitchFamily="34" charset="0"/>
              </a:rPr>
              <a:t>dobu, kdy nenošení klobouku byla neslušnost a pán, který nepodržel dámě dveře byl nezdvořák a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hrubián</a:t>
            </a:r>
          </a:p>
          <a:p>
            <a:pPr marL="0" indent="0">
              <a:buNone/>
            </a:pP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1026" name="Picture 2" descr="C:\Users\kaculinka\AppData\Local\Microsoft\Windows\Temporary Internet Files\Content.IE5\VUP0HC47\MP90044242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5219722"/>
            <a:ext cx="2088232" cy="13921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821214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0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066130"/>
          </a:xfrm>
        </p:spPr>
        <p:txBody>
          <a:bodyPr>
            <a:normAutofit/>
          </a:bodyPr>
          <a:lstStyle/>
          <a:p>
            <a:pPr algn="ctr"/>
            <a:r>
              <a:rPr lang="cs-CZ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Základní pravidla bontonu</a:t>
            </a:r>
            <a:br>
              <a:rPr lang="cs-CZ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</a:br>
            <a:r>
              <a:rPr lang="cs-CZ" sz="2400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1.Pravidlo přednosti </a:t>
            </a:r>
            <a:endParaRPr lang="cs-CZ" sz="2400" b="1" dirty="0">
              <a:solidFill>
                <a:srgbClr val="C0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562143"/>
            <a:ext cx="8219256" cy="4911809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cs-CZ" b="1" dirty="0" smtClean="0">
                <a:latin typeface="Arial" pitchFamily="34" charset="0"/>
                <a:cs typeface="Arial" pitchFamily="34" charset="0"/>
              </a:rPr>
              <a:t>dáma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je společensky významnější, než pán</a:t>
            </a:r>
          </a:p>
          <a:p>
            <a:pPr>
              <a:buFont typeface="Wingdings" pitchFamily="2" charset="2"/>
              <a:buChar char="Ø"/>
            </a:pPr>
            <a:r>
              <a:rPr lang="cs-CZ" b="1" dirty="0" smtClean="0">
                <a:latin typeface="Arial" pitchFamily="34" charset="0"/>
                <a:cs typeface="Arial" pitchFamily="34" charset="0"/>
              </a:rPr>
              <a:t>starší člověk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je společensky významnější, než mladší</a:t>
            </a:r>
          </a:p>
          <a:p>
            <a:pPr>
              <a:buFont typeface="Wingdings" pitchFamily="2" charset="2"/>
              <a:buChar char="Ø"/>
            </a:pPr>
            <a:r>
              <a:rPr lang="cs-CZ" b="1" dirty="0" smtClean="0">
                <a:latin typeface="Arial" pitchFamily="34" charset="0"/>
                <a:cs typeface="Arial" pitchFamily="34" charset="0"/>
              </a:rPr>
              <a:t>nadřízený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je společensky významnější, než podřízený</a:t>
            </a:r>
          </a:p>
          <a:p>
            <a:pPr marL="0" indent="0" algn="ctr">
              <a:buNone/>
            </a:pPr>
            <a:r>
              <a:rPr lang="cs-CZ" b="1" dirty="0" smtClean="0">
                <a:latin typeface="Arial" pitchFamily="34" charset="0"/>
                <a:cs typeface="Arial" pitchFamily="34" charset="0"/>
              </a:rPr>
              <a:t>Tato pravidla jsou základem společenského chování a</a:t>
            </a:r>
          </a:p>
          <a:p>
            <a:pPr marL="0" indent="0" algn="ctr">
              <a:buNone/>
            </a:pPr>
            <a:r>
              <a:rPr lang="cs-CZ" b="1" dirty="0" smtClean="0">
                <a:latin typeface="Arial" pitchFamily="34" charset="0"/>
                <a:cs typeface="Arial" pitchFamily="34" charset="0"/>
              </a:rPr>
              <a:t>podle nich se řídí řada dalších pravidel: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projev přednosti se doplňuje úsměvem, kývnutím nebo lehkým úklonem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odpovídá se  také úsměvem, kývnutím nebo poklonou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není proti bontonu pokud mladý šéf dá přednost staršímu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nadřízený - podřízenému nebo mladé sekretářce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rozhodnutí je vždy na společensky výše postaveném</a:t>
            </a:r>
          </a:p>
          <a:p>
            <a:pPr>
              <a:buFont typeface="Wingdings" pitchFamily="2" charset="2"/>
              <a:buChar char="Ø"/>
            </a:pPr>
            <a:endParaRPr lang="cs-CZ" dirty="0"/>
          </a:p>
        </p:txBody>
      </p:sp>
      <p:pic>
        <p:nvPicPr>
          <p:cNvPr id="2050" name="Picture 2" descr="C:\Users\kaculinka\AppData\Local\Microsoft\Windows\Temporary Internet Files\Content.IE5\0H6LNT1E\MP90017878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56" y="327703"/>
            <a:ext cx="1828800" cy="12344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296409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8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778098"/>
          </a:xfrm>
        </p:spPr>
        <p:txBody>
          <a:bodyPr>
            <a:normAutofit fontScale="90000"/>
          </a:bodyPr>
          <a:lstStyle/>
          <a:p>
            <a:pPr algn="ctr"/>
            <a:r>
              <a:rPr lang="cs-CZ" b="1" dirty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Základní pravidla </a:t>
            </a:r>
            <a:r>
              <a:rPr lang="cs-CZ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bontonu</a:t>
            </a:r>
            <a:br>
              <a:rPr lang="cs-CZ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</a:br>
            <a:r>
              <a:rPr lang="cs-CZ" sz="2400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2.pravidlo o ochraně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23528" y="1124744"/>
            <a:ext cx="8568952" cy="5472608"/>
          </a:xfrm>
        </p:spPr>
        <p:txBody>
          <a:bodyPr>
            <a:noAutofit/>
          </a:bodyPr>
          <a:lstStyle/>
          <a:p>
            <a:pPr>
              <a:buFont typeface="Wingdings" pitchFamily="2" charset="2"/>
              <a:buChar char="Ø"/>
            </a:pPr>
            <a:r>
              <a:rPr lang="cs-CZ" dirty="0">
                <a:latin typeface="Arial" pitchFamily="34" charset="0"/>
                <a:cs typeface="Arial" pitchFamily="34" charset="0"/>
              </a:rPr>
              <a:t>n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ěkdy pravidlo o přednosti musí ustoupit pravidlu o ochraně</a:t>
            </a:r>
          </a:p>
          <a:p>
            <a:pPr>
              <a:buFont typeface="Wingdings" pitchFamily="2" charset="2"/>
              <a:buChar char="ü"/>
            </a:pPr>
            <a:r>
              <a:rPr lang="cs-CZ" b="1" dirty="0">
                <a:latin typeface="Arial" pitchFamily="34" charset="0"/>
                <a:cs typeface="Arial" pitchFamily="34" charset="0"/>
              </a:rPr>
              <a:t>p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án chrání dámu</a:t>
            </a:r>
          </a:p>
          <a:p>
            <a:pPr>
              <a:buFont typeface="Wingdings" pitchFamily="2" charset="2"/>
              <a:buChar char="ü"/>
            </a:pPr>
            <a:r>
              <a:rPr lang="cs-CZ" b="1" dirty="0" smtClean="0">
                <a:latin typeface="Arial" pitchFamily="34" charset="0"/>
                <a:cs typeface="Arial" pitchFamily="34" charset="0"/>
              </a:rPr>
              <a:t>mladší člověk staršího</a:t>
            </a:r>
          </a:p>
          <a:p>
            <a:pPr>
              <a:buFont typeface="Wingdings" pitchFamily="2" charset="2"/>
              <a:buChar char="ü"/>
            </a:pPr>
            <a:r>
              <a:rPr lang="cs-CZ" b="1" dirty="0" smtClean="0">
                <a:latin typeface="Arial" pitchFamily="34" charset="0"/>
                <a:cs typeface="Arial" pitchFamily="34" charset="0"/>
              </a:rPr>
              <a:t>silnější slabšího</a:t>
            </a:r>
          </a:p>
          <a:p>
            <a:pPr>
              <a:buFont typeface="Wingdings" pitchFamily="2" charset="2"/>
              <a:buChar char="ü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společensky méně významný chrání společensky významnějšího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vstupuje-li  pán s dámou do neznámého prostředí (restaurace), jde pán první </a:t>
            </a:r>
          </a:p>
          <a:p>
            <a:r>
              <a:rPr lang="cs-CZ" dirty="0">
                <a:latin typeface="Arial" pitchFamily="34" charset="0"/>
                <a:cs typeface="Arial" pitchFamily="34" charset="0"/>
              </a:rPr>
              <a:t>p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án tvoří dámě cestu davem, pomáhá ji projít nebo nastoupit podáním ruky 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pokud jde dáma do schodů, jde muž za ní, aby ji v případě pádu zachytil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samozřejmě nese pán tašky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718174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706090"/>
          </a:xfrm>
        </p:spPr>
        <p:txBody>
          <a:bodyPr/>
          <a:lstStyle/>
          <a:p>
            <a:pPr algn="ctr"/>
            <a:r>
              <a:rPr lang="cs-CZ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zevnějšek</a:t>
            </a:r>
            <a:endParaRPr lang="cs-CZ" b="1" dirty="0">
              <a:solidFill>
                <a:srgbClr val="C0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endParaRPr lang="cs-CZ" b="1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b="1" dirty="0" smtClean="0">
              <a:latin typeface="Arial" pitchFamily="34" charset="0"/>
              <a:cs typeface="Arial" pitchFamily="34" charset="0"/>
            </a:endParaRPr>
          </a:p>
          <a:p>
            <a:pPr marL="0" indent="0" algn="ctr">
              <a:buNone/>
            </a:pPr>
            <a:r>
              <a:rPr lang="cs-CZ" b="1" dirty="0" smtClean="0">
                <a:latin typeface="Arial" pitchFamily="34" charset="0"/>
                <a:cs typeface="Arial" pitchFamily="34" charset="0"/>
              </a:rPr>
              <a:t>„</a:t>
            </a:r>
            <a:r>
              <a:rPr lang="cs-CZ" b="1" dirty="0">
                <a:latin typeface="Arial" pitchFamily="34" charset="0"/>
                <a:cs typeface="Arial" pitchFamily="34" charset="0"/>
              </a:rPr>
              <a:t>Je to pravda odvěká, že šaty dělaj člověka, kdo je nemá ať od druhých pranic nečeká..“</a:t>
            </a:r>
          </a:p>
          <a:p>
            <a:endParaRPr lang="cs-CZ" dirty="0"/>
          </a:p>
        </p:txBody>
      </p:sp>
      <p:pic>
        <p:nvPicPr>
          <p:cNvPr id="2050" name="Picture 2" descr="C:\Users\kaculinka\AppData\Local\Microsoft\Windows\Temporary Internet Files\Content.IE5\M60HIRLJ\MC900434431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5856" y="3841574"/>
            <a:ext cx="2744259" cy="24000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415807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922114"/>
          </a:xfrm>
        </p:spPr>
        <p:txBody>
          <a:bodyPr/>
          <a:lstStyle/>
          <a:p>
            <a:pPr algn="ctr"/>
            <a:r>
              <a:rPr lang="cs-CZ" b="1" dirty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Základní pravidla </a:t>
            </a:r>
            <a:r>
              <a:rPr lang="cs-CZ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bontonu</a:t>
            </a:r>
            <a:br>
              <a:rPr lang="cs-CZ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</a:br>
            <a:r>
              <a:rPr lang="cs-CZ" sz="2400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3. zevnějšek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312931"/>
            <a:ext cx="7949750" cy="5161021"/>
          </a:xfrm>
        </p:spPr>
        <p:txBody>
          <a:bodyPr>
            <a:normAutofit lnSpcReduction="10000"/>
          </a:bodyPr>
          <a:lstStyle/>
          <a:p>
            <a:pPr>
              <a:buFont typeface="Courier New" pitchFamily="49" charset="0"/>
              <a:buChar char="o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než někoho oslovím, zapůsobím na něj svým zevnějškem</a:t>
            </a:r>
          </a:p>
          <a:p>
            <a:pPr>
              <a:buFont typeface="Courier New" pitchFamily="49" charset="0"/>
              <a:buChar char="o"/>
            </a:pPr>
            <a:r>
              <a:rPr lang="cs-CZ" dirty="0">
                <a:latin typeface="Arial" pitchFamily="34" charset="0"/>
                <a:cs typeface="Arial" pitchFamily="34" charset="0"/>
              </a:rPr>
              <a:t>d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ůležitá je především čistota našeho zevnějšku</a:t>
            </a:r>
          </a:p>
          <a:p>
            <a:pPr>
              <a:buFont typeface="Courier New" pitchFamily="49" charset="0"/>
              <a:buChar char="o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nepříjemné je pokud je někdo cítit potem, ale ani litr kolínské z nás neudělá kavalíra či dámu</a:t>
            </a:r>
          </a:p>
          <a:p>
            <a:pPr>
              <a:buFont typeface="Courier New" pitchFamily="49" charset="0"/>
              <a:buChar char="o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výběr oblečení </a:t>
            </a:r>
            <a:r>
              <a:rPr lang="cs-CZ" dirty="0">
                <a:latin typeface="Arial" pitchFamily="34" charset="0"/>
                <a:cs typeface="Arial" pitchFamily="34" charset="0"/>
              </a:rPr>
              <a:t>je také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velmi důležitý </a:t>
            </a:r>
          </a:p>
          <a:p>
            <a:pPr>
              <a:buFont typeface="Courier New" pitchFamily="49" charset="0"/>
              <a:buChar char="o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ale také držení těla, chůze a mimika </a:t>
            </a:r>
          </a:p>
          <a:p>
            <a:pPr>
              <a:buFont typeface="Courier New" pitchFamily="49" charset="0"/>
              <a:buChar char="o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úsměv na ulici částečně nahrazuje pozdrav</a:t>
            </a:r>
          </a:p>
          <a:p>
            <a:pPr>
              <a:buFont typeface="Courier New" pitchFamily="49" charset="0"/>
              <a:buChar char="o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také piercing </a:t>
            </a:r>
            <a:r>
              <a:rPr lang="cs-CZ" dirty="0">
                <a:latin typeface="Arial" pitchFamily="34" charset="0"/>
                <a:cs typeface="Arial" pitchFamily="34" charset="0"/>
              </a:rPr>
              <a:t>a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viditelné tetování ovlivní, co si o nás druzí myslí </a:t>
            </a:r>
          </a:p>
          <a:p>
            <a:pPr>
              <a:buFont typeface="Courier New" pitchFamily="49" charset="0"/>
              <a:buChar char="o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což teprve cigareta a zápachu s ní spojený </a:t>
            </a:r>
          </a:p>
          <a:p>
            <a:pPr>
              <a:buFont typeface="Courier New" pitchFamily="49" charset="0"/>
              <a:buChar char="o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pokud to kuřák nemůže vydržet bez cigarety, měl by odejít stranou a co nejméně obtěžovat okolí   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3074" name="Picture 2" descr="C:\Users\kaculinka\AppData\Local\Microsoft\Windows\Temporary Internet Files\Content.IE5\2S29I4XE\MC90015577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73651" y="243834"/>
            <a:ext cx="666598" cy="18214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kaculinka\AppData\Local\Microsoft\Windows\Temporary Internet Files\Content.IE5\2S29I4XE\MP900409684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19" y="155854"/>
            <a:ext cx="1157077" cy="11570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318841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4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1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147248" cy="778098"/>
          </a:xfrm>
        </p:spPr>
        <p:txBody>
          <a:bodyPr>
            <a:normAutofit fontScale="90000"/>
          </a:bodyPr>
          <a:lstStyle/>
          <a:p>
            <a:pPr algn="ctr"/>
            <a:r>
              <a:rPr lang="cs-CZ" b="1" dirty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Základní pravidla </a:t>
            </a:r>
            <a:r>
              <a:rPr lang="cs-CZ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bontonu</a:t>
            </a:r>
            <a:br>
              <a:rPr lang="cs-CZ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</a:br>
            <a:r>
              <a:rPr lang="cs-CZ" sz="2400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4. oslovení, Tykání, vykání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23528" y="1124744"/>
            <a:ext cx="8280920" cy="5305800"/>
          </a:xfrm>
        </p:spPr>
        <p:txBody>
          <a:bodyPr>
            <a:noAutofit/>
          </a:bodyPr>
          <a:lstStyle/>
          <a:p>
            <a:r>
              <a:rPr lang="cs-CZ" dirty="0">
                <a:latin typeface="Arial" pitchFamily="34" charset="0"/>
                <a:cs typeface="Arial" pitchFamily="34" charset="0"/>
              </a:rPr>
              <a:t>p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okud chceme  někoho oslovit, </a:t>
            </a:r>
            <a:r>
              <a:rPr lang="cs-CZ" dirty="0">
                <a:latin typeface="Arial" pitchFamily="34" charset="0"/>
                <a:cs typeface="Arial" pitchFamily="34" charset="0"/>
              </a:rPr>
              <a:t>musíme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použít oslovení </a:t>
            </a:r>
          </a:p>
          <a:p>
            <a:r>
              <a:rPr lang="cs-CZ" dirty="0">
                <a:latin typeface="Arial" pitchFamily="34" charset="0"/>
                <a:cs typeface="Arial" pitchFamily="34" charset="0"/>
              </a:rPr>
              <a:t>p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rvní </a:t>
            </a:r>
            <a:r>
              <a:rPr lang="cs-CZ" dirty="0">
                <a:latin typeface="Arial" pitchFamily="34" charset="0"/>
                <a:cs typeface="Arial" pitchFamily="34" charset="0"/>
              </a:rPr>
              <a:t>oslovuje pozdravem osoba méně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významná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nevhodné je oslovení </a:t>
            </a:r>
            <a:r>
              <a:rPr lang="cs-CZ" dirty="0">
                <a:latin typeface="Arial" pitchFamily="34" charset="0"/>
                <a:cs typeface="Arial" pitchFamily="34" charset="0"/>
              </a:rPr>
              <a:t>typu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„hej </a:t>
            </a:r>
            <a:r>
              <a:rPr lang="cs-CZ" dirty="0">
                <a:latin typeface="Arial" pitchFamily="34" charset="0"/>
                <a:cs typeface="Arial" pitchFamily="34" charset="0"/>
              </a:rPr>
              <a:t>ty tam, nazdar vole atd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.“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vyhrknout </a:t>
            </a:r>
            <a:r>
              <a:rPr lang="cs-CZ" dirty="0">
                <a:latin typeface="Arial" pitchFamily="34" charset="0"/>
                <a:cs typeface="Arial" pitchFamily="34" charset="0"/>
              </a:rPr>
              <a:t>na neznámého člověka na ulici bez pozdravu "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Kolik je hodin</a:t>
            </a:r>
            <a:r>
              <a:rPr lang="cs-CZ" dirty="0">
                <a:latin typeface="Arial" pitchFamily="34" charset="0"/>
                <a:cs typeface="Arial" pitchFamily="34" charset="0"/>
              </a:rPr>
              <a:t>?" je projev největšího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barbarství</a:t>
            </a:r>
          </a:p>
          <a:p>
            <a:r>
              <a:rPr lang="cs-CZ" dirty="0">
                <a:latin typeface="Arial" pitchFamily="34" charset="0"/>
                <a:cs typeface="Arial" pitchFamily="34" charset="0"/>
              </a:rPr>
              <a:t>v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ykáme vždy starším a společensky výše postaveným osobám</a:t>
            </a:r>
          </a:p>
          <a:p>
            <a:r>
              <a:rPr lang="cs-CZ" dirty="0">
                <a:latin typeface="Arial" pitchFamily="34" charset="0"/>
                <a:cs typeface="Arial" pitchFamily="34" charset="0"/>
              </a:rPr>
              <a:t>t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ykáme si se známými a vrstevníky, pokud se známe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pokud si nejsme jisti tykáním či vykáním, použijeme </a:t>
            </a:r>
            <a:r>
              <a:rPr lang="cs-CZ" dirty="0">
                <a:latin typeface="Arial" pitchFamily="34" charset="0"/>
                <a:cs typeface="Arial" pitchFamily="34" charset="0"/>
              </a:rPr>
              <a:t>univerzální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„Dobré </a:t>
            </a:r>
            <a:r>
              <a:rPr lang="cs-CZ" dirty="0">
                <a:latin typeface="Arial" pitchFamily="34" charset="0"/>
                <a:cs typeface="Arial" pitchFamily="34" charset="0"/>
              </a:rPr>
              <a:t>ráno,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dopoledne</a:t>
            </a:r>
            <a:r>
              <a:rPr lang="cs-CZ" dirty="0">
                <a:latin typeface="Arial" pitchFamily="34" charset="0"/>
                <a:cs typeface="Arial" pitchFamily="34" charset="0"/>
              </a:rPr>
              <a:t>,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večer...“ 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nadřízeného </a:t>
            </a:r>
            <a:r>
              <a:rPr lang="cs-CZ" dirty="0">
                <a:latin typeface="Arial" pitchFamily="34" charset="0"/>
                <a:cs typeface="Arial" pitchFamily="34" charset="0"/>
              </a:rPr>
              <a:t>tím neurazíte a můžete to použít i mezi svými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vrstevníky</a:t>
            </a:r>
          </a:p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/>
            </a:r>
            <a:br>
              <a:rPr lang="cs-CZ" dirty="0">
                <a:latin typeface="Arial" pitchFamily="34" charset="0"/>
                <a:cs typeface="Arial" pitchFamily="34" charset="0"/>
              </a:rPr>
            </a:br>
            <a:r>
              <a:rPr lang="cs-CZ" dirty="0">
                <a:latin typeface="Arial" pitchFamily="34" charset="0"/>
                <a:cs typeface="Arial" pitchFamily="34" charset="0"/>
              </a:rPr>
              <a:t/>
            </a:r>
            <a:br>
              <a:rPr lang="cs-CZ" dirty="0">
                <a:latin typeface="Arial" pitchFamily="34" charset="0"/>
                <a:cs typeface="Arial" pitchFamily="34" charset="0"/>
              </a:rPr>
            </a:br>
            <a:endParaRPr lang="cs-CZ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04356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003232" cy="955042"/>
          </a:xfrm>
        </p:spPr>
        <p:txBody>
          <a:bodyPr>
            <a:normAutofit fontScale="90000"/>
          </a:bodyPr>
          <a:lstStyle/>
          <a:p>
            <a:pPr algn="ctr"/>
            <a:r>
              <a:rPr lang="cs-CZ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Základní a nejdůležitější pravidlo společenského chování!</a:t>
            </a:r>
            <a:endParaRPr lang="cs-CZ" b="1" dirty="0">
              <a:solidFill>
                <a:srgbClr val="C0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67544" y="1229680"/>
            <a:ext cx="8219256" cy="5244272"/>
          </a:xfrm>
        </p:spPr>
        <p:txBody>
          <a:bodyPr>
            <a:normAutofit/>
          </a:bodyPr>
          <a:lstStyle/>
          <a:p>
            <a:pPr algn="ctr">
              <a:buFont typeface="Wingdings" pitchFamily="2" charset="2"/>
              <a:buChar char="Ø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rodiči nás toho mnoho naučí a chtějí na nás být pyšní</a:t>
            </a:r>
          </a:p>
          <a:p>
            <a:pPr marL="0" indent="0" algn="ctr">
              <a:buNone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Slušně pozdrav!!!</a:t>
            </a:r>
          </a:p>
          <a:p>
            <a:pPr marL="0" indent="0" algn="ctr">
              <a:buNone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Nezapomeň poděkovat a poprosit!!!</a:t>
            </a:r>
          </a:p>
          <a:p>
            <a:pPr>
              <a:buFont typeface="Wingdings" pitchFamily="2" charset="2"/>
              <a:buChar char="Ø"/>
            </a:pPr>
            <a:r>
              <a:rPr lang="cs-CZ" dirty="0">
                <a:latin typeface="Arial" pitchFamily="34" charset="0"/>
                <a:cs typeface="Arial" pitchFamily="34" charset="0"/>
              </a:rPr>
              <a:t>t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o jsou základní a nejdůležitější pravidla slušného chování, která nás naše maminky učí už od malička 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Proč?</a:t>
            </a:r>
          </a:p>
          <a:p>
            <a:pPr>
              <a:buFont typeface="Wingdings" pitchFamily="2" charset="2"/>
              <a:buChar char="Ø"/>
            </a:pPr>
            <a:r>
              <a:rPr lang="cs-CZ" dirty="0">
                <a:latin typeface="Arial" pitchFamily="34" charset="0"/>
                <a:cs typeface="Arial" pitchFamily="34" charset="0"/>
              </a:rPr>
              <a:t>a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by se za nás nemusely rodiče stydět a neposlouchaly: 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„Ten váš kluk, ta vaše holka neumí ani pozdravit..“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nedělejte, svým rodičům ostudu a alespoň tato jednoduchá pravidla dodržujte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určitě vám pusa neupadne a sousedky ztratí řeč…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1030" name="Picture 6" descr="C:\Users\kaculinka\AppData\Local\Microsoft\Windows\Temporary Internet Files\Content.IE5\VUP0HC47\MC90044045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56376" y="5095262"/>
            <a:ext cx="1003804" cy="13415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kaculinka\AppData\Local\Microsoft\Windows\Temporary Internet Files\Content.IE5\M60HIRLJ\MC90044042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16163" y="226457"/>
            <a:ext cx="1352464" cy="11143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730089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9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6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3" dur="5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58091" y="1772816"/>
            <a:ext cx="7772400" cy="576063"/>
          </a:xfrm>
        </p:spPr>
        <p:txBody>
          <a:bodyPr>
            <a:normAutofit/>
          </a:bodyPr>
          <a:lstStyle/>
          <a:p>
            <a:pPr algn="l"/>
            <a:r>
              <a:rPr lang="cs-CZ" sz="20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POUŽITÉ ZDROJE</a:t>
            </a:r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11560" y="1844824"/>
            <a:ext cx="7704856" cy="4032448"/>
          </a:xfrm>
        </p:spPr>
        <p:txBody>
          <a:bodyPr>
            <a:normAutofit fontScale="92500" lnSpcReduction="20000"/>
          </a:bodyPr>
          <a:lstStyle/>
          <a:p>
            <a:pPr marL="285750" indent="-285750" algn="l">
              <a:buFont typeface="Arial" pitchFamily="34" charset="0"/>
              <a:buChar char="•"/>
            </a:pP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2200" dirty="0">
              <a:ln w="1905"/>
              <a:solidFill>
                <a:srgbClr val="2A2D6C">
                  <a:shade val="55000"/>
                </a:srgbClr>
              </a:solidFill>
              <a:latin typeface="Arial" pitchFamily="34" charset="0"/>
              <a:ea typeface="Verdana"/>
              <a:cs typeface="Arial" pitchFamily="34" charset="0"/>
            </a:endParaRPr>
          </a:p>
          <a:p>
            <a:pPr marL="285750" indent="-285750" algn="l">
              <a:buFont typeface="Arial" pitchFamily="34" charset="0"/>
              <a:buChar char="•"/>
            </a:pPr>
            <a:r>
              <a:rPr lang="cs-CZ" sz="2200" dirty="0" smtClean="0">
                <a:ln w="1905"/>
                <a:solidFill>
                  <a:srgbClr val="2A2D6C">
                    <a:shade val="55000"/>
                  </a:srgbClr>
                </a:solidFill>
                <a:latin typeface="Arial" pitchFamily="34" charset="0"/>
                <a:ea typeface="Verdana"/>
                <a:cs typeface="Arial" pitchFamily="34" charset="0"/>
              </a:rPr>
              <a:t>Microsoft - </a:t>
            </a:r>
            <a:r>
              <a:rPr lang="cs-CZ" sz="2200" dirty="0" smtClean="0">
                <a:ln w="1905"/>
                <a:solidFill>
                  <a:srgbClr val="2A2D6C">
                    <a:shade val="55000"/>
                  </a:srgbClr>
                </a:solidFill>
                <a:latin typeface="Arial" pitchFamily="34" charset="0"/>
                <a:ea typeface="Verdana"/>
                <a:cs typeface="Arial" pitchFamily="34" charset="0"/>
                <a:hlinkClick r:id="rId3"/>
              </a:rPr>
              <a:t>http://office.microsoft.com</a:t>
            </a: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Arial" pitchFamily="34" charset="0"/>
              <a:ea typeface="Verdana"/>
              <a:cs typeface="Arial" pitchFamily="34" charset="0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2200" dirty="0">
                <a:ln w="1905"/>
                <a:solidFill>
                  <a:srgbClr val="2A2D6C">
                    <a:shade val="55000"/>
                  </a:srgbClr>
                </a:solidFill>
                <a:latin typeface="Arial" pitchFamily="34" charset="0"/>
                <a:ea typeface="Verdana"/>
                <a:cs typeface="Arial" pitchFamily="34" charset="0"/>
                <a:hlinkClick r:id="rId4"/>
              </a:rPr>
              <a:t>http://www.chovani.eu</a:t>
            </a:r>
            <a:r>
              <a:rPr lang="cs-CZ" sz="2200" dirty="0" smtClean="0">
                <a:ln w="1905"/>
                <a:solidFill>
                  <a:srgbClr val="2A2D6C">
                    <a:shade val="55000"/>
                  </a:srgbClr>
                </a:solidFill>
                <a:latin typeface="Arial" pitchFamily="34" charset="0"/>
                <a:ea typeface="Verdana"/>
                <a:cs typeface="Arial" pitchFamily="34" charset="0"/>
                <a:hlinkClick r:id="rId4"/>
              </a:rPr>
              <a:t>/</a:t>
            </a:r>
            <a:r>
              <a:rPr lang="cs-CZ" sz="2200" dirty="0" smtClean="0">
                <a:ln w="1905"/>
                <a:solidFill>
                  <a:srgbClr val="2A2D6C">
                    <a:shade val="55000"/>
                  </a:srgbClr>
                </a:solidFill>
                <a:latin typeface="Arial" pitchFamily="34" charset="0"/>
                <a:ea typeface="Verdana"/>
                <a:cs typeface="Arial" pitchFamily="34" charset="0"/>
              </a:rPr>
              <a:t> 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200" dirty="0">
                <a:ln w="1905"/>
                <a:solidFill>
                  <a:srgbClr val="2A2D6C">
                    <a:shade val="55000"/>
                  </a:srgbClr>
                </a:solidFill>
                <a:latin typeface="Arial" pitchFamily="34" charset="0"/>
                <a:ea typeface="Verdana"/>
                <a:cs typeface="Arial" pitchFamily="34" charset="0"/>
                <a:hlinkClick r:id="rId5"/>
              </a:rPr>
              <a:t>http://</a:t>
            </a:r>
            <a:r>
              <a:rPr lang="cs-CZ" sz="2200" dirty="0" smtClean="0">
                <a:ln w="1905"/>
                <a:solidFill>
                  <a:srgbClr val="2A2D6C">
                    <a:shade val="55000"/>
                  </a:srgbClr>
                </a:solidFill>
                <a:latin typeface="Arial" pitchFamily="34" charset="0"/>
                <a:ea typeface="Verdana"/>
                <a:cs typeface="Arial" pitchFamily="34" charset="0"/>
                <a:hlinkClick r:id="rId5"/>
              </a:rPr>
              <a:t>www.hrooch.wz.cz/bonton/index.html</a:t>
            </a:r>
            <a:r>
              <a:rPr lang="cs-CZ" sz="2200" dirty="0" smtClean="0">
                <a:ln w="1905"/>
                <a:solidFill>
                  <a:srgbClr val="2A2D6C">
                    <a:shade val="55000"/>
                  </a:srgbClr>
                </a:solidFill>
                <a:latin typeface="Arial" pitchFamily="34" charset="0"/>
                <a:ea typeface="Verdana"/>
                <a:cs typeface="Arial" pitchFamily="34" charset="0"/>
              </a:rPr>
              <a:t> </a:t>
            </a:r>
          </a:p>
          <a:p>
            <a:pPr>
              <a:lnSpc>
                <a:spcPct val="115000"/>
              </a:lnSpc>
              <a:spcAft>
                <a:spcPts val="1000"/>
              </a:spcAft>
            </a:pPr>
            <a:endParaRPr lang="cs-CZ" sz="2400" dirty="0" smtClean="0">
              <a:latin typeface="Arial"/>
              <a:ea typeface="Times New Roman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endParaRPr lang="cs-CZ" sz="2400" dirty="0">
              <a:latin typeface="Arial"/>
              <a:ea typeface="Times New Roman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endParaRPr lang="cs-CZ" sz="2400" dirty="0" smtClean="0">
              <a:latin typeface="Arial"/>
              <a:ea typeface="Times New Roman"/>
            </a:endParaRP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cs-CZ" sz="1300" b="0" dirty="0" smtClean="0">
                <a:latin typeface="Arial"/>
                <a:ea typeface="Times New Roman"/>
              </a:rPr>
              <a:t>„Materiál </a:t>
            </a:r>
            <a:r>
              <a:rPr lang="cs-CZ" sz="1300" b="0" dirty="0">
                <a:latin typeface="Arial"/>
                <a:ea typeface="Times New Roman"/>
              </a:rPr>
              <a:t>je určen pro bezplatné používání pro potřeby výuky a vzdělávání ve všech typech škol a školských zařízení. Jakékoliv další využití podléhá autorskému zákonu. Veškerá vlastní díla autora (fotografie, videa) lze bezplatně dále používat i šířit při uvedení autorova jména."</a:t>
            </a:r>
          </a:p>
          <a:p>
            <a:pPr marL="285750" indent="-285750" algn="just">
              <a:buFont typeface="Arial" pitchFamily="34" charset="0"/>
              <a:buChar char="•"/>
            </a:pP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2200" dirty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683568" y="6309321"/>
            <a:ext cx="8064895" cy="288032"/>
          </a:xfrm>
        </p:spPr>
        <p:txBody>
          <a:bodyPr/>
          <a:lstStyle/>
          <a:p>
            <a:pPr algn="ctr"/>
            <a:r>
              <a:rPr lang="cs-CZ" dirty="0">
                <a:solidFill>
                  <a:prstClr val="black">
                    <a:tint val="75000"/>
                  </a:prstClr>
                </a:solidFill>
                <a:latin typeface="Arial" pitchFamily="34" charset="0"/>
                <a:cs typeface="Arial" pitchFamily="34" charset="0"/>
              </a:rPr>
              <a:t>Speciální základní škola, Česká Kamenice, Jakubské nám. 113, příspěvková organizace</a:t>
            </a:r>
          </a:p>
          <a:p>
            <a:endParaRPr lang="cs-CZ" dirty="0">
              <a:solidFill>
                <a:prstClr val="black">
                  <a:tint val="75000"/>
                </a:prstClr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5" name="Obrázek 4"/>
          <p:cNvPicPr/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736111" y="343414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6882012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265</TotalTime>
  <Words>782</Words>
  <Application>Microsoft Office PowerPoint</Application>
  <PresentationFormat>Předvádění na obrazovce (4:3)</PresentationFormat>
  <Paragraphs>116</Paragraphs>
  <Slides>11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Arkýř</vt:lpstr>
      <vt:lpstr>Pravidla společenského chování </vt:lpstr>
      <vt:lpstr>Prezentace aplikace PowerPoint</vt:lpstr>
      <vt:lpstr>Pravidla Společenského chování</vt:lpstr>
      <vt:lpstr>Pravidla Společenského chování</vt:lpstr>
      <vt:lpstr>Základní pravidla bontonu 1.Pravidlo přednosti </vt:lpstr>
      <vt:lpstr>Základní pravidla bontonu 2.pravidlo o ochraně</vt:lpstr>
      <vt:lpstr>zevnějšek</vt:lpstr>
      <vt:lpstr>Základní pravidla bontonu 3. zevnějšek </vt:lpstr>
      <vt:lpstr>Základní pravidla bontonu 4. oslovení, Tykání, vykání</vt:lpstr>
      <vt:lpstr>Základní a nejdůležitější pravidlo společenského chování!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kaculinka</dc:creator>
  <cp:lastModifiedBy>Eva Franzová</cp:lastModifiedBy>
  <cp:revision>27</cp:revision>
  <dcterms:created xsi:type="dcterms:W3CDTF">2013-03-07T13:26:45Z</dcterms:created>
  <dcterms:modified xsi:type="dcterms:W3CDTF">2013-04-20T07:58:29Z</dcterms:modified>
</cp:coreProperties>
</file>