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7" r:id="rId2"/>
    <p:sldId id="272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4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knidrogamne.cz/cs/media/media-videa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receptar.cz/res/data/039/004659_50_026825.jpg?seek=1243856197" TargetMode="External"/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www.heroin.org.uk/afghanistan/opium-pod.jpg" TargetMode="External"/><Relationship Id="rId12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opioids.co.uk/opioidfaq/opiumcut.jpg" TargetMode="External"/><Relationship Id="rId11" Type="http://schemas.openxmlformats.org/officeDocument/2006/relationships/hyperlink" Target="http://i.idnes.cz/11/073/cl6/KLU3cc4cc_IMG_3718.JPG" TargetMode="External"/><Relationship Id="rId5" Type="http://schemas.openxmlformats.org/officeDocument/2006/relationships/hyperlink" Target="http://media3.news.ch/news/240/98902-kokain.JPG" TargetMode="External"/><Relationship Id="rId10" Type="http://schemas.openxmlformats.org/officeDocument/2006/relationships/hyperlink" Target="http://media.novinky.cz/324/3242-top_foto1-bpgnh.jpg" TargetMode="External"/><Relationship Id="rId4" Type="http://schemas.openxmlformats.org/officeDocument/2006/relationships/hyperlink" Target="http://www.rect.muni.cz/drogy/POKUS/casti/tripy.jpg" TargetMode="External"/><Relationship Id="rId9" Type="http://schemas.openxmlformats.org/officeDocument/2006/relationships/hyperlink" Target="http://media1.webgarden.cz/images/media1:5103ed2e00668.jpg/konop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PROTIDROGOVÁ PREVENCE</a:t>
            </a:r>
            <a:r>
              <a:rPr lang="cs-CZ" sz="31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Základní dělení drog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Zpracovala: Mgr. Bc. Eva Franzová</a:t>
            </a:r>
            <a:endParaRPr lang="cs-CZ" sz="20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609882" y="6381328"/>
            <a:ext cx="7924236" cy="293117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6060106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22_PP_03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PROTIDROGOVÁ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PREVENCE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Základní dělení drog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Bc. Eva Franzová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 základním dělením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drog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v základním  dělení drog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40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3.3.2013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3568" y="6453336"/>
            <a:ext cx="7776864" cy="29311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2764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ZÁKLADNÍ DĚLENÍ DROG</a:t>
            </a:r>
            <a:endParaRPr lang="cs-CZ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0099"/>
              </a:solidFill>
            </a:endParaRPr>
          </a:p>
          <a:p>
            <a:r>
              <a:rPr lang="cs-CZ" sz="2800" dirty="0" smtClean="0">
                <a:solidFill>
                  <a:srgbClr val="000099"/>
                </a:solidFill>
              </a:rPr>
              <a:t>I. skupina	</a:t>
            </a:r>
            <a:r>
              <a:rPr lang="cs-CZ" sz="2800" b="1" dirty="0" smtClean="0">
                <a:solidFill>
                  <a:srgbClr val="000099"/>
                </a:solidFill>
              </a:rPr>
              <a:t>KONOPNÉ DROGY</a:t>
            </a:r>
          </a:p>
          <a:p>
            <a:r>
              <a:rPr lang="cs-CZ" sz="2800" dirty="0" smtClean="0">
                <a:solidFill>
                  <a:srgbClr val="000099"/>
                </a:solidFill>
              </a:rPr>
              <a:t>II. skupina 	</a:t>
            </a:r>
            <a:r>
              <a:rPr lang="cs-CZ" sz="2800" b="1" dirty="0" smtClean="0">
                <a:solidFill>
                  <a:srgbClr val="000099"/>
                </a:solidFill>
              </a:rPr>
              <a:t>OPIÁTY</a:t>
            </a:r>
          </a:p>
          <a:p>
            <a:r>
              <a:rPr lang="cs-CZ" sz="2800" dirty="0" smtClean="0">
                <a:solidFill>
                  <a:srgbClr val="000099"/>
                </a:solidFill>
              </a:rPr>
              <a:t>III. </a:t>
            </a:r>
            <a:r>
              <a:rPr lang="cs-CZ" sz="2800" dirty="0">
                <a:solidFill>
                  <a:srgbClr val="000099"/>
                </a:solidFill>
              </a:rPr>
              <a:t>s</a:t>
            </a:r>
            <a:r>
              <a:rPr lang="cs-CZ" sz="2800" dirty="0" smtClean="0">
                <a:solidFill>
                  <a:srgbClr val="000099"/>
                </a:solidFill>
              </a:rPr>
              <a:t>kupina 	</a:t>
            </a:r>
            <a:r>
              <a:rPr lang="cs-CZ" sz="2800" b="1" dirty="0" smtClean="0">
                <a:solidFill>
                  <a:srgbClr val="000099"/>
                </a:solidFill>
              </a:rPr>
              <a:t>STIMULAČNÍ LÁTKY</a:t>
            </a:r>
          </a:p>
          <a:p>
            <a:r>
              <a:rPr lang="cs-CZ" sz="2800" dirty="0" smtClean="0">
                <a:solidFill>
                  <a:srgbClr val="000099"/>
                </a:solidFill>
              </a:rPr>
              <a:t>IV. skupina 	</a:t>
            </a:r>
            <a:r>
              <a:rPr lang="cs-CZ" sz="2800" b="1" dirty="0" smtClean="0">
                <a:solidFill>
                  <a:srgbClr val="000099"/>
                </a:solidFill>
              </a:rPr>
              <a:t>HALUCINOGENY</a:t>
            </a:r>
          </a:p>
          <a:p>
            <a:r>
              <a:rPr lang="cs-CZ" sz="2800" dirty="0" smtClean="0">
                <a:solidFill>
                  <a:srgbClr val="000099"/>
                </a:solidFill>
              </a:rPr>
              <a:t>V. skupina 	</a:t>
            </a:r>
            <a:r>
              <a:rPr lang="cs-CZ" sz="2800" b="1" dirty="0" smtClean="0">
                <a:solidFill>
                  <a:srgbClr val="000099"/>
                </a:solidFill>
              </a:rPr>
              <a:t>PSYCHOTROPNÍ LÉKY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53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KONOPNÉ DROGY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KONOPÍ </a:t>
            </a:r>
            <a:r>
              <a:rPr lang="cs-CZ" dirty="0" smtClean="0">
                <a:solidFill>
                  <a:srgbClr val="000099"/>
                </a:solidFill>
              </a:rPr>
              <a:t>(</a:t>
            </a:r>
            <a:r>
              <a:rPr lang="cs-CZ" sz="2000" dirty="0" err="1" smtClean="0">
                <a:solidFill>
                  <a:srgbClr val="000099"/>
                </a:solidFill>
              </a:rPr>
              <a:t>Cannabis</a:t>
            </a:r>
            <a:r>
              <a:rPr lang="cs-CZ" sz="2000" dirty="0" smtClean="0">
                <a:solidFill>
                  <a:srgbClr val="000099"/>
                </a:solidFill>
              </a:rPr>
              <a:t> </a:t>
            </a:r>
            <a:r>
              <a:rPr lang="cs-CZ" sz="2000" dirty="0" err="1" smtClean="0">
                <a:solidFill>
                  <a:srgbClr val="000099"/>
                </a:solidFill>
              </a:rPr>
              <a:t>sativa</a:t>
            </a:r>
            <a:r>
              <a:rPr lang="cs-CZ" sz="2000" dirty="0" smtClean="0">
                <a:solidFill>
                  <a:srgbClr val="000099"/>
                </a:solidFill>
              </a:rPr>
              <a:t>, </a:t>
            </a:r>
            <a:r>
              <a:rPr lang="cs-CZ" sz="2000" dirty="0" err="1" smtClean="0">
                <a:solidFill>
                  <a:srgbClr val="000099"/>
                </a:solidFill>
              </a:rPr>
              <a:t>Cannabis</a:t>
            </a:r>
            <a:r>
              <a:rPr lang="cs-CZ" sz="2000" dirty="0" smtClean="0">
                <a:solidFill>
                  <a:srgbClr val="000099"/>
                </a:solidFill>
              </a:rPr>
              <a:t> </a:t>
            </a:r>
            <a:r>
              <a:rPr lang="cs-CZ" sz="2000" dirty="0" err="1" smtClean="0">
                <a:solidFill>
                  <a:srgbClr val="000099"/>
                </a:solidFill>
              </a:rPr>
              <a:t>indica</a:t>
            </a:r>
            <a:r>
              <a:rPr lang="cs-CZ" sz="2000" dirty="0" smtClean="0">
                <a:solidFill>
                  <a:srgbClr val="000099"/>
                </a:solidFill>
              </a:rPr>
              <a:t>)</a:t>
            </a:r>
            <a:endParaRPr lang="cs-CZ" sz="2000" b="1" dirty="0" smtClean="0">
              <a:solidFill>
                <a:srgbClr val="000099"/>
              </a:solidFill>
            </a:endParaRPr>
          </a:p>
          <a:p>
            <a:r>
              <a:rPr lang="cs-CZ" dirty="0" smtClean="0">
                <a:solidFill>
                  <a:srgbClr val="000099"/>
                </a:solidFill>
              </a:rPr>
              <a:t>lidově: Mariana Johanna, marjánka, tráva, zelí, </a:t>
            </a:r>
            <a:r>
              <a:rPr lang="cs-CZ" dirty="0" err="1" smtClean="0">
                <a:solidFill>
                  <a:srgbClr val="000099"/>
                </a:solidFill>
              </a:rPr>
              <a:t>grass</a:t>
            </a:r>
            <a:r>
              <a:rPr lang="cs-CZ" dirty="0" smtClean="0">
                <a:solidFill>
                  <a:srgbClr val="000099"/>
                </a:solidFill>
              </a:rPr>
              <a:t>, </a:t>
            </a:r>
            <a:r>
              <a:rPr lang="cs-CZ" dirty="0" err="1" smtClean="0">
                <a:solidFill>
                  <a:srgbClr val="000099"/>
                </a:solidFill>
              </a:rPr>
              <a:t>weed</a:t>
            </a:r>
            <a:r>
              <a:rPr lang="cs-CZ" dirty="0" smtClean="0">
                <a:solidFill>
                  <a:srgbClr val="000099"/>
                </a:solidFill>
              </a:rPr>
              <a:t>, </a:t>
            </a:r>
            <a:r>
              <a:rPr lang="cs-CZ" dirty="0" err="1" smtClean="0">
                <a:solidFill>
                  <a:srgbClr val="000099"/>
                </a:solidFill>
              </a:rPr>
              <a:t>ganja</a:t>
            </a:r>
            <a:r>
              <a:rPr lang="cs-CZ" dirty="0" smtClean="0">
                <a:solidFill>
                  <a:srgbClr val="000099"/>
                </a:solidFill>
              </a:rPr>
              <a:t>, joint, skunk</a:t>
            </a:r>
          </a:p>
          <a:p>
            <a:r>
              <a:rPr lang="cs-CZ" dirty="0">
                <a:solidFill>
                  <a:srgbClr val="000099"/>
                </a:solidFill>
              </a:rPr>
              <a:t>ú</a:t>
            </a:r>
            <a:r>
              <a:rPr lang="cs-CZ" dirty="0" smtClean="0">
                <a:solidFill>
                  <a:srgbClr val="000099"/>
                </a:solidFill>
              </a:rPr>
              <a:t>činná látka: THC</a:t>
            </a:r>
          </a:p>
          <a:p>
            <a:r>
              <a:rPr lang="cs-CZ" dirty="0">
                <a:solidFill>
                  <a:srgbClr val="000099"/>
                </a:solidFill>
              </a:rPr>
              <a:t>m</a:t>
            </a:r>
            <a:r>
              <a:rPr lang="cs-CZ" dirty="0" smtClean="0">
                <a:solidFill>
                  <a:srgbClr val="000099"/>
                </a:solidFill>
              </a:rPr>
              <a:t>ění kvalitu psychické činnosti – poruchy vn</a:t>
            </a:r>
            <a:r>
              <a:rPr lang="cs-CZ" dirty="0" smtClean="0">
                <a:solidFill>
                  <a:srgbClr val="000099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Arial" pitchFamily="34" charset="0"/>
              </a:rPr>
              <a:t>ímání</a:t>
            </a:r>
            <a:r>
              <a:rPr lang="cs-CZ" dirty="0">
                <a:solidFill>
                  <a:srgbClr val="000099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Arial" pitchFamily="34" charset="0"/>
              </a:rPr>
              <a:t>, emocí, myšlení, sucho v ústech, pocit </a:t>
            </a:r>
            <a:r>
              <a:rPr lang="cs-CZ" dirty="0" smtClean="0">
                <a:solidFill>
                  <a:srgbClr val="000099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Arial" pitchFamily="34" charset="0"/>
              </a:rPr>
              <a:t>hladu</a:t>
            </a:r>
            <a:endParaRPr lang="cs-CZ" dirty="0">
              <a:solidFill>
                <a:srgbClr val="000099"/>
              </a:solidFill>
            </a:endParaRPr>
          </a:p>
          <a:p>
            <a:r>
              <a:rPr lang="cs-CZ" dirty="0" smtClean="0">
                <a:solidFill>
                  <a:srgbClr val="000099"/>
                </a:solidFill>
              </a:rPr>
              <a:t>užívání : kouření, součást pokrmů či nápojů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42" name="Picture 2" descr="http://media1.webgarden.cz/images/media1:5103ed2e00668.jpg/konop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021769"/>
            <a:ext cx="2016224" cy="1555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2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KONOPNÉ DROGY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HAŠIŠ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lidově: haš, černý </a:t>
            </a:r>
            <a:r>
              <a:rPr lang="cs-CZ" dirty="0" err="1" smtClean="0">
                <a:solidFill>
                  <a:srgbClr val="000099"/>
                </a:solidFill>
              </a:rPr>
              <a:t>afghán</a:t>
            </a:r>
            <a:r>
              <a:rPr lang="cs-CZ" dirty="0" smtClean="0">
                <a:solidFill>
                  <a:srgbClr val="000099"/>
                </a:solidFill>
              </a:rPr>
              <a:t>, čokoláda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užívání : kouření, součást pokrmů či nápojů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266" name="Picture 2" descr="http://i.idnes.cz/11/073/cl6/KLU3cc4cc_IMG_37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84984"/>
            <a:ext cx="5256584" cy="2928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65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OPIÁTY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OPIUM</a:t>
            </a:r>
          </a:p>
          <a:p>
            <a:r>
              <a:rPr lang="cs-CZ" dirty="0">
                <a:solidFill>
                  <a:srgbClr val="000099"/>
                </a:solidFill>
              </a:rPr>
              <a:t>s</a:t>
            </a:r>
            <a:r>
              <a:rPr lang="cs-CZ" dirty="0" smtClean="0">
                <a:solidFill>
                  <a:srgbClr val="000099"/>
                </a:solidFill>
              </a:rPr>
              <a:t>urovina: nezralé makovice opiového máku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droga s tlumivým účinkem na centrální nervovou soustavu (zvracení, stažení zornice,  euforie)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196" name="Picture 4" descr="http://www.opioids.co.uk/opioidfaq/opiumcu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24880"/>
            <a:ext cx="3507687" cy="2322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heroin.org.uk/afghanistan/opium-po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24880"/>
            <a:ext cx="1857375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17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OPIÁTY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HEROIN</a:t>
            </a:r>
          </a:p>
          <a:p>
            <a:r>
              <a:rPr lang="cs-CZ" dirty="0">
                <a:solidFill>
                  <a:srgbClr val="000099"/>
                </a:solidFill>
              </a:rPr>
              <a:t>l</a:t>
            </a:r>
            <a:r>
              <a:rPr lang="cs-CZ" dirty="0" smtClean="0">
                <a:solidFill>
                  <a:srgbClr val="000099"/>
                </a:solidFill>
              </a:rPr>
              <a:t>idově: heroin, háčko, herák</a:t>
            </a:r>
          </a:p>
          <a:p>
            <a:r>
              <a:rPr lang="cs-CZ" u="sng" dirty="0">
                <a:solidFill>
                  <a:srgbClr val="000099"/>
                </a:solidFill>
              </a:rPr>
              <a:t>h</a:t>
            </a:r>
            <a:r>
              <a:rPr lang="cs-CZ" u="sng" dirty="0" smtClean="0">
                <a:solidFill>
                  <a:srgbClr val="000099"/>
                </a:solidFill>
              </a:rPr>
              <a:t>nědý heroin</a:t>
            </a:r>
            <a:r>
              <a:rPr lang="cs-CZ" dirty="0">
                <a:solidFill>
                  <a:srgbClr val="000099"/>
                </a:solidFill>
              </a:rPr>
              <a:t>:</a:t>
            </a:r>
            <a:r>
              <a:rPr lang="cs-CZ" dirty="0" smtClean="0">
                <a:solidFill>
                  <a:srgbClr val="000099"/>
                </a:solidFill>
              </a:rPr>
              <a:t> kouří se a žhaví</a:t>
            </a:r>
          </a:p>
          <a:p>
            <a:pPr lvl="0"/>
            <a:r>
              <a:rPr lang="cs-CZ" u="sng" dirty="0" smtClean="0">
                <a:solidFill>
                  <a:srgbClr val="000099"/>
                </a:solidFill>
              </a:rPr>
              <a:t>bílý heroin</a:t>
            </a:r>
            <a:r>
              <a:rPr lang="cs-CZ" dirty="0" smtClean="0">
                <a:solidFill>
                  <a:srgbClr val="000099"/>
                </a:solidFill>
              </a:rPr>
              <a:t>: po rozpuštění se vstřikuje do tělního oběhu</a:t>
            </a:r>
          </a:p>
          <a:p>
            <a:pPr marL="0" lv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lvl="0" indent="0">
              <a:buNone/>
            </a:pPr>
            <a:endParaRPr lang="cs-CZ" b="1" dirty="0">
              <a:solidFill>
                <a:srgbClr val="000099"/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BRAUN</a:t>
            </a:r>
            <a:r>
              <a:rPr lang="cs-CZ" dirty="0" smtClean="0">
                <a:solidFill>
                  <a:srgbClr val="000099"/>
                </a:solidFill>
              </a:rPr>
              <a:t> 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směs derivátů kodeinu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5" name="Picture 3" descr="C:\Users\franzova\AppData\Local\Microsoft\Windows\Temporary Internet Files\Content.IE5\6ZL97W6S\MP9004487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92620"/>
            <a:ext cx="1246161" cy="1089760"/>
          </a:xfrm>
          <a:prstGeom prst="rect">
            <a:avLst/>
          </a:prstGeom>
          <a:solidFill>
            <a:schemeClr val="tx1"/>
          </a:solidFill>
          <a:ln w="25400">
            <a:solidFill>
              <a:schemeClr val="bg1">
                <a:lumMod val="75000"/>
              </a:schemeClr>
            </a:solidFill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25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92620"/>
            <a:ext cx="1243013" cy="1090613"/>
          </a:xfrm>
          <a:prstGeom prst="rect">
            <a:avLst/>
          </a:prstGeom>
          <a:solidFill>
            <a:schemeClr val="bg1">
              <a:lumMod val="75000"/>
            </a:schemeClr>
          </a:solidFill>
          <a:ln w="25400" cmpd="sng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3760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STIMULAČNÍ LÁTKY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PERVITIN</a:t>
            </a:r>
          </a:p>
          <a:p>
            <a:r>
              <a:rPr lang="cs-CZ" dirty="0">
                <a:solidFill>
                  <a:srgbClr val="000099"/>
                </a:solidFill>
              </a:rPr>
              <a:t>l</a:t>
            </a:r>
            <a:r>
              <a:rPr lang="cs-CZ" dirty="0" smtClean="0">
                <a:solidFill>
                  <a:srgbClr val="000099"/>
                </a:solidFill>
              </a:rPr>
              <a:t>idově: pervitin, perník, speed, peří, péčko, piko</a:t>
            </a:r>
          </a:p>
          <a:p>
            <a:r>
              <a:rPr lang="cs-CZ" dirty="0">
                <a:solidFill>
                  <a:srgbClr val="000099"/>
                </a:solidFill>
              </a:rPr>
              <a:t>n</a:t>
            </a:r>
            <a:r>
              <a:rPr lang="cs-CZ" dirty="0" smtClean="0">
                <a:solidFill>
                  <a:srgbClr val="000099"/>
                </a:solidFill>
              </a:rPr>
              <a:t>itrožilní užití– riziko infekce (hepatitida)</a:t>
            </a:r>
          </a:p>
          <a:p>
            <a:r>
              <a:rPr lang="cs-CZ" dirty="0">
                <a:solidFill>
                  <a:srgbClr val="000099"/>
                </a:solidFill>
              </a:rPr>
              <a:t>p</a:t>
            </a:r>
            <a:r>
              <a:rPr lang="cs-CZ" dirty="0" smtClean="0">
                <a:solidFill>
                  <a:srgbClr val="000099"/>
                </a:solidFill>
              </a:rPr>
              <a:t>ři užívání dochází ke ztrátě kontaktu s realitou</a:t>
            </a:r>
          </a:p>
          <a:p>
            <a:r>
              <a:rPr lang="cs-CZ" dirty="0">
                <a:solidFill>
                  <a:srgbClr val="000099"/>
                </a:solidFill>
              </a:rPr>
              <a:t>r</a:t>
            </a:r>
            <a:r>
              <a:rPr lang="cs-CZ" dirty="0" smtClean="0">
                <a:solidFill>
                  <a:srgbClr val="000099"/>
                </a:solidFill>
              </a:rPr>
              <a:t>izika: akutní selhání srdce, infarkt myokardu, toxická </a:t>
            </a:r>
            <a:r>
              <a:rPr lang="cs-CZ" dirty="0" err="1" smtClean="0">
                <a:solidFill>
                  <a:srgbClr val="000099"/>
                </a:solidFill>
              </a:rPr>
              <a:t>psychósa</a:t>
            </a:r>
            <a:endParaRPr lang="cs-CZ" dirty="0" smtClean="0">
              <a:solidFill>
                <a:srgbClr val="000099"/>
              </a:solidFill>
            </a:endParaRPr>
          </a:p>
          <a:p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 descr="C:\Users\franzova\AppData\Local\Microsoft\Windows\Temporary Internet Files\Content.IE5\OD1K31E0\MP90033722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71972"/>
            <a:ext cx="3081536" cy="219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81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STIMULAČNÍ LÁTKY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KOKAIN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lidově: kokain, sníh, koks, cukr, </a:t>
            </a:r>
            <a:r>
              <a:rPr lang="cs-CZ" dirty="0" err="1" smtClean="0">
                <a:solidFill>
                  <a:srgbClr val="000099"/>
                </a:solidFill>
              </a:rPr>
              <a:t>cocaine</a:t>
            </a:r>
            <a:r>
              <a:rPr lang="cs-CZ" dirty="0" smtClean="0">
                <a:solidFill>
                  <a:srgbClr val="000099"/>
                </a:solidFill>
              </a:rPr>
              <a:t>, </a:t>
            </a:r>
            <a:r>
              <a:rPr lang="cs-CZ" dirty="0" err="1" smtClean="0">
                <a:solidFill>
                  <a:srgbClr val="000099"/>
                </a:solidFill>
              </a:rPr>
              <a:t>coke</a:t>
            </a:r>
            <a:r>
              <a:rPr lang="cs-CZ" dirty="0" smtClean="0">
                <a:solidFill>
                  <a:srgbClr val="000099"/>
                </a:solidFill>
              </a:rPr>
              <a:t>, </a:t>
            </a:r>
            <a:r>
              <a:rPr lang="cs-CZ" dirty="0" err="1" smtClean="0">
                <a:solidFill>
                  <a:srgbClr val="000099"/>
                </a:solidFill>
              </a:rPr>
              <a:t>blow</a:t>
            </a:r>
            <a:r>
              <a:rPr lang="cs-CZ" dirty="0" smtClean="0">
                <a:solidFill>
                  <a:srgbClr val="000099"/>
                </a:solidFill>
              </a:rPr>
              <a:t>, </a:t>
            </a:r>
            <a:r>
              <a:rPr lang="cs-CZ" dirty="0" err="1" smtClean="0">
                <a:solidFill>
                  <a:srgbClr val="000099"/>
                </a:solidFill>
              </a:rPr>
              <a:t>snow</a:t>
            </a:r>
            <a:r>
              <a:rPr lang="cs-CZ" dirty="0" smtClean="0">
                <a:solidFill>
                  <a:srgbClr val="000099"/>
                </a:solidFill>
              </a:rPr>
              <a:t>, </a:t>
            </a:r>
            <a:r>
              <a:rPr lang="cs-CZ" dirty="0" err="1" smtClean="0">
                <a:solidFill>
                  <a:srgbClr val="000099"/>
                </a:solidFill>
              </a:rPr>
              <a:t>crack</a:t>
            </a:r>
            <a:endParaRPr lang="cs-CZ" dirty="0" smtClean="0">
              <a:solidFill>
                <a:srgbClr val="000099"/>
              </a:solidFill>
            </a:endParaRPr>
          </a:p>
          <a:p>
            <a:r>
              <a:rPr lang="cs-CZ" dirty="0" smtClean="0">
                <a:solidFill>
                  <a:srgbClr val="000099"/>
                </a:solidFill>
              </a:rPr>
              <a:t>šňupání, </a:t>
            </a:r>
            <a:r>
              <a:rPr lang="cs-CZ" dirty="0" err="1" smtClean="0">
                <a:solidFill>
                  <a:srgbClr val="000099"/>
                </a:solidFill>
              </a:rPr>
              <a:t>nitožilní</a:t>
            </a:r>
            <a:r>
              <a:rPr lang="cs-CZ" dirty="0" smtClean="0">
                <a:solidFill>
                  <a:srgbClr val="000099"/>
                </a:solidFill>
              </a:rPr>
              <a:t> užití, vtírání do sliznic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euforie x srdeční slabost, třes, bledost, mrazení, …</a:t>
            </a:r>
          </a:p>
          <a:p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66177"/>
            <a:ext cx="22860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004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STIMULAČNÍ LÁTKY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EXTÁZE </a:t>
            </a:r>
            <a:r>
              <a:rPr lang="cs-CZ" b="1" dirty="0">
                <a:solidFill>
                  <a:srgbClr val="000099"/>
                </a:solidFill>
              </a:rPr>
              <a:t>(</a:t>
            </a:r>
            <a:r>
              <a:rPr lang="cs-CZ" b="1" dirty="0" smtClean="0">
                <a:solidFill>
                  <a:srgbClr val="000099"/>
                </a:solidFill>
              </a:rPr>
              <a:t>MDMA)</a:t>
            </a:r>
          </a:p>
          <a:p>
            <a:r>
              <a:rPr lang="cs-CZ" dirty="0">
                <a:solidFill>
                  <a:srgbClr val="000099"/>
                </a:solidFill>
              </a:rPr>
              <a:t>l</a:t>
            </a:r>
            <a:r>
              <a:rPr lang="cs-CZ" dirty="0" smtClean="0">
                <a:solidFill>
                  <a:srgbClr val="000099"/>
                </a:solidFill>
              </a:rPr>
              <a:t>idově: E, éčko, </a:t>
            </a:r>
            <a:r>
              <a:rPr lang="cs-CZ" dirty="0" err="1" smtClean="0">
                <a:solidFill>
                  <a:srgbClr val="000099"/>
                </a:solidFill>
              </a:rPr>
              <a:t>extoška</a:t>
            </a:r>
            <a:r>
              <a:rPr lang="cs-CZ" dirty="0" smtClean="0">
                <a:solidFill>
                  <a:srgbClr val="000099"/>
                </a:solidFill>
              </a:rPr>
              <a:t>, XTC, ex, X, </a:t>
            </a:r>
            <a:r>
              <a:rPr lang="cs-CZ" dirty="0" err="1" smtClean="0">
                <a:solidFill>
                  <a:srgbClr val="000099"/>
                </a:solidFill>
              </a:rPr>
              <a:t>kolčo</a:t>
            </a:r>
            <a:r>
              <a:rPr lang="cs-CZ" dirty="0" smtClean="0">
                <a:solidFill>
                  <a:srgbClr val="000099"/>
                </a:solidFill>
              </a:rPr>
              <a:t>, koláč, Eden, Adam Eva, Love, </a:t>
            </a:r>
            <a:r>
              <a:rPr lang="cs-CZ" dirty="0" err="1" smtClean="0">
                <a:solidFill>
                  <a:srgbClr val="000099"/>
                </a:solidFill>
              </a:rPr>
              <a:t>Empathy</a:t>
            </a:r>
            <a:r>
              <a:rPr lang="cs-CZ" dirty="0" smtClean="0">
                <a:solidFill>
                  <a:srgbClr val="000099"/>
                </a:solidFill>
              </a:rPr>
              <a:t>, </a:t>
            </a:r>
            <a:r>
              <a:rPr lang="cs-CZ" dirty="0" err="1" smtClean="0">
                <a:solidFill>
                  <a:srgbClr val="000099"/>
                </a:solidFill>
              </a:rPr>
              <a:t>Harmony</a:t>
            </a:r>
            <a:endParaRPr lang="cs-CZ" dirty="0" smtClean="0">
              <a:solidFill>
                <a:srgbClr val="000099"/>
              </a:solidFill>
            </a:endParaRPr>
          </a:p>
          <a:p>
            <a:r>
              <a:rPr lang="cs-CZ" dirty="0">
                <a:solidFill>
                  <a:srgbClr val="000099"/>
                </a:solidFill>
              </a:rPr>
              <a:t>n</a:t>
            </a:r>
            <a:r>
              <a:rPr lang="cs-CZ" dirty="0" smtClean="0">
                <a:solidFill>
                  <a:srgbClr val="000099"/>
                </a:solidFill>
              </a:rPr>
              <a:t>ejčastěji malé tablety (kapsle, prášek, roztok)</a:t>
            </a:r>
          </a:p>
          <a:p>
            <a:r>
              <a:rPr lang="cs-CZ" dirty="0">
                <a:solidFill>
                  <a:srgbClr val="000099"/>
                </a:solidFill>
              </a:rPr>
              <a:t>p</a:t>
            </a:r>
            <a:r>
              <a:rPr lang="cs-CZ" dirty="0" smtClean="0">
                <a:solidFill>
                  <a:srgbClr val="000099"/>
                </a:solidFill>
              </a:rPr>
              <a:t>ocity empatie, lásky, komunikativnost, tělesný kontakt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100" name="Picture 4" descr="http://media.novinky.cz/324/3242-top_foto1-bpgn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089" y="4149080"/>
            <a:ext cx="3677525" cy="207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0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STIMULAČNÍ LÁTKY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DOB</a:t>
            </a:r>
          </a:p>
          <a:p>
            <a:r>
              <a:rPr lang="cs-CZ" dirty="0">
                <a:solidFill>
                  <a:srgbClr val="000099"/>
                </a:solidFill>
              </a:rPr>
              <a:t>t</a:t>
            </a:r>
            <a:r>
              <a:rPr lang="cs-CZ" dirty="0" smtClean="0">
                <a:solidFill>
                  <a:srgbClr val="000099"/>
                </a:solidFill>
              </a:rPr>
              <a:t>aneční droga se smrtelným rizikem</a:t>
            </a:r>
          </a:p>
          <a:p>
            <a:r>
              <a:rPr lang="cs-CZ" dirty="0">
                <a:solidFill>
                  <a:srgbClr val="000099"/>
                </a:solidFill>
              </a:rPr>
              <a:t>r</a:t>
            </a:r>
            <a:r>
              <a:rPr lang="cs-CZ" dirty="0" smtClean="0">
                <a:solidFill>
                  <a:srgbClr val="000099"/>
                </a:solidFill>
              </a:rPr>
              <a:t>iziko: záměna s extází, nesprávný odhad dávky - předávkování</a:t>
            </a:r>
            <a:endParaRPr lang="cs-CZ" dirty="0">
              <a:solidFill>
                <a:srgbClr val="000099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9" name="Picture 9" descr="C:\Users\franzova\AppData\Local\Microsoft\Windows\Temporary Internet Files\Content.IE5\8USW24E2\MP900337252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9000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1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HALUCINOGENY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LYSOHLÁVKA ČESKÁ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LYSOHLÁVKA KOPINATÁ</a:t>
            </a:r>
          </a:p>
          <a:p>
            <a:r>
              <a:rPr lang="cs-CZ" dirty="0">
                <a:solidFill>
                  <a:srgbClr val="000099"/>
                </a:solidFill>
              </a:rPr>
              <a:t>o</a:t>
            </a:r>
            <a:r>
              <a:rPr lang="cs-CZ" dirty="0" smtClean="0">
                <a:solidFill>
                  <a:srgbClr val="000099"/>
                </a:solidFill>
              </a:rPr>
              <a:t>bsahuje přírodní halucinogen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projev užití: euforie, halucinace, </a:t>
            </a:r>
            <a:r>
              <a:rPr lang="cs-CZ" dirty="0">
                <a:solidFill>
                  <a:srgbClr val="000099"/>
                </a:solidFill>
              </a:rPr>
              <a:t>ovlivňuje vnímání </a:t>
            </a:r>
            <a:r>
              <a:rPr lang="cs-CZ" dirty="0" smtClean="0">
                <a:solidFill>
                  <a:srgbClr val="000099"/>
                </a:solidFill>
              </a:rPr>
              <a:t>   a </a:t>
            </a:r>
            <a:r>
              <a:rPr lang="cs-CZ" dirty="0">
                <a:solidFill>
                  <a:srgbClr val="000099"/>
                </a:solidFill>
              </a:rPr>
              <a:t>myšlení </a:t>
            </a:r>
            <a:r>
              <a:rPr lang="cs-CZ" dirty="0" smtClean="0">
                <a:solidFill>
                  <a:srgbClr val="000099"/>
                </a:solidFill>
              </a:rPr>
              <a:t>, může spustit schizofrenii</a:t>
            </a:r>
          </a:p>
          <a:p>
            <a:endParaRPr lang="cs-CZ" dirty="0" smtClean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220" name="Picture 4" descr="Zrádné lysohlávky: místo halucinací otra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49080"/>
            <a:ext cx="2985120" cy="223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04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HALUCINOGENY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LSD-25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lidově: acid, kyselina, papír, vitamín, A, </a:t>
            </a:r>
            <a:r>
              <a:rPr lang="cs-CZ" dirty="0" err="1" smtClean="0">
                <a:solidFill>
                  <a:srgbClr val="000099"/>
                </a:solidFill>
              </a:rPr>
              <a:t>trip</a:t>
            </a:r>
            <a:endParaRPr lang="cs-CZ" dirty="0" smtClean="0">
              <a:solidFill>
                <a:srgbClr val="000099"/>
              </a:solidFill>
            </a:endParaRPr>
          </a:p>
          <a:p>
            <a:r>
              <a:rPr lang="cs-CZ" dirty="0">
                <a:solidFill>
                  <a:srgbClr val="000099"/>
                </a:solidFill>
              </a:rPr>
              <a:t>u</a:t>
            </a:r>
            <a:r>
              <a:rPr lang="cs-CZ" dirty="0" smtClean="0">
                <a:solidFill>
                  <a:srgbClr val="000099"/>
                </a:solidFill>
              </a:rPr>
              <a:t>žívání formou „</a:t>
            </a:r>
            <a:r>
              <a:rPr lang="cs-CZ" dirty="0" err="1" smtClean="0">
                <a:solidFill>
                  <a:srgbClr val="000099"/>
                </a:solidFill>
              </a:rPr>
              <a:t>tripů</a:t>
            </a:r>
            <a:r>
              <a:rPr lang="cs-CZ" dirty="0" smtClean="0">
                <a:solidFill>
                  <a:srgbClr val="000099"/>
                </a:solidFill>
              </a:rPr>
              <a:t>“ (papírky 5x5 mm napuštěné roztokem)</a:t>
            </a:r>
          </a:p>
          <a:p>
            <a:r>
              <a:rPr lang="cs-CZ" dirty="0">
                <a:solidFill>
                  <a:srgbClr val="000099"/>
                </a:solidFill>
              </a:rPr>
              <a:t>u</a:t>
            </a:r>
            <a:r>
              <a:rPr lang="cs-CZ" dirty="0" smtClean="0">
                <a:solidFill>
                  <a:srgbClr val="000099"/>
                </a:solidFill>
              </a:rPr>
              <a:t>žívání může způsobit poruchy paměti, úsudku, </a:t>
            </a:r>
          </a:p>
          <a:p>
            <a:pPr marL="0" indent="0">
              <a:buNone/>
            </a:pPr>
            <a:r>
              <a:rPr lang="cs-CZ" dirty="0">
                <a:solidFill>
                  <a:srgbClr val="000099"/>
                </a:solidFill>
              </a:rPr>
              <a:t> </a:t>
            </a:r>
            <a:r>
              <a:rPr lang="cs-CZ" dirty="0" smtClean="0">
                <a:solidFill>
                  <a:srgbClr val="000099"/>
                </a:solidFill>
              </a:rPr>
              <a:t>   a pozornosti</a:t>
            </a:r>
            <a:endParaRPr lang="cs-CZ" dirty="0">
              <a:solidFill>
                <a:srgbClr val="000099"/>
              </a:solidFill>
            </a:endParaRPr>
          </a:p>
          <a:p>
            <a:endParaRPr lang="cs-CZ" dirty="0" smtClean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174" name="Picture 6" descr="http://www.rect.muni.cz/drogy/POKUS/casti/tri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077" y="4270849"/>
            <a:ext cx="253320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16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PSYCHOTROPNÍ LÉKY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>
            <a:normAutofit/>
          </a:bodyPr>
          <a:lstStyle/>
          <a:p>
            <a:endParaRPr lang="cs-CZ" dirty="0" smtClean="0">
              <a:solidFill>
                <a:srgbClr val="000099"/>
              </a:solidFill>
            </a:endParaRPr>
          </a:p>
          <a:p>
            <a:r>
              <a:rPr lang="cs-CZ" dirty="0" smtClean="0">
                <a:solidFill>
                  <a:srgbClr val="000099"/>
                </a:solidFill>
              </a:rPr>
              <a:t>preparáty s vysokým rizikem návyku – závislosti</a:t>
            </a:r>
          </a:p>
          <a:p>
            <a:r>
              <a:rPr lang="cs-CZ" dirty="0">
                <a:solidFill>
                  <a:srgbClr val="000099"/>
                </a:solidFill>
              </a:rPr>
              <a:t>r</a:t>
            </a:r>
            <a:r>
              <a:rPr lang="cs-CZ" dirty="0" smtClean="0">
                <a:solidFill>
                  <a:srgbClr val="000099"/>
                </a:solidFill>
              </a:rPr>
              <a:t>iziko předávkování se smrtelnými následky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SPICE</a:t>
            </a:r>
            <a:r>
              <a:rPr lang="cs-CZ" b="1" dirty="0">
                <a:solidFill>
                  <a:srgbClr val="000099"/>
                </a:solidFill>
              </a:rPr>
              <a:t>, K2, ECSPHORIA X4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nejznámější</a:t>
            </a:r>
            <a:r>
              <a:rPr lang="cs-CZ" b="1" dirty="0" smtClean="0">
                <a:solidFill>
                  <a:srgbClr val="000099"/>
                </a:solidFill>
              </a:rPr>
              <a:t> </a:t>
            </a:r>
            <a:r>
              <a:rPr lang="cs-CZ" dirty="0" smtClean="0">
                <a:solidFill>
                  <a:srgbClr val="000099"/>
                </a:solidFill>
              </a:rPr>
              <a:t>– směsi ke kouření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ROHYPNOL, DIOLAN, SUBUTEX, ALNAGON, 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léky zneužívané jako drogy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MEPHEDRON, KETAMIN, SALVINORIN A, METHYLON,...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psychoaktivní látky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146" name="Picture 2" descr="C:\Users\franzova\AppData\Local\Microsoft\Windows\Temporary Internet Files\Content.IE5\OD1K31E0\MP9003900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085184"/>
            <a:ext cx="1795311" cy="1280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99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492896"/>
          </a:xfrm>
        </p:spPr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„ŽIVOT“ S DROGOU</a:t>
            </a:r>
            <a:endParaRPr lang="cs-CZ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0099"/>
                </a:solidFill>
              </a:rPr>
              <a:t>FILM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r>
              <a:rPr lang="cs-CZ" sz="2000" dirty="0">
                <a:solidFill>
                  <a:srgbClr val="000099"/>
                </a:solidFill>
                <a:hlinkClick r:id="rId2"/>
              </a:rPr>
              <a:t>http://</a:t>
            </a:r>
            <a:r>
              <a:rPr lang="cs-CZ" sz="2000" dirty="0" smtClean="0">
                <a:solidFill>
                  <a:srgbClr val="000099"/>
                </a:solidFill>
                <a:hlinkClick r:id="rId2"/>
              </a:rPr>
              <a:t>www.reknidrogamne.cz/cs/media/media-videa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cs-CZ" sz="2000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cs-CZ" sz="2000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cs-CZ" b="1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16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680520"/>
          </a:xfrm>
        </p:spPr>
        <p:txBody>
          <a:bodyPr>
            <a:normAutofit fontScale="85000"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 smtClean="0">
                <a:ln w="1905"/>
                <a:solidFill>
                  <a:srgbClr val="000099"/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1400" dirty="0" smtClean="0">
                <a:ln w="1905"/>
                <a:solidFill>
                  <a:srgbClr val="000099"/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r>
              <a:rPr lang="cs-CZ" sz="1400" dirty="0" smtClean="0">
                <a:ln w="1905"/>
                <a:solidFill>
                  <a:srgbClr val="000099"/>
                </a:solidFill>
                <a:latin typeface="Verdana"/>
                <a:ea typeface="Verdana"/>
                <a:cs typeface="Verdana"/>
              </a:rPr>
              <a:t> </a:t>
            </a:r>
            <a:endParaRPr lang="cs-CZ" sz="1400" dirty="0" smtClean="0">
              <a:solidFill>
                <a:srgbClr val="000099"/>
              </a:solidFill>
              <a:latin typeface="Arial"/>
              <a:ea typeface="Times New Roman"/>
              <a:hlinkClick r:id="rId4"/>
            </a:endParaRP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http</a:t>
            </a: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www.rect.muni.cz/drogy/POKUS/casti/tripy.jpg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 13)</a:t>
            </a: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5"/>
              </a:rPr>
              <a:t>http://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5"/>
              </a:rPr>
              <a:t>media3.news.ch/news/240/98902-kokain.JPG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 9)</a:t>
            </a: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6"/>
              </a:rPr>
              <a:t>http://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6"/>
              </a:rPr>
              <a:t>www.opioids.co.uk/opioidfaq/opiumcut.jpg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(str.6, obr.1)</a:t>
            </a:r>
            <a:endParaRPr lang="cs-CZ" sz="1400" dirty="0">
              <a:solidFill>
                <a:srgbClr val="000099"/>
              </a:solidFill>
              <a:latin typeface="Arial"/>
              <a:ea typeface="Times New Roman"/>
            </a:endParaRP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7"/>
              </a:rPr>
              <a:t>http://www.heroin.org.uk/afghanistan/opium-pod.jpg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 6, obr. 2)</a:t>
            </a: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8"/>
              </a:rPr>
              <a:t>http://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8"/>
              </a:rPr>
              <a:t>www.ireceptar.cz/res/data/039/004659_50_026825.jpg?seek=1243856197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(str.12)</a:t>
            </a: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9"/>
              </a:rPr>
              <a:t>http://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9"/>
              </a:rPr>
              <a:t>media1.webgarden.cz/images/media1:5103ed2e00668.jpg/konopi.jpg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 4)</a:t>
            </a:r>
          </a:p>
          <a:p>
            <a:pPr marL="28575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10"/>
              </a:rPr>
              <a:t>http://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10"/>
              </a:rPr>
              <a:t>media.novinky.cz/324/3242-top_foto1-bpgnh.jpg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 10)</a:t>
            </a:r>
          </a:p>
          <a:p>
            <a:pPr marL="285750" lvl="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11"/>
              </a:rPr>
              <a:t>http://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11"/>
              </a:rPr>
              <a:t>i.idnes.cz/11/073/cl6/KLU3cc4cc_IMG_3718.JPG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 5)</a:t>
            </a:r>
          </a:p>
          <a:p>
            <a:pPr marL="285750" lvl="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http</a:t>
            </a: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://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www.rect.muni.cz/drogy/POKUS/casti/tripy.jpg</a:t>
            </a:r>
            <a:r>
              <a:rPr lang="cs-CZ" sz="1400" dirty="0" smtClean="0">
                <a:solidFill>
                  <a:srgbClr val="000099"/>
                </a:solidFill>
                <a:latin typeface="Arial"/>
                <a:ea typeface="Times New Roman"/>
              </a:rPr>
              <a:t> (str.13)</a:t>
            </a:r>
            <a:endParaRPr lang="cs-CZ" sz="1400" dirty="0">
              <a:solidFill>
                <a:srgbClr val="000099"/>
              </a:solidFill>
              <a:latin typeface="Arial"/>
              <a:ea typeface="Times New Roman"/>
            </a:endParaRPr>
          </a:p>
          <a:p>
            <a:pPr marL="285750" lvl="0" indent="-28575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400" dirty="0" err="1">
                <a:solidFill>
                  <a:srgbClr val="000099"/>
                </a:solidFill>
                <a:latin typeface="Arial"/>
                <a:ea typeface="Times New Roman"/>
              </a:rPr>
              <a:t>Presl</a:t>
            </a:r>
            <a:r>
              <a:rPr lang="cs-CZ" sz="1400" dirty="0">
                <a:solidFill>
                  <a:srgbClr val="000099"/>
                </a:solidFill>
                <a:latin typeface="Arial"/>
                <a:ea typeface="Times New Roman"/>
              </a:rPr>
              <a:t>, Jiří. Drogy. Poznej svého nepřítele. Nakladatelství  MEDEA KULTUR  s. r. o.. Vyrobeno ve spolupráci s VZP ČR. (udělen souhlas nakladatelství)</a:t>
            </a:r>
          </a:p>
          <a:p>
            <a:pPr marL="285750" indent="-285750" algn="l">
              <a:spcAft>
                <a:spcPts val="1000"/>
              </a:spcAft>
              <a:buFont typeface="Arial" pitchFamily="34" charset="0"/>
              <a:buChar char="•"/>
            </a:pPr>
            <a:endParaRPr lang="cs-CZ" sz="1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700" dirty="0" smtClean="0">
                <a:solidFill>
                  <a:schemeClr val="tx1"/>
                </a:solidFill>
                <a:latin typeface="Arial"/>
                <a:ea typeface="Times New Roman"/>
              </a:rPr>
              <a:t>„Materiál </a:t>
            </a:r>
            <a:r>
              <a:rPr lang="cs-CZ" sz="1700" dirty="0">
                <a:solidFill>
                  <a:schemeClr val="tx1"/>
                </a:solidFill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17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>
          <a:xfrm>
            <a:off x="683568" y="6453336"/>
            <a:ext cx="7704856" cy="29311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0618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53</TotalTime>
  <Words>743</Words>
  <Application>Microsoft Office PowerPoint</Application>
  <PresentationFormat>Předvádění na obrazovce (4:3)</PresentationFormat>
  <Paragraphs>143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Exekutivní</vt:lpstr>
      <vt:lpstr>PROTIDROGOVÁ PREVENCE  Základní dělení drog </vt:lpstr>
      <vt:lpstr>Prezentace aplikace PowerPoint</vt:lpstr>
      <vt:lpstr>ZÁKLADNÍ DĚLENÍ DROG</vt:lpstr>
      <vt:lpstr>KONOPNÉ DROGY</vt:lpstr>
      <vt:lpstr>KONOPNÉ DROGY</vt:lpstr>
      <vt:lpstr>OPIÁTY</vt:lpstr>
      <vt:lpstr>OPIÁTY</vt:lpstr>
      <vt:lpstr>STIMULAČNÍ LÁTKY</vt:lpstr>
      <vt:lpstr>STIMULAČNÍ LÁTKY</vt:lpstr>
      <vt:lpstr>STIMULAČNÍ LÁTKY</vt:lpstr>
      <vt:lpstr>STIMULAČNÍ LÁTKY</vt:lpstr>
      <vt:lpstr>HALUCINOGENY</vt:lpstr>
      <vt:lpstr>HALUCINOGENY</vt:lpstr>
      <vt:lpstr>PSYCHOTROPNÍ LÉKY</vt:lpstr>
      <vt:lpstr>„ŽIVOT“ S DROGOU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Eva Franzová</cp:lastModifiedBy>
  <cp:revision>38</cp:revision>
  <dcterms:created xsi:type="dcterms:W3CDTF">2012-06-27T08:54:30Z</dcterms:created>
  <dcterms:modified xsi:type="dcterms:W3CDTF">2013-05-06T11:43:10Z</dcterms:modified>
</cp:coreProperties>
</file>