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5" r:id="rId2"/>
    <p:sldId id="258" r:id="rId3"/>
    <p:sldId id="260" r:id="rId4"/>
    <p:sldId id="262" r:id="rId5"/>
    <p:sldId id="261" r:id="rId6"/>
    <p:sldId id="263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2gUYhzG3iI" TargetMode="External"/><Relationship Id="rId2" Type="http://schemas.openxmlformats.org/officeDocument/2006/relationships/hyperlink" Target="http://proti-sikane.saferinternet.cz/index.as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hyperlink" Target="http://www.e-bezpeci.cz/index.php/temata/kyberikana/635-kyberikana-je-stejn-kodliva-jako-ikana-fyzicka-zjistila-studie" TargetMode="External"/><Relationship Id="rId4" Type="http://schemas.openxmlformats.org/officeDocument/2006/relationships/hyperlink" Target="http://cs.wikipedia.org/wiki/Kyber%C5%A1ik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Kyberšikana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59978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2022446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22_PP_10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Kyberšikana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problémem 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kyberšikany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Uvědomění si závažnosti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kyberšikany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21.3.2013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KYBERŠIKANA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>
            <a:noAutofit/>
          </a:bodyPr>
          <a:lstStyle/>
          <a:p>
            <a:endParaRPr lang="cs-CZ" b="1" dirty="0" smtClean="0">
              <a:solidFill>
                <a:srgbClr val="000099"/>
              </a:solidFill>
            </a:endParaRPr>
          </a:p>
          <a:p>
            <a:r>
              <a:rPr lang="cs-CZ" b="1" dirty="0" smtClean="0">
                <a:solidFill>
                  <a:srgbClr val="000099"/>
                </a:solidFill>
              </a:rPr>
              <a:t>KYBERNETICKÁ ŠIKANA</a:t>
            </a:r>
            <a:r>
              <a:rPr lang="cs-CZ" dirty="0" smtClean="0">
                <a:solidFill>
                  <a:srgbClr val="000099"/>
                </a:solidFill>
              </a:rPr>
              <a:t>, </a:t>
            </a:r>
            <a:r>
              <a:rPr lang="cs-CZ" b="1" dirty="0" smtClean="0">
                <a:solidFill>
                  <a:srgbClr val="000099"/>
                </a:solidFill>
              </a:rPr>
              <a:t>CYBERBULLYING, POČÍTAČOVÁ ŠIKANA</a:t>
            </a:r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využívá </a:t>
            </a:r>
            <a:r>
              <a:rPr lang="cs-CZ" dirty="0">
                <a:solidFill>
                  <a:srgbClr val="000099"/>
                </a:solidFill>
              </a:rPr>
              <a:t>elektronické </a:t>
            </a:r>
            <a:r>
              <a:rPr lang="cs-CZ" dirty="0" smtClean="0">
                <a:solidFill>
                  <a:srgbClr val="000099"/>
                </a:solidFill>
              </a:rPr>
              <a:t>prostředky mobilní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   (telefony, e-maily, internet, blogy, …)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spadá </a:t>
            </a:r>
            <a:r>
              <a:rPr lang="cs-CZ" dirty="0">
                <a:solidFill>
                  <a:srgbClr val="000099"/>
                </a:solidFill>
              </a:rPr>
              <a:t>do oblasti </a:t>
            </a:r>
            <a:r>
              <a:rPr lang="cs-CZ" dirty="0" smtClean="0">
                <a:solidFill>
                  <a:srgbClr val="000099"/>
                </a:solidFill>
              </a:rPr>
              <a:t>kriminálních činů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zasílání </a:t>
            </a:r>
            <a:r>
              <a:rPr lang="cs-CZ" dirty="0">
                <a:solidFill>
                  <a:srgbClr val="000099"/>
                </a:solidFill>
              </a:rPr>
              <a:t>obtěžujících, urážejících či útočných mailů </a:t>
            </a: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   a SMS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nahrávání na </a:t>
            </a:r>
            <a:r>
              <a:rPr lang="cs-CZ" dirty="0">
                <a:solidFill>
                  <a:srgbClr val="000099"/>
                </a:solidFill>
              </a:rPr>
              <a:t>mobilní </a:t>
            </a:r>
            <a:r>
              <a:rPr lang="cs-CZ" dirty="0" smtClean="0">
                <a:solidFill>
                  <a:srgbClr val="000099"/>
                </a:solidFill>
              </a:rPr>
              <a:t>telefon, následné </a:t>
            </a:r>
            <a:r>
              <a:rPr lang="cs-CZ" dirty="0">
                <a:solidFill>
                  <a:srgbClr val="000099"/>
                </a:solidFill>
              </a:rPr>
              <a:t>rozeslání </a:t>
            </a:r>
            <a:r>
              <a:rPr lang="cs-CZ" dirty="0" smtClean="0">
                <a:solidFill>
                  <a:srgbClr val="000099"/>
                </a:solidFill>
              </a:rPr>
              <a:t>nebo vystavení </a:t>
            </a:r>
            <a:r>
              <a:rPr lang="cs-CZ" dirty="0">
                <a:solidFill>
                  <a:srgbClr val="000099"/>
                </a:solidFill>
              </a:rPr>
              <a:t>na </a:t>
            </a:r>
            <a:r>
              <a:rPr lang="cs-CZ" dirty="0" smtClean="0">
                <a:solidFill>
                  <a:srgbClr val="000099"/>
                </a:solidFill>
              </a:rPr>
              <a:t>internetu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039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15000"/>
              </a:lnSpc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TYPICKÉ RYSY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15000"/>
              </a:lnSpc>
              <a:buFont typeface="+mj-lt"/>
              <a:buAutoNum type="arabicParenR"/>
              <a:tabLst>
                <a:tab pos="457200" algn="l"/>
              </a:tabLst>
            </a:pPr>
            <a:endParaRPr lang="cs-CZ" dirty="0" smtClean="0">
              <a:latin typeface="Times New Roman"/>
              <a:ea typeface="Times New Roman"/>
            </a:endParaRPr>
          </a:p>
          <a:p>
            <a:pPr>
              <a:lnSpc>
                <a:spcPct val="12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časově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neomezená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(24 hodin denně)</a:t>
            </a:r>
          </a:p>
          <a:p>
            <a:pPr>
              <a:lnSpc>
                <a:spcPct val="12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široké publikum</a:t>
            </a:r>
            <a:endParaRPr lang="cs-CZ" b="1" dirty="0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v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elmi rychlé šíření obsahu</a:t>
            </a:r>
            <a:endParaRPr lang="cs-CZ" b="1" dirty="0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anonymita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pachatelů </a:t>
            </a:r>
          </a:p>
          <a:p>
            <a:pPr>
              <a:lnSpc>
                <a:spcPct val="12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osobnost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agresora x oběti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– fyzicky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slabší jedinec může útočit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na zdatné oběti</a:t>
            </a:r>
            <a:endParaRPr lang="cs-CZ" b="1" dirty="0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možná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neúmyslnost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– způsobení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nepříjemnosti oběti</a:t>
            </a:r>
            <a:endParaRPr lang="cs-CZ" b="1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2856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PRINCIPY, 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PROČ TO PACHATELÉ DĚLAJÍ</a:t>
            </a:r>
            <a:endParaRPr lang="cs-CZ" sz="32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tabLst>
                <a:tab pos="457200" algn="l"/>
              </a:tabLst>
            </a:pPr>
            <a:endParaRPr lang="cs-CZ" dirty="0" smtClean="0">
              <a:solidFill>
                <a:srgbClr val="000000"/>
              </a:solidFill>
              <a:ea typeface="Arial Unicode MS"/>
              <a:cs typeface="Arial Unicode MS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Arial Unicode MS"/>
                <a:cs typeface="Arial Unicode MS"/>
              </a:rPr>
              <a:t>u</a:t>
            </a: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volnění</a:t>
            </a:r>
            <a:endParaRPr lang="cs-CZ" dirty="0">
              <a:solidFill>
                <a:srgbClr val="000099"/>
              </a:solidFill>
              <a:ea typeface="Arial Unicode MS"/>
              <a:cs typeface="Arial Unicode MS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uznání</a:t>
            </a:r>
            <a:endParaRPr lang="cs-CZ" dirty="0">
              <a:solidFill>
                <a:srgbClr val="000099"/>
              </a:solidFill>
              <a:ea typeface="Arial Unicode MS"/>
              <a:cs typeface="Arial Unicode MS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posílení </a:t>
            </a:r>
            <a:r>
              <a:rPr lang="cs-CZ" dirty="0">
                <a:solidFill>
                  <a:srgbClr val="000099"/>
                </a:solidFill>
                <a:ea typeface="Arial Unicode MS"/>
                <a:cs typeface="Arial Unicode MS"/>
              </a:rPr>
              <a:t>pocitu sounáležitosti</a:t>
            </a: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demonstrace </a:t>
            </a:r>
            <a:r>
              <a:rPr lang="cs-CZ" dirty="0">
                <a:solidFill>
                  <a:srgbClr val="000099"/>
                </a:solidFill>
                <a:ea typeface="Arial Unicode MS"/>
                <a:cs typeface="Arial Unicode MS"/>
              </a:rPr>
              <a:t>síly</a:t>
            </a: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strach</a:t>
            </a:r>
            <a:endParaRPr lang="cs-CZ" dirty="0">
              <a:solidFill>
                <a:srgbClr val="000099"/>
              </a:solidFill>
              <a:ea typeface="Arial Unicode MS"/>
              <a:cs typeface="Arial Unicode MS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FFLVQ1DX\MP9003168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89040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6439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15000"/>
              </a:lnSpc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Arial Unicode MS"/>
                <a:cs typeface="Arial" pitchFamily="34" charset="0"/>
              </a:rPr>
              <a:t>PŘÍČINY A SPOUŠTĚČE</a:t>
            </a:r>
            <a:endParaRPr lang="cs-CZ" sz="3200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tabLst>
                <a:tab pos="457200" algn="l"/>
              </a:tabLst>
            </a:pPr>
            <a:endParaRPr lang="cs-CZ" dirty="0" smtClean="0">
              <a:solidFill>
                <a:srgbClr val="000000"/>
              </a:solidFill>
              <a:latin typeface="Times New Roman"/>
              <a:ea typeface="Arial Unicode MS"/>
              <a:cs typeface="Arial Unicode MS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Arial Unicode MS"/>
                <a:cs typeface="Arial Unicode MS"/>
              </a:rPr>
              <a:t>j</a:t>
            </a: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e </a:t>
            </a:r>
            <a:r>
              <a:rPr lang="cs-CZ" dirty="0">
                <a:solidFill>
                  <a:srgbClr val="000099"/>
                </a:solidFill>
                <a:ea typeface="Arial Unicode MS"/>
                <a:cs typeface="Arial Unicode MS"/>
              </a:rPr>
              <a:t>to „normální“</a:t>
            </a: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nuda</a:t>
            </a:r>
            <a:endParaRPr lang="cs-CZ" dirty="0">
              <a:solidFill>
                <a:srgbClr val="000099"/>
              </a:solidFill>
              <a:ea typeface="Arial Unicode MS"/>
              <a:cs typeface="Arial Unicode MS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kulturní </a:t>
            </a:r>
            <a:r>
              <a:rPr lang="cs-CZ" dirty="0">
                <a:solidFill>
                  <a:srgbClr val="000099"/>
                </a:solidFill>
                <a:ea typeface="Arial Unicode MS"/>
                <a:cs typeface="Arial Unicode MS"/>
              </a:rPr>
              <a:t>konflikty</a:t>
            </a: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spory </a:t>
            </a:r>
            <a:r>
              <a:rPr lang="cs-CZ" dirty="0">
                <a:solidFill>
                  <a:srgbClr val="000099"/>
                </a:solidFill>
                <a:ea typeface="Arial Unicode MS"/>
                <a:cs typeface="Arial Unicode MS"/>
              </a:rPr>
              <a:t>ve třídě</a:t>
            </a: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rozpad </a:t>
            </a:r>
            <a:r>
              <a:rPr lang="cs-CZ" dirty="0">
                <a:solidFill>
                  <a:srgbClr val="000099"/>
                </a:solidFill>
                <a:ea typeface="Arial Unicode MS"/>
                <a:cs typeface="Arial Unicode MS"/>
              </a:rPr>
              <a:t>přátelství</a:t>
            </a: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Arial Unicode MS"/>
                <a:cs typeface="Arial Unicode MS"/>
              </a:rPr>
              <a:t>proměna </a:t>
            </a:r>
            <a:r>
              <a:rPr lang="cs-CZ" dirty="0">
                <a:solidFill>
                  <a:srgbClr val="000099"/>
                </a:solidFill>
                <a:ea typeface="Arial Unicode MS"/>
                <a:cs typeface="Arial Unicode MS"/>
              </a:rPr>
              <a:t>třídního kolektivu</a:t>
            </a:r>
          </a:p>
          <a:p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franzova\AppData\Local\Microsoft\Windows\Temporary Internet Files\Content.IE5\FEKXGN8L\MP9001788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9289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595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PREVENCE ŠIKANY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pPr marL="0" indent="0" algn="ctr">
              <a:buNone/>
            </a:pPr>
            <a:r>
              <a:rPr lang="cs-CZ">
                <a:hlinkClick r:id="rId3"/>
              </a:rPr>
              <a:t>http://</a:t>
            </a:r>
            <a:r>
              <a:rPr lang="cs-CZ" smtClean="0">
                <a:hlinkClick r:id="rId3"/>
              </a:rPr>
              <a:t>www.youtube.com/watch?v=22gUYhzG3iI</a:t>
            </a:r>
            <a:endParaRPr lang="cs-CZ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304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dirty="0">
                <a:latin typeface="Arial"/>
                <a:ea typeface="Times New Roman"/>
                <a:hlinkClick r:id="rId4"/>
              </a:rPr>
              <a:t>http://</a:t>
            </a:r>
            <a:r>
              <a:rPr lang="cs-CZ" sz="1400" dirty="0" smtClean="0">
                <a:latin typeface="Arial"/>
                <a:ea typeface="Times New Roman"/>
                <a:hlinkClick r:id="rId4"/>
              </a:rPr>
              <a:t>cs.wikipedia.org/wiki/Kyber%C5%A1ikana</a:t>
            </a:r>
            <a:r>
              <a:rPr lang="cs-CZ" sz="1400" dirty="0" smtClean="0">
                <a:latin typeface="Arial"/>
                <a:ea typeface="Times New Roman"/>
              </a:rPr>
              <a:t> (str. 3)</a:t>
            </a: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b="1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Times New Roman"/>
                <a:cs typeface="Arial" pitchFamily="34" charset="0"/>
              </a:rPr>
              <a:t>Němec, Ladislav (náměstek ministra MŠMT). Metodické doporučení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400" b="1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Times New Roman"/>
                <a:cs typeface="Arial" pitchFamily="34" charset="0"/>
              </a:rPr>
              <a:t>k primární prevenci rizikového chování u dětí, žáků a studentů ve školách a školských zařízeních č.j. 21291/2010-28. Příloha č. 7 – </a:t>
            </a:r>
            <a:r>
              <a:rPr lang="cs-CZ" sz="1400" b="1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Times New Roman"/>
                <a:cs typeface="Arial" pitchFamily="34" charset="0"/>
              </a:rPr>
              <a:t>Kyberšikana</a:t>
            </a:r>
            <a:r>
              <a:rPr lang="cs-CZ" sz="1400" b="1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Times New Roman"/>
                <a:cs typeface="Arial" pitchFamily="34" charset="0"/>
              </a:rPr>
              <a:t>. MŠMT, 2010.</a:t>
            </a:r>
            <a:endParaRPr lang="cs-CZ" sz="1400" dirty="0" smtClean="0">
              <a:solidFill>
                <a:schemeClr val="bg1">
                  <a:lumMod val="50000"/>
                </a:schemeClr>
              </a:solidFill>
              <a:latin typeface="Arial" pitchFamily="34" charset="0"/>
              <a:ea typeface="Times New Roman"/>
              <a:cs typeface="Arial" pitchFamily="34" charset="0"/>
            </a:endParaRPr>
          </a:p>
          <a:p>
            <a:pPr marL="285750" lvl="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dirty="0">
                <a:solidFill>
                  <a:srgbClr val="000000">
                    <a:lumMod val="50000"/>
                    <a:lumOff val="50000"/>
                  </a:srgbClr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000000">
                    <a:lumMod val="50000"/>
                    <a:lumOff val="50000"/>
                  </a:srgbClr>
                </a:solidFill>
                <a:hlinkClick r:id="rId5"/>
              </a:rPr>
              <a:t>www.e-bezpeci.cz/index.php/temata/kyberikana/635-kyberikana-je-stejn-kodliva-jako-ikana-fyzicka-zjistila-studie</a:t>
            </a:r>
            <a:endParaRPr lang="cs-CZ" sz="1400" dirty="0" smtClean="0">
              <a:solidFill>
                <a:srgbClr val="000000">
                  <a:lumMod val="50000"/>
                  <a:lumOff val="50000"/>
                </a:srgbClr>
              </a:solidFill>
            </a:endParaRPr>
          </a:p>
          <a:p>
            <a:pPr marL="285750" lvl="0" indent="-285750" algn="l">
              <a:spcBef>
                <a:spcPts val="0"/>
              </a:spcBef>
              <a:buFont typeface="Arial" pitchFamily="34" charset="0"/>
              <a:buChar char="•"/>
            </a:pPr>
            <a:endParaRPr lang="cs-CZ" sz="1400" dirty="0">
              <a:solidFill>
                <a:srgbClr val="000000">
                  <a:lumMod val="50000"/>
                  <a:lumOff val="50000"/>
                </a:srgbClr>
              </a:solidFill>
              <a:latin typeface="Arial"/>
              <a:ea typeface="Times New Roman"/>
            </a:endParaRPr>
          </a:p>
          <a:p>
            <a:pPr marL="285750" lvl="0" indent="-285750" algn="l">
              <a:buFont typeface="Arial" pitchFamily="34" charset="0"/>
              <a:buChar char="•"/>
            </a:pPr>
            <a:endParaRPr lang="cs-CZ" sz="1400" dirty="0" smtClean="0">
              <a:solidFill>
                <a:srgbClr val="000000">
                  <a:lumMod val="50000"/>
                  <a:lumOff val="50000"/>
                </a:srgbClr>
              </a:solidFill>
              <a:latin typeface="Arial"/>
              <a:ea typeface="Times New Roman"/>
            </a:endParaRPr>
          </a:p>
          <a:p>
            <a:pPr marL="285750" lvl="0" indent="-285750" algn="l">
              <a:buFont typeface="Arial" pitchFamily="34" charset="0"/>
              <a:buChar char="•"/>
            </a:pPr>
            <a:endParaRPr lang="cs-CZ" sz="1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121</TotalTime>
  <Words>317</Words>
  <Application>Microsoft Office PowerPoint</Application>
  <PresentationFormat>Předvádění na obrazovce (4:3)</PresentationFormat>
  <Paragraphs>84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PROTIDROGOVÁ PREVENCE  Kyberšikana </vt:lpstr>
      <vt:lpstr>Snímek 2</vt:lpstr>
      <vt:lpstr>KYBERŠIKANA</vt:lpstr>
      <vt:lpstr>TYPICKÉ RYSY</vt:lpstr>
      <vt:lpstr>PRINCIPY,  PROČ TO PACHATELÉ DĚLAJÍ</vt:lpstr>
      <vt:lpstr>PŘÍČINY A SPOUŠTĚČE</vt:lpstr>
      <vt:lpstr>PREVENCE ŠIKANY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Dum</cp:lastModifiedBy>
  <cp:revision>31</cp:revision>
  <dcterms:created xsi:type="dcterms:W3CDTF">2012-06-27T08:54:30Z</dcterms:created>
  <dcterms:modified xsi:type="dcterms:W3CDTF">2013-08-21T20:51:02Z</dcterms:modified>
</cp:coreProperties>
</file>