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9" r:id="rId3"/>
    <p:sldId id="270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  <p:sldId id="272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59472D0-F90F-44C8-AA7D-E4EFCA29C75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3BCB25C-24C1-4DDC-8512-1E56D18F274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8/82/Delfinekko.gi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Keporkak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e/ef/Cetacea_range_map_Chinese_River_Dolphin.PNG/258px-Cetacea_range_map_Chinese_River_Dolphin.PNG" TargetMode="External"/><Relationship Id="rId3" Type="http://schemas.openxmlformats.org/officeDocument/2006/relationships/hyperlink" Target="http://upload.wikimedia.org/wikipedia/commons/thumb/a/a6/Bottlenose_Dolphin_KSC04pd0178.jpg/258px-Bottlenose_Dolphin_KSC04pd0178.jpg" TargetMode="External"/><Relationship Id="rId7" Type="http://schemas.openxmlformats.org/officeDocument/2006/relationships/hyperlink" Target="http://upload.wikimedia.org/wikipedia/commons/thumb/5/5e/Lipotes_vexillifer.png/258px-Lipotes_vexillifer.png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gnosis9.net/img2/svinucha1.jpg" TargetMode="External"/><Relationship Id="rId5" Type="http://schemas.openxmlformats.org/officeDocument/2006/relationships/hyperlink" Target="http://upload.wikimedia.org/wikipedia/commons/thumb/c/cb/Cetacea_range_map_Vaquita.PNG/200px-Cetacea_range_map_Vaquita.PNG" TargetMode="External"/><Relationship Id="rId10" Type="http://schemas.openxmlformats.org/officeDocument/2006/relationships/hyperlink" Target="http://upload.wikimedia.org/wikipedia/commons/thumb/d/d8/Bluewhale877.jpg/250px-Bluewhale877.jpg" TargetMode="External"/><Relationship Id="rId4" Type="http://schemas.openxmlformats.org/officeDocument/2006/relationships/hyperlink" Target="http://upload.wikimedia.org/wikipedia/commons/thumb/7/7d/Orca_2.jpg/225px-Orca_2.jpg" TargetMode="External"/><Relationship Id="rId9" Type="http://schemas.openxmlformats.org/officeDocument/2006/relationships/hyperlink" Target="http://upload.wikimedia.org/wikipedia/commons/thumb/c/c9/Bowheads42.jpg/250px-Bowheads4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u="sng" dirty="0" smtClean="0"/>
              <a:t>KYTOVCI</a:t>
            </a:r>
            <a:endParaRPr lang="cs-CZ" sz="54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" y="4653136"/>
            <a:ext cx="4419600" cy="147464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568"/>
            <a:ext cx="4787804" cy="2427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885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Choltice, okres Pardubice - "Učíme se pro život"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Šablona: č. III/2 Inovace a zkvalitnění výuky pomocí ICT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Pořadové číslo: 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Autor: Ošlejšková Hana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Ověření ve výuce: </a:t>
            </a:r>
            <a:r>
              <a:rPr lang="cs-CZ" sz="2800" dirty="0" smtClean="0"/>
              <a:t>8. </a:t>
            </a:r>
            <a:r>
              <a:rPr lang="cs-CZ" sz="2800" dirty="0"/>
              <a:t>třída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Datum ověření:</a:t>
            </a:r>
          </a:p>
        </p:txBody>
      </p:sp>
    </p:spTree>
    <p:extLst>
      <p:ext uri="{BB962C8B-B14F-4D97-AF65-F5344CB8AC3E}">
        <p14:creationId xmlns:p14="http://schemas.microsoft.com/office/powerpoint/2010/main" val="124634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Metodika:</a:t>
            </a:r>
            <a:br>
              <a:rPr lang="cs-CZ" sz="3200" u="sng" dirty="0" smtClean="0"/>
            </a:br>
            <a:r>
              <a:rPr lang="cs-CZ" sz="2400" b="0" dirty="0" smtClean="0"/>
              <a:t>1. Prohlédněte si prezentaci.</a:t>
            </a:r>
            <a:br>
              <a:rPr lang="cs-CZ" sz="2400" b="0" dirty="0" smtClean="0"/>
            </a:br>
            <a:r>
              <a:rPr lang="cs-CZ" sz="2400" b="0" dirty="0" smtClean="0"/>
              <a:t>2. Odpovězte na otázky.</a:t>
            </a:r>
            <a:br>
              <a:rPr lang="cs-CZ" sz="2400" b="0" dirty="0" smtClean="0"/>
            </a:br>
            <a:r>
              <a:rPr lang="cs-CZ" sz="2400" b="0" dirty="0" smtClean="0"/>
              <a:t>3. Zkontrolujte si správnost odpovědí.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057203"/>
          </a:xfrm>
        </p:spPr>
        <p:txBody>
          <a:bodyPr/>
          <a:lstStyle/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b="1" u="sng" dirty="0" smtClean="0"/>
              <a:t>Klíčová slova:</a:t>
            </a:r>
          </a:p>
          <a:p>
            <a:pPr marL="0" indent="0">
              <a:buNone/>
            </a:pPr>
            <a:r>
              <a:rPr lang="cs-CZ" dirty="0" smtClean="0"/>
              <a:t>Kosticovci, ozubení, kytovci,  </a:t>
            </a:r>
            <a:r>
              <a:rPr lang="cs-CZ" dirty="0" err="1" smtClean="0"/>
              <a:t>cetologie</a:t>
            </a:r>
            <a:r>
              <a:rPr lang="cs-CZ" dirty="0" smtClean="0"/>
              <a:t>, echolokace, ambra, delfín, kosatka, sviňucha, vorvaň, spermacet, delfínovec, keporkak, velryba, plejtvák, </a:t>
            </a:r>
            <a:r>
              <a:rPr lang="cs-CZ" dirty="0" err="1" smtClean="0"/>
              <a:t>kril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64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Charakteristické znaky: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Dělí se na kosticovce a ozubené.</a:t>
            </a:r>
          </a:p>
          <a:p>
            <a:r>
              <a:rPr lang="cs-CZ" dirty="0" smtClean="0"/>
              <a:t>Zkoumá je věda = </a:t>
            </a:r>
            <a:r>
              <a:rPr lang="cs-CZ" dirty="0" err="1" smtClean="0"/>
              <a:t>cetologie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Teplokrevní.</a:t>
            </a:r>
          </a:p>
          <a:p>
            <a:r>
              <a:rPr lang="cs-CZ" dirty="0" smtClean="0"/>
              <a:t>Dýchají vzduch plícemi. Uzavíratelné nozdry.</a:t>
            </a:r>
          </a:p>
          <a:p>
            <a:r>
              <a:rPr lang="cs-CZ" dirty="0" smtClean="0"/>
              <a:t>Rodí živá mláďata a krmí je mlékem.</a:t>
            </a:r>
          </a:p>
          <a:p>
            <a:r>
              <a:rPr lang="cs-CZ" dirty="0"/>
              <a:t>Echolokace- viz 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upload.wikimedia.org/wikipedia/commons/8/82/Delfinekko.gif</a:t>
            </a:r>
            <a:endParaRPr lang="cs-CZ" dirty="0" smtClean="0"/>
          </a:p>
          <a:p>
            <a:r>
              <a:rPr lang="cs-CZ" dirty="0" smtClean="0"/>
              <a:t>Nemají ušní boltec.</a:t>
            </a:r>
          </a:p>
          <a:p>
            <a:r>
              <a:rPr lang="cs-CZ" dirty="0" smtClean="0"/>
              <a:t>Nízká rozmnožovací schopnost.</a:t>
            </a:r>
          </a:p>
          <a:p>
            <a:r>
              <a:rPr lang="cs-CZ" dirty="0" smtClean="0"/>
              <a:t>V tělech samců se tvoří ambra – pro výrobu parfémů.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70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70386"/>
          </a:xfrm>
        </p:spPr>
        <p:txBody>
          <a:bodyPr>
            <a:normAutofit/>
          </a:bodyPr>
          <a:lstStyle/>
          <a:p>
            <a:pPr algn="ctr"/>
            <a:r>
              <a:rPr lang="cs-CZ" sz="4400" u="sng" dirty="0" smtClean="0"/>
              <a:t>Ozubení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4153943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Delfín skákavý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Chován v delfináriích.</a:t>
            </a:r>
          </a:p>
          <a:p>
            <a:r>
              <a:rPr lang="cs-CZ" dirty="0" smtClean="0"/>
              <a:t>Trojúhelníkovitá hřbetní ploutev.</a:t>
            </a:r>
          </a:p>
          <a:p>
            <a:r>
              <a:rPr lang="cs-CZ" dirty="0" smtClean="0"/>
              <a:t>Loví korýše, měkkýše, menší žraloky a ryby.</a:t>
            </a:r>
          </a:p>
          <a:p>
            <a:r>
              <a:rPr lang="cs-CZ" dirty="0" smtClean="0"/>
              <a:t>Dorozumívají se pomocí dýchacích orgánů a jazyka.</a:t>
            </a:r>
          </a:p>
          <a:p>
            <a:r>
              <a:rPr lang="cs-CZ" dirty="0" smtClean="0"/>
              <a:t>Nad hladinu vyplouvá po 30 minutách.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106264"/>
            <a:ext cx="4589875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6537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Kosatka dravá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Predátor (ryby, želvy, ptáci, tuleni, žraloci).</a:t>
            </a:r>
          </a:p>
          <a:p>
            <a:r>
              <a:rPr lang="cs-CZ" dirty="0" smtClean="0"/>
              <a:t>Velká hřbetní ploutev  (až 1,8 m).</a:t>
            </a:r>
          </a:p>
          <a:p>
            <a:r>
              <a:rPr lang="cs-CZ" dirty="0" smtClean="0"/>
              <a:t>Nevyskytuje se jen         v Arabském a Středozemním moři.</a:t>
            </a:r>
          </a:p>
          <a:p>
            <a:r>
              <a:rPr lang="cs-CZ" dirty="0" smtClean="0"/>
              <a:t>Vydávají zvuky (cvakání a hvízdání).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76872"/>
            <a:ext cx="4095898" cy="276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6294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Sviňucha kalifornská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Endemit.</a:t>
            </a:r>
          </a:p>
          <a:p>
            <a:r>
              <a:rPr lang="cs-CZ" dirty="0" smtClean="0"/>
              <a:t>Samice větší než samec.</a:t>
            </a:r>
          </a:p>
          <a:p>
            <a:r>
              <a:rPr lang="cs-CZ" dirty="0" smtClean="0"/>
              <a:t>Živí se menšími rybami.</a:t>
            </a:r>
          </a:p>
          <a:p>
            <a:r>
              <a:rPr lang="cs-CZ" dirty="0" smtClean="0"/>
              <a:t>Zdržuje se v mělkých vodách.</a:t>
            </a:r>
          </a:p>
          <a:p>
            <a:r>
              <a:rPr lang="cs-CZ" dirty="0" smtClean="0"/>
              <a:t>Kriticky ohrožený druh.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127" y="1628800"/>
            <a:ext cx="2133570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702" y="3645024"/>
            <a:ext cx="378042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9168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Vorvaň obrovský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Relativně hojný.</a:t>
            </a:r>
          </a:p>
          <a:p>
            <a:r>
              <a:rPr lang="cs-CZ" dirty="0" smtClean="0"/>
              <a:t>Nejhlouběji se potápějí.</a:t>
            </a:r>
          </a:p>
          <a:p>
            <a:r>
              <a:rPr lang="cs-CZ" dirty="0" smtClean="0"/>
              <a:t>Každý den snědí množství 1/3 své váhy.</a:t>
            </a:r>
          </a:p>
          <a:p>
            <a:r>
              <a:rPr lang="cs-CZ" dirty="0" smtClean="0"/>
              <a:t>Spermacet = tekutina obsažená v hlavě (používána v kosmetice, kapalina do převodovek, olej do hodinek, čisticích prostředků…).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782" y="2204865"/>
            <a:ext cx="4247877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8878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Delfínovec čínský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Sladkovodní.</a:t>
            </a:r>
          </a:p>
          <a:p>
            <a:r>
              <a:rPr lang="cs-CZ" dirty="0" smtClean="0"/>
              <a:t>Kriticky ohrožený.</a:t>
            </a:r>
          </a:p>
          <a:p>
            <a:r>
              <a:rPr lang="cs-CZ" dirty="0" smtClean="0"/>
              <a:t>Echolokace.</a:t>
            </a:r>
          </a:p>
          <a:p>
            <a:r>
              <a:rPr lang="cs-CZ" dirty="0" smtClean="0"/>
              <a:t>Živí se rybami.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03387"/>
            <a:ext cx="3849509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05064"/>
            <a:ext cx="2457450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903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/>
          </a:bodyPr>
          <a:lstStyle/>
          <a:p>
            <a:pPr algn="ctr"/>
            <a:r>
              <a:rPr lang="cs-CZ" sz="4400" u="sng" dirty="0" smtClean="0"/>
              <a:t>Kosticovci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2372650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Velryba grónská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Ve studených mořích severní polokoule.</a:t>
            </a:r>
          </a:p>
          <a:p>
            <a:r>
              <a:rPr lang="cs-CZ" dirty="0" smtClean="0"/>
              <a:t>Silná vrstva podkožního tuku.</a:t>
            </a:r>
          </a:p>
          <a:p>
            <a:r>
              <a:rPr lang="cs-CZ" dirty="0" smtClean="0"/>
              <a:t>Žije v malých skupinách.</a:t>
            </a:r>
          </a:p>
          <a:p>
            <a:r>
              <a:rPr lang="cs-CZ" dirty="0" smtClean="0"/>
              <a:t>Živí se planktonem.</a:t>
            </a:r>
          </a:p>
          <a:p>
            <a:r>
              <a:rPr lang="cs-CZ" dirty="0" smtClean="0"/>
              <a:t>Dožívá se vysokého věku (přes 100 let).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20888"/>
            <a:ext cx="4218796" cy="2750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23671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Keporkak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Mládě vypije až 200 l velmi tučného mléka denně a přibere denně 50 kg.</a:t>
            </a:r>
          </a:p>
          <a:p>
            <a:r>
              <a:rPr lang="cs-CZ" dirty="0" smtClean="0"/>
              <a:t>Nahrávka zpěvu: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cs.wikipedia.org/wiki/Keporkak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 narození neumí mládě plavat, matka ho nadnáší a s „tetou“ ho to učí.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4798" y="3501008"/>
            <a:ext cx="4464496" cy="258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504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Plejtvák obrovský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Plave rychlostí až 36 km/hod.</a:t>
            </a:r>
          </a:p>
          <a:p>
            <a:r>
              <a:rPr lang="cs-CZ" dirty="0" smtClean="0"/>
              <a:t>Hmotnost jazyka až 2,9 tuny.</a:t>
            </a:r>
          </a:p>
          <a:p>
            <a:r>
              <a:rPr lang="cs-CZ" dirty="0" smtClean="0"/>
              <a:t>Živí se </a:t>
            </a:r>
            <a:r>
              <a:rPr lang="cs-CZ" dirty="0" err="1" smtClean="0"/>
              <a:t>krilem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Obecně ohrožený druh.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20888"/>
            <a:ext cx="4281286" cy="2705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6480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Otázky: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K čemu se používá ambra?</a:t>
            </a:r>
          </a:p>
          <a:p>
            <a:pPr marL="457200" indent="-457200">
              <a:buAutoNum type="arabicPeriod"/>
            </a:pPr>
            <a:r>
              <a:rPr lang="cs-CZ" dirty="0" smtClean="0"/>
              <a:t>Udržují kytovci stálou tělesnou teplotu?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 se nazývá věda, která studuje kytovce?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si představuješ pod pojmem „delfinárium“?</a:t>
            </a:r>
          </a:p>
          <a:p>
            <a:pPr marL="457200" indent="-457200">
              <a:buAutoNum type="arabicPeriod"/>
            </a:pPr>
            <a:r>
              <a:rPr lang="cs-CZ" dirty="0" smtClean="0"/>
              <a:t>Vyjmenujte 5 zástupců kytovců.</a:t>
            </a:r>
          </a:p>
          <a:p>
            <a:pPr marL="457200" indent="-457200">
              <a:buAutoNum type="arabicPeriod"/>
            </a:pPr>
            <a:r>
              <a:rPr lang="cs-CZ" dirty="0" smtClean="0"/>
              <a:t>Který z kytovců je sladkovodní?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je </a:t>
            </a:r>
            <a:r>
              <a:rPr lang="cs-CZ" dirty="0" err="1" smtClean="0"/>
              <a:t>kril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znamená pojem „echolokace“?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 se nazývají přístroje, které fungují stejným způsobem?</a:t>
            </a:r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882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Odpovědi: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Na výrobu parfémů.</a:t>
            </a:r>
          </a:p>
          <a:p>
            <a:pPr marL="457200" indent="-457200">
              <a:buAutoNum type="arabicPeriod"/>
            </a:pPr>
            <a:r>
              <a:rPr lang="cs-CZ" dirty="0" smtClean="0"/>
              <a:t>Ano.</a:t>
            </a:r>
          </a:p>
          <a:p>
            <a:pPr marL="457200" indent="-457200">
              <a:buAutoNum type="arabicPeriod"/>
            </a:pPr>
            <a:r>
              <a:rPr lang="cs-CZ" dirty="0" err="1" smtClean="0"/>
              <a:t>Cetologie</a:t>
            </a:r>
            <a:r>
              <a:rPr lang="cs-CZ" dirty="0" smtClean="0"/>
              <a:t>.</a:t>
            </a:r>
          </a:p>
          <a:p>
            <a:pPr marL="457200" indent="-457200">
              <a:buAutoNum type="arabicPeriod"/>
            </a:pPr>
            <a:r>
              <a:rPr lang="cs-CZ" dirty="0" smtClean="0"/>
              <a:t>Chov a výcvik kytovců a jejich předvádění veřejnosti.</a:t>
            </a:r>
          </a:p>
          <a:p>
            <a:pPr marL="457200" indent="-457200">
              <a:buAutoNum type="arabicPeriod"/>
            </a:pPr>
            <a:r>
              <a:rPr lang="cs-CZ" dirty="0" smtClean="0"/>
              <a:t>Delfín skákavý, kosatka dravá, sviňucha kalifornská, vorvaň obrovský, delfínovec čínský, velryba grónská, keporkak, plejtvák obrovský.</a:t>
            </a:r>
          </a:p>
          <a:p>
            <a:pPr marL="457200" indent="-457200">
              <a:buAutoNum type="arabicPeriod"/>
            </a:pPr>
            <a:r>
              <a:rPr lang="cs-CZ" dirty="0" smtClean="0"/>
              <a:t>Delfínovec čínský.</a:t>
            </a:r>
          </a:p>
          <a:p>
            <a:pPr marL="457200" indent="-457200">
              <a:buAutoNum type="arabicPeriod"/>
            </a:pPr>
            <a:r>
              <a:rPr lang="cs-CZ" dirty="0" smtClean="0"/>
              <a:t>Drobní zástupci korýšů, kteří tvoří potravu kytovců.</a:t>
            </a:r>
          </a:p>
          <a:p>
            <a:pPr marL="457200" indent="-457200">
              <a:buAutoNum type="arabicPeriod"/>
            </a:pPr>
            <a:r>
              <a:rPr lang="cs-CZ" dirty="0" smtClean="0"/>
              <a:t>Dorozumívání pomocí vysílání zvukových vln.</a:t>
            </a:r>
          </a:p>
          <a:p>
            <a:pPr marL="457200" indent="-457200">
              <a:buAutoNum type="arabicPeriod"/>
            </a:pPr>
            <a:r>
              <a:rPr lang="cs-CZ" dirty="0" smtClean="0"/>
              <a:t>Sonary.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78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400600"/>
          </a:xfrm>
        </p:spPr>
        <p:txBody>
          <a:bodyPr>
            <a:normAutofit fontScale="90000"/>
          </a:bodyPr>
          <a:lstStyle/>
          <a:p>
            <a:r>
              <a:rPr lang="cs-CZ" sz="2400" u="sng" dirty="0"/>
              <a:t>Zdroje:</a:t>
            </a:r>
            <a:br>
              <a:rPr lang="cs-CZ" sz="2400" u="sng" dirty="0"/>
            </a:br>
            <a:r>
              <a:rPr lang="cs-CZ" sz="1800" u="sng" dirty="0">
                <a:hlinkClick r:id="rId2"/>
              </a:rPr>
              <a:t>http://</a:t>
            </a:r>
            <a:r>
              <a:rPr lang="cs-CZ" sz="1800" u="sng" dirty="0" smtClean="0">
                <a:hlinkClick r:id="rId2"/>
              </a:rPr>
              <a:t>cs.wikipedia.org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3"/>
              </a:rPr>
              <a:t>http://</a:t>
            </a:r>
            <a:r>
              <a:rPr lang="cs-CZ" sz="1800" u="sng" dirty="0" smtClean="0">
                <a:hlinkClick r:id="rId3"/>
              </a:rPr>
              <a:t>upload.wikimedia.org/wikipedia/commons/thumb/a/a6/Bottlenose_Dolphin_KSC04pd0178.jpg/258px-Bottlenose_Dolphin_KSC04pd0178.jpg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4"/>
              </a:rPr>
              <a:t>http://</a:t>
            </a:r>
            <a:r>
              <a:rPr lang="cs-CZ" sz="1800" u="sng" dirty="0" smtClean="0">
                <a:hlinkClick r:id="rId4"/>
              </a:rPr>
              <a:t>upload.wikimedia.org/wikipedia/commons/thumb/7/7d/Orca_2.jpg/225px-Orca_2.jpg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5"/>
              </a:rPr>
              <a:t>http://</a:t>
            </a:r>
            <a:r>
              <a:rPr lang="cs-CZ" sz="1800" u="sng" dirty="0" smtClean="0">
                <a:hlinkClick r:id="rId5"/>
              </a:rPr>
              <a:t>upload.wikimedia.org/wikipedia/commons/thumb/c/cb/Cetacea_range_map_Vaquita.PNG/200px-Cetacea_range_map_Vaquita.PNG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6"/>
              </a:rPr>
              <a:t>http://</a:t>
            </a:r>
            <a:r>
              <a:rPr lang="cs-CZ" sz="1800" u="sng" dirty="0" smtClean="0">
                <a:hlinkClick r:id="rId6"/>
              </a:rPr>
              <a:t>gnosis9.net/img2/svinucha1.jpg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7"/>
              </a:rPr>
              <a:t>http://</a:t>
            </a:r>
            <a:r>
              <a:rPr lang="cs-CZ" sz="1800" u="sng" dirty="0" smtClean="0">
                <a:hlinkClick r:id="rId7"/>
              </a:rPr>
              <a:t>upload.wikimedia.org/wikipedia/commons/thumb/5/5e/Lipotes_vexillifer.png/258px-Lipotes_vexillifer.png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8"/>
              </a:rPr>
              <a:t>http://</a:t>
            </a:r>
            <a:r>
              <a:rPr lang="cs-CZ" sz="1800" u="sng" dirty="0" smtClean="0">
                <a:hlinkClick r:id="rId8"/>
              </a:rPr>
              <a:t>upload.wikimedia.org/wikipedia/commons/thumb/e/ef/Cetacea_range_map_Chinese_River_Dolphin.PNG/258px-Cetacea_range_map_Chinese_River_Dolphin.PNG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9"/>
              </a:rPr>
              <a:t>http://</a:t>
            </a:r>
            <a:r>
              <a:rPr lang="cs-CZ" sz="1800" u="sng" dirty="0" smtClean="0">
                <a:hlinkClick r:id="rId9"/>
              </a:rPr>
              <a:t>upload.wikimedia.org/wikipedia/commons/thumb/c/c9/Bowheads42.jpg/250px-Bowheads42.jpg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/>
              <a:t>http://gnosis9.net/gallery/200711201707_keporkak2.jpg</a:t>
            </a:r>
            <a:br>
              <a:rPr lang="cs-CZ" sz="1800" u="sng" dirty="0"/>
            </a:br>
            <a:r>
              <a:rPr lang="cs-CZ" sz="1800" u="sng" dirty="0">
                <a:hlinkClick r:id="rId10"/>
              </a:rPr>
              <a:t>http://</a:t>
            </a:r>
            <a:r>
              <a:rPr lang="cs-CZ" sz="1800" u="sng" dirty="0" smtClean="0">
                <a:hlinkClick r:id="rId10"/>
              </a:rPr>
              <a:t>upload.wikimedia.org/wikipedia/commons/thumb/d/d8/Bluewhale877.jpg/250px-Bluewhale877.jpg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/>
              <a:t>http://upload.wikimedia.org/wikipedia/commons/8/82/Delfinekko.gif</a:t>
            </a:r>
          </a:p>
        </p:txBody>
      </p:sp>
    </p:spTree>
    <p:extLst>
      <p:ext uri="{BB962C8B-B14F-4D97-AF65-F5344CB8AC3E}">
        <p14:creationId xmlns:p14="http://schemas.microsoft.com/office/powerpoint/2010/main" val="234948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125</TotalTime>
  <Words>479</Words>
  <Application>Microsoft Office PowerPoint</Application>
  <PresentationFormat>Předvádění na obrazovce (4:3)</PresentationFormat>
  <Paragraphs>84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Došky</vt:lpstr>
      <vt:lpstr>KYTOVCI</vt:lpstr>
      <vt:lpstr>Základní škola Choltice, okres Pardubice - "Učíme se pro život"  Šablona: č. III/2 Inovace a zkvalitnění výuky pomocí ICT  Pořadové číslo:   Autor: Ošlejšková Hana  Ověření ve výuce: 8. třída  Datum ověření:</vt:lpstr>
      <vt:lpstr>Metodika: 1. Prohlédněte si prezentaci. 2. Odpovězte na otázky. 3. Zkontrolujte si správnost odpovědí.</vt:lpstr>
      <vt:lpstr>Charakteristické znaky:</vt:lpstr>
      <vt:lpstr>Ozubení</vt:lpstr>
      <vt:lpstr>Delfín skákavý</vt:lpstr>
      <vt:lpstr>Kosatka dravá</vt:lpstr>
      <vt:lpstr>Sviňucha kalifornská</vt:lpstr>
      <vt:lpstr>Vorvaň obrovský</vt:lpstr>
      <vt:lpstr>Delfínovec čínský</vt:lpstr>
      <vt:lpstr>Kosticovci</vt:lpstr>
      <vt:lpstr>Velryba grónská</vt:lpstr>
      <vt:lpstr>Keporkak</vt:lpstr>
      <vt:lpstr>Plejtvák obrovský</vt:lpstr>
      <vt:lpstr>Otázky:</vt:lpstr>
      <vt:lpstr>Odpovědi:</vt:lpstr>
      <vt:lpstr>Zdroje: http://cs.wikipedia.org http://upload.wikimedia.org/wikipedia/commons/thumb/a/a6/Bottlenose_Dolphin_KSC04pd0178.jpg/258px-Bottlenose_Dolphin_KSC04pd0178.jpg http://upload.wikimedia.org/wikipedia/commons/thumb/7/7d/Orca_2.jpg/225px-Orca_2.jpg http://upload.wikimedia.org/wikipedia/commons/thumb/c/cb/Cetacea_range_map_Vaquita.PNG/200px-Cetacea_range_map_Vaquita.PNG http://gnosis9.net/img2/svinucha1.jpg http://upload.wikimedia.org/wikipedia/commons/thumb/5/5e/Lipotes_vexillifer.png/258px-Lipotes_vexillifer.png http://upload.wikimedia.org/wikipedia/commons/thumb/e/ef/Cetacea_range_map_Chinese_River_Dolphin.PNG/258px-Cetacea_range_map_Chinese_River_Dolphin.PNG http://upload.wikimedia.org/wikipedia/commons/thumb/c/c9/Bowheads42.jpg/250px-Bowheads42.jpg http://gnosis9.net/gallery/200711201707_keporkak2.jpg http://upload.wikimedia.org/wikipedia/commons/thumb/d/d8/Bluewhale877.jpg/250px-Bluewhale877.jpg http://upload.wikimedia.org/wikipedia/commons/8/82/Delfinekko.gif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KYTOVCI</dc:title>
  <dc:creator>Hana Ošlejšková</dc:creator>
  <cp:lastModifiedBy>Hana Ošlejšková</cp:lastModifiedBy>
  <cp:revision>15</cp:revision>
  <dcterms:created xsi:type="dcterms:W3CDTF">2012-07-18T12:08:20Z</dcterms:created>
  <dcterms:modified xsi:type="dcterms:W3CDTF">2012-09-10T12:46:47Z</dcterms:modified>
</cp:coreProperties>
</file>