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3"/>
  </p:notesMasterIdLst>
  <p:handoutMasterIdLst>
    <p:handoutMasterId r:id="rId24"/>
  </p:handoutMasterIdLst>
  <p:sldIdLst>
    <p:sldId id="257" r:id="rId2"/>
    <p:sldId id="258" r:id="rId3"/>
    <p:sldId id="259" r:id="rId4"/>
    <p:sldId id="318" r:id="rId5"/>
    <p:sldId id="319" r:id="rId6"/>
    <p:sldId id="320" r:id="rId7"/>
    <p:sldId id="321" r:id="rId8"/>
    <p:sldId id="322" r:id="rId9"/>
    <p:sldId id="323" r:id="rId10"/>
    <p:sldId id="324" r:id="rId11"/>
    <p:sldId id="325" r:id="rId12"/>
    <p:sldId id="326" r:id="rId13"/>
    <p:sldId id="327" r:id="rId14"/>
    <p:sldId id="328" r:id="rId15"/>
    <p:sldId id="329" r:id="rId16"/>
    <p:sldId id="330" r:id="rId17"/>
    <p:sldId id="331" r:id="rId18"/>
    <p:sldId id="332" r:id="rId19"/>
    <p:sldId id="334" r:id="rId20"/>
    <p:sldId id="316" r:id="rId21"/>
    <p:sldId id="33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78584" autoAdjust="0"/>
  </p:normalViewPr>
  <p:slideViewPr>
    <p:cSldViewPr>
      <p:cViewPr varScale="1">
        <p:scale>
          <a:sx n="56" d="100"/>
          <a:sy n="56" d="100"/>
        </p:scale>
        <p:origin x="-17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647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334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Název DUM:  </a:t>
            </a:r>
            <a:r>
              <a:rPr lang="cs-CZ" sz="2000" dirty="0" smtClean="0"/>
              <a:t>VY_32_INOVACE</a:t>
            </a:r>
            <a:r>
              <a:rPr lang="cs-CZ" sz="2000" smtClean="0"/>
              <a:t>_ IX _2_11_Farben</a:t>
            </a:r>
            <a:endParaRPr lang="cs-CZ" sz="2000" dirty="0" smtClean="0"/>
          </a:p>
          <a:p>
            <a:endParaRPr lang="cs-CZ" sz="2000" b="1" dirty="0"/>
          </a:p>
          <a:p>
            <a:r>
              <a:rPr lang="cs-CZ" sz="2000" b="1" dirty="0" smtClean="0"/>
              <a:t>    Šablona číslo</a:t>
            </a:r>
            <a:r>
              <a:rPr lang="cs-CZ" sz="2000" b="1" smtClean="0"/>
              <a:t>:  I</a:t>
            </a:r>
            <a:r>
              <a:rPr lang="cs-CZ" sz="2000" smtClean="0"/>
              <a:t>X</a:t>
            </a:r>
            <a:r>
              <a:rPr lang="cs-CZ" sz="2000" b="1" smtClean="0"/>
              <a:t>         </a:t>
            </a:r>
            <a:r>
              <a:rPr lang="cs-CZ" sz="2000" b="1" dirty="0" smtClean="0"/>
              <a:t>Sada číslo:  </a:t>
            </a:r>
            <a:r>
              <a:rPr lang="cs-CZ" sz="2000" dirty="0"/>
              <a:t>2</a:t>
            </a:r>
            <a:r>
              <a:rPr lang="cs-CZ" sz="2000" dirty="0" smtClean="0"/>
              <a:t> </a:t>
            </a:r>
            <a:r>
              <a:rPr lang="cs-CZ" sz="2000" b="1" dirty="0" smtClean="0"/>
              <a:t>       Pořadové číslo DUM</a:t>
            </a:r>
            <a:r>
              <a:rPr lang="cs-CZ" sz="2000" b="1" smtClean="0"/>
              <a:t>: 11</a:t>
            </a:r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    Autor: </a:t>
            </a:r>
            <a:r>
              <a:rPr lang="cs-CZ" sz="2000" dirty="0" smtClean="0"/>
              <a:t>Mgr. Radmila Sálová  </a:t>
            </a:r>
            <a:endParaRPr lang="cs-CZ" sz="2000" dirty="0"/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Anotace: </a:t>
            </a:r>
            <a:r>
              <a:rPr lang="cs-CZ" smtClean="0">
                <a:latin typeface="Arial" pitchFamily="34" charset="0"/>
                <a:cs typeface="Arial" pitchFamily="34" charset="0"/>
              </a:rPr>
              <a:t>Žáci se seznámí s výrazy pro barvy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Očekávaný výstup</a:t>
            </a:r>
            <a:r>
              <a:rPr lang="cs-CZ" smtClean="0">
                <a:latin typeface="Arial" pitchFamily="34" charset="0"/>
                <a:cs typeface="Arial" pitchFamily="34" charset="0"/>
              </a:rPr>
              <a:t>: Dokáží je správně pojmenovat a odpovědět na otázku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 Druh učebního materiálu: prezentace  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Typická věková skupina: 13 – 15 let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Klíčová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slova</a:t>
            </a:r>
            <a:r>
              <a:rPr lang="cs-CZ" smtClean="0">
                <a:latin typeface="Arial" pitchFamily="34" charset="0"/>
                <a:cs typeface="Arial" pitchFamily="34" charset="0"/>
              </a:rPr>
              <a:t>: Wie ist das ? rot,gelb, grün,...blau......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Žáci se seznámí se slovní zásobou (barvy)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Dokáží je použít po otázce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Wie ist das?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Po procvičení je dokáží správně použít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die</a:t>
            </a:r>
            <a:r>
              <a:rPr lang="cs-CZ" sz="32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Farbe, -n                        barva</a:t>
            </a:r>
            <a:endParaRPr lang="cs-CZ" sz="32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mtClean="0"/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weiß  -   bílý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schwarz – černý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grau – šedý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silbern – stříbrný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golden – zlatý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gelb – žlutý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orange – oranžový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rosa, pink – růžový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rot – červený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farbig - barevný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ziegelrot – cihlově červený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weinrot – vínově červený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braun – hnědý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violett – fialový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lila – světle fialový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blau – modrý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türkis – tyrkysový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grün – zelený</a:t>
            </a:r>
          </a:p>
          <a:p>
            <a:pPr marL="0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bunt - pestrý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25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pitchFamily="34" charset="0"/>
                <a:cs typeface="Arial" pitchFamily="34" charset="0"/>
              </a:rPr>
              <a:t>Wie ist das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gelb.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beige.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alovar\Desktop\barvy\imagesCAT6ZHD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780928"/>
            <a:ext cx="315215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alovar\Desktop\barvy\panamka-bezova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52936"/>
            <a:ext cx="309634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6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pitchFamily="34" charset="0"/>
                <a:cs typeface="Arial" pitchFamily="34" charset="0"/>
              </a:rPr>
              <a:t>Wie ist das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rosa / pink.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grau.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salovar\Desktop\barvy\plst-ruzova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687285"/>
            <a:ext cx="3733800" cy="300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alovar\Desktop\barvy\2485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08920"/>
            <a:ext cx="373380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8500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pitchFamily="34" charset="0"/>
                <a:cs typeface="Arial" pitchFamily="34" charset="0"/>
              </a:rPr>
              <a:t>Wie ist das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weiß.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orange.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salovar\Desktop\barvy\bila_@_a9d9062462a9b029c6fd51a0202462ae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83718"/>
            <a:ext cx="3733800" cy="281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barvy\orange-textile-background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852936"/>
            <a:ext cx="373380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52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pitchFamily="34" charset="0"/>
                <a:cs typeface="Arial" pitchFamily="34" charset="0"/>
              </a:rPr>
              <a:t>Wie ist das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hellblau.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violett.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salovar\Desktop\barvy\modra_svetla_vyrez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80928"/>
            <a:ext cx="3733800" cy="2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alovar\Desktop\barvy\4523608-jarni-fialova-sedacka--4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90824"/>
            <a:ext cx="3579440" cy="287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474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pitchFamily="34" charset="0"/>
                <a:cs typeface="Arial" pitchFamily="34" charset="0"/>
              </a:rPr>
              <a:t>Wie ist das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braun.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dunkelgrün.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salovar\Desktop\barvy\barvy-nabytku-kacper-hneda-barva-nabytek-eva-type-v-7-1410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492896"/>
            <a:ext cx="342900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5657" y="2492896"/>
            <a:ext cx="3848791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541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pitchFamily="34" charset="0"/>
                <a:cs typeface="Arial" pitchFamily="34" charset="0"/>
              </a:rPr>
              <a:t>Wie ist das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rot.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schwarz.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salovar\Desktop\barvy\NEVADA-kůže-červená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324100"/>
            <a:ext cx="373380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alovar\Desktop\barvy\cerna-tantra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348880"/>
            <a:ext cx="3733800" cy="3672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5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pitchFamily="34" charset="0"/>
                <a:cs typeface="Arial" pitchFamily="34" charset="0"/>
              </a:rPr>
              <a:t>Wie ist das ?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hellgrün.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schwarzweiß in blau.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C:\Users\salovar\Desktop\barvy\eshop-132791134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93936"/>
            <a:ext cx="3733800" cy="279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alovar\Desktop\barvy\gen__vyr_51887489655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52936"/>
            <a:ext cx="316835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78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 Narrow" pitchFamily="34" charset="0"/>
                <a:cs typeface="Arial" pitchFamily="34" charset="0"/>
              </a:rPr>
              <a:t>Wie ist die Tasche / die Krawatte ?</a:t>
            </a:r>
            <a:endParaRPr lang="cs-CZ" sz="320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Sie ist beige.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Sie ist schwarz.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C:\Users\salovar\Desktop\barvy\66bf2e3b2885944cc85a56926eae998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17247"/>
            <a:ext cx="3733800" cy="2947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alovar\Desktop\barvy\1537-cerna-uzka-mikrovlaknova-kravata-s-decentnim-vzorkem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564904"/>
            <a:ext cx="373380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72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 Narrow" pitchFamily="34" charset="0"/>
                <a:cs typeface="Arial" pitchFamily="34" charset="0"/>
              </a:rPr>
              <a:t>Wie ist die Mütze / der Esel ?</a:t>
            </a:r>
            <a:endParaRPr lang="cs-CZ" sz="320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Sie ist ziegelrot.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Er ist grau.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C:\Users\salovar\Desktop\barvy\7040068RB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977515"/>
            <a:ext cx="3733800" cy="242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alovar\Desktop\barvy\1225377306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952" y="3068960"/>
            <a:ext cx="297789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69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 Narrow" pitchFamily="34" charset="0"/>
                <a:cs typeface="Arial" pitchFamily="34" charset="0"/>
              </a:rPr>
              <a:t>Wie ist die Blume / der Drachen ?</a:t>
            </a:r>
            <a:endParaRPr lang="cs-CZ" sz="320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Sie ist gelb.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Er ist schwarz.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 descr="C:\Users\salovar\Desktop\barvy\c63d032074963b314457090a2991305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457450"/>
            <a:ext cx="3733800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alovar\Desktop\barvy\drak-36[1].gif"/>
          <p:cNvPicPr>
            <a:picLocks noGrp="1" noChangeAspect="1" noChangeArrowheads="1"/>
          </p:cNvPicPr>
          <p:nvPr>
            <p:ph sz="half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64904"/>
            <a:ext cx="2664295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33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 Narrow" pitchFamily="34" charset="0"/>
                <a:cs typeface="Arial" pitchFamily="34" charset="0"/>
              </a:rPr>
              <a:t>Wie ist das / der Frosch ?</a:t>
            </a:r>
            <a:endParaRPr lang="cs-CZ" sz="320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Das ist gold.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Er ist grün.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C:\Users\salovar\Desktop\barvy\6029-102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90825"/>
            <a:ext cx="373380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salovar\Desktop\barvy\hyla%20cin[1].gif"/>
          <p:cNvPicPr>
            <a:picLocks noGrp="1" noChangeAspect="1" noChangeArrowheads="1"/>
          </p:cNvPicPr>
          <p:nvPr>
            <p:ph sz="half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02228"/>
            <a:ext cx="3733800" cy="297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709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 Narrow" pitchFamily="34" charset="0"/>
                <a:cs typeface="Arial" pitchFamily="34" charset="0"/>
              </a:rPr>
              <a:t>Wie ist die Kuh / die Schokolade ?</a:t>
            </a:r>
            <a:endParaRPr lang="cs-CZ" sz="320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Sie ist lila und weiß.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Sie ist braun.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 descr="C:\Users\salovar\Desktop\barvy\milka_archiv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946400"/>
            <a:ext cx="3733800" cy="248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salovar\Desktop\barvy\tabulka_cokolady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96952"/>
            <a:ext cx="352839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624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 Narrow" pitchFamily="34" charset="0"/>
                <a:cs typeface="Arial" pitchFamily="34" charset="0"/>
              </a:rPr>
              <a:t>Wie ist die Katze / der Papagei ?</a:t>
            </a:r>
            <a:endParaRPr lang="cs-CZ" sz="320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Sie ist grau.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Er ist bunt.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 descr="C:\Users\salovar\Desktop\barvy\odrostcerv5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851499"/>
            <a:ext cx="3733800" cy="267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salovar\Desktop\barvy\opili-papousci-400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86158"/>
            <a:ext cx="3733800" cy="2809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 Narrow" pitchFamily="34" charset="0"/>
                <a:cs typeface="Arial" pitchFamily="34" charset="0"/>
              </a:rPr>
              <a:t>Wie ist der Ball ?</a:t>
            </a:r>
            <a:endParaRPr lang="cs-CZ" sz="320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53000" y="1988840"/>
            <a:ext cx="3733800" cy="4145260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</a:t>
            </a:r>
            <a:r>
              <a:rPr lang="cs-CZ" smtClean="0">
                <a:latin typeface="Arial" pitchFamily="34" charset="0"/>
                <a:cs typeface="Arial" pitchFamily="34" charset="0"/>
              </a:rPr>
              <a:t>Der Ball ist weiß, gelb, orange, rot, grün und blau.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Er ist farbig.</a:t>
            </a:r>
            <a:endParaRPr lang="cs-CZ"/>
          </a:p>
        </p:txBody>
      </p:sp>
      <p:pic>
        <p:nvPicPr>
          <p:cNvPr id="14338" name="Picture 2" descr="C:\Users\salovar\Desktop\barvy\5110130MA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4036640" cy="4141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56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92696"/>
            <a:ext cx="7772400" cy="1152128"/>
          </a:xfrm>
        </p:spPr>
        <p:txBody>
          <a:bodyPr>
            <a:normAutofit/>
          </a:bodyPr>
          <a:lstStyle/>
          <a:p>
            <a:r>
              <a:rPr lang="cs-CZ" sz="2800" smtClean="0">
                <a:latin typeface="Arial" pitchFamily="34" charset="0"/>
                <a:cs typeface="Arial" pitchFamily="34" charset="0"/>
              </a:rPr>
              <a:t>Zeige, frage, antworte, rufe auf:</a:t>
            </a:r>
            <a:endParaRPr lang="cs-CZ" sz="280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276872"/>
            <a:ext cx="7772400" cy="3742928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Ukaž na nějaký předmět ve třídě, zeptej se na barvu, vyvolej spolužáka.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Pokud správně odpoví, pokračuje on.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34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 fontScale="55000" lnSpcReduction="20000"/>
          </a:bodyPr>
          <a:lstStyle/>
          <a:p>
            <a:endParaRPr lang="cs-CZ" sz="2800"/>
          </a:p>
          <a:p>
            <a:r>
              <a:rPr lang="cs-CZ" sz="2800"/>
              <a:t>http://www.sednisi.cz/upload/bila_@_a9d9062462a9b029c6fd51a0202462ae.jpg</a:t>
            </a:r>
          </a:p>
          <a:p>
            <a:r>
              <a:rPr lang="cs-CZ" sz="2800"/>
              <a:t>http://t2.gstatic.com/images?q=tbn:ANd9GcQDSs3MyLrvmHqObBKjN</a:t>
            </a:r>
          </a:p>
          <a:p>
            <a:r>
              <a:rPr lang="cs-CZ" sz="2800"/>
              <a:t>http://files.js-truhlarstvi.cz/system_preview_detail_200000414-b128bb222b-public/U114%20%C5%BDlut%C3%A1.PNG</a:t>
            </a:r>
          </a:p>
          <a:p>
            <a:r>
              <a:rPr lang="cs-CZ" sz="2800"/>
              <a:t>http://im9.cz/iR/importprodukt-orig/c63/c63d032074963b314457090a29913057.jpg</a:t>
            </a:r>
          </a:p>
          <a:p>
            <a:r>
              <a:rPr lang="cs-CZ" sz="2800"/>
              <a:t>http://</a:t>
            </a:r>
            <a:r>
              <a:rPr lang="cs-CZ" sz="2800" smtClean="0"/>
              <a:t>www.obchod.rucniprace.cz/latky/panamka-bezova.jpg</a:t>
            </a:r>
            <a:endParaRPr lang="cs-CZ" sz="2800"/>
          </a:p>
          <a:p>
            <a:r>
              <a:rPr lang="cs-CZ" sz="2800"/>
              <a:t>http://www.publicdomainpictures.net/pictures/30000/nahled/orange-textile-background.jpg</a:t>
            </a:r>
          </a:p>
          <a:p>
            <a:r>
              <a:rPr lang="cs-CZ" sz="2800"/>
              <a:t>http://www.imi.cz/data/foto/rozmer-3/7040068RB2.jpg</a:t>
            </a:r>
          </a:p>
          <a:p>
            <a:r>
              <a:rPr lang="cs-CZ" sz="2800"/>
              <a:t>http://img10.votocvohoz.cz/images/item_photos/502/701/5027013.JPG?1358277769</a:t>
            </a:r>
          </a:p>
          <a:p>
            <a:r>
              <a:rPr lang="cs-CZ" sz="2800"/>
              <a:t>http://www.kukysek.cz/images/pic_potreby_pro_tvoreni/plst-ruzova.jpg</a:t>
            </a:r>
          </a:p>
          <a:p>
            <a:r>
              <a:rPr lang="cs-CZ" sz="2800"/>
              <a:t>http://www.nakup-nabytek.cz/inshop/Catalogue/Products/Pictures/NEVADA-k%C5%AF%C5%BEe-%C4%8Derven%C3%A1.jpg</a:t>
            </a:r>
          </a:p>
          <a:p>
            <a:r>
              <a:rPr lang="cs-CZ" sz="2800"/>
              <a:t>http://img1.hyperinzerce.cz/x-cz/inz/4523/4523608-jarni-fialova-sedacka--4.jpg</a:t>
            </a:r>
          </a:p>
          <a:p>
            <a:r>
              <a:rPr lang="cs-CZ" sz="2800"/>
              <a:t>http://www.etrend.sk/uploads/tx_media/2011/08/18/milka_archiv.jpg</a:t>
            </a:r>
          </a:p>
          <a:p>
            <a:r>
              <a:rPr lang="cs-CZ" sz="2800"/>
              <a:t>http://www.yogaguru.cz/sites/default/files/styles/fotka-zvetseny_pohled_na_max/public/sluzby//carousel/modra_svetla_vyrez.jpg</a:t>
            </a:r>
          </a:p>
          <a:p>
            <a:r>
              <a:rPr lang="cs-CZ" sz="2800"/>
              <a:t>http://www.marlen.cz/1834-5400-thickbox/taft-hladky-jemny-barva-sanzan-tmave-modra.jpg</a:t>
            </a:r>
            <a:endParaRPr lang="cs-CZ" sz="2800" smtClean="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1600" i="1"/>
              <a:t>Použité zdroje:</a:t>
            </a:r>
            <a:endParaRPr lang="cs-CZ" sz="16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12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 fontScale="62500" lnSpcReduction="20000"/>
          </a:bodyPr>
          <a:lstStyle/>
          <a:p>
            <a:r>
              <a:rPr lang="cs-CZ" sz="2800"/>
              <a:t>http://www.dumlatek.cz/645-1908-thickbox/bavlna-zluta.jpg</a:t>
            </a:r>
          </a:p>
          <a:p>
            <a:r>
              <a:rPr lang="cs-CZ" sz="2800"/>
              <a:t>http://www.nabytek-eva.cz/media/barvy-nabytku-kacper-hneda-barva-nabytek-eva-type-v-7-1410.png</a:t>
            </a:r>
          </a:p>
          <a:p>
            <a:r>
              <a:rPr lang="cs-CZ" sz="2800"/>
              <a:t>http://www.topzine.cz/wp-content/uploads/2011/04/tabulka_cokolady.jpg</a:t>
            </a:r>
          </a:p>
          <a:p>
            <a:r>
              <a:rPr lang="cs-CZ" sz="2800"/>
              <a:t>http://www.realitaslev.cz/wp-content/uploads/2012/08/cerna-tantra.jpg</a:t>
            </a:r>
          </a:p>
          <a:p>
            <a:r>
              <a:rPr lang="cs-CZ" sz="2800"/>
              <a:t>http://</a:t>
            </a:r>
            <a:r>
              <a:rPr lang="cs-CZ"/>
              <a:t>novekravaty.cz/wp-content/uploads/2012/12/1537-cerna-uzka-mikrovlaknova-kravata-s-decentnim-vzorkem.jpg</a:t>
            </a:r>
          </a:p>
          <a:p>
            <a:r>
              <a:rPr lang="cs-CZ" sz="2800"/>
              <a:t>http://colornews.ru/wp-content/uploads/2009/10/2485.jpg</a:t>
            </a:r>
          </a:p>
          <a:p>
            <a:r>
              <a:rPr lang="cs-CZ" sz="2800"/>
              <a:t>http://</a:t>
            </a:r>
            <a:r>
              <a:rPr lang="cs-CZ" sz="2800" smtClean="0"/>
              <a:t>www.britky.cz/odrostcerv55.jpg</a:t>
            </a:r>
            <a:endParaRPr lang="cs-CZ" sz="2800"/>
          </a:p>
          <a:p>
            <a:r>
              <a:rPr lang="cs-CZ" sz="2800"/>
              <a:t>http://gfx.volny.cz/up/fotky/opili-papousci-400.jpg</a:t>
            </a:r>
          </a:p>
          <a:p>
            <a:r>
              <a:rPr lang="cs-CZ" sz="2800"/>
              <a:t>http://www.ddmorlova.cz/sites/default/files/hyla%20cin.GIF</a:t>
            </a:r>
          </a:p>
          <a:p>
            <a:r>
              <a:rPr lang="cs-CZ" sz="2800"/>
              <a:t>http://www.farma-aves.cz/gallery/1225377306.jpg</a:t>
            </a:r>
          </a:p>
          <a:p>
            <a:r>
              <a:rPr lang="cs-CZ" sz="2800"/>
              <a:t>http://obrazky-gif.wz.cz/draci/5/drak-36.gif</a:t>
            </a:r>
          </a:p>
          <a:p>
            <a:r>
              <a:rPr lang="cs-CZ" sz="2800"/>
              <a:t>http://www.imi.cz/data/foto/rozmer-3/5110130MA2.jpgh</a:t>
            </a:r>
          </a:p>
          <a:p>
            <a:r>
              <a:rPr lang="cs-CZ" sz="2800"/>
              <a:t>http://data6.superhry.cz/TSO_40e1f8z/1024/006/6029-1024.jpg-zlatá</a:t>
            </a:r>
          </a:p>
          <a:p>
            <a:r>
              <a:rPr lang="cs-CZ" sz="2800"/>
              <a:t>http://www.obrazy-olej-petr-vrba.cz/fotky11712/fotom/gen__vyr_518874896551.jpg-černobílý</a:t>
            </a:r>
          </a:p>
          <a:p>
            <a:endParaRPr lang="cs-CZ" sz="2800" smtClean="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>
          <a:xfrm>
            <a:off x="899592" y="332656"/>
            <a:ext cx="7772400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1600" i="1"/>
              <a:t>Použité zdroje:</a:t>
            </a:r>
            <a:endParaRPr lang="cs-CZ" sz="16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7964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1227</TotalTime>
  <Words>573</Words>
  <Application>Microsoft Office PowerPoint</Application>
  <PresentationFormat>Předvádění na obrazovce (4:3)</PresentationFormat>
  <Paragraphs>131</Paragraphs>
  <Slides>21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Prezentace aplikace PowerPoint</vt:lpstr>
      <vt:lpstr>Prezentace aplikace PowerPoint</vt:lpstr>
      <vt:lpstr>Prezentace aplikace PowerPoint</vt:lpstr>
      <vt:lpstr>    die Farbe, -n                        barva</vt:lpstr>
      <vt:lpstr>Wie ist das ?</vt:lpstr>
      <vt:lpstr>Wie ist das ?</vt:lpstr>
      <vt:lpstr>Wie ist das ?</vt:lpstr>
      <vt:lpstr>Wie ist das ?</vt:lpstr>
      <vt:lpstr>Wie ist das ?</vt:lpstr>
      <vt:lpstr>Wie ist das ?</vt:lpstr>
      <vt:lpstr>Wie ist das ?</vt:lpstr>
      <vt:lpstr>Wie ist die Tasche / die Krawatte ?</vt:lpstr>
      <vt:lpstr>Wie ist die Mütze / der Esel ?</vt:lpstr>
      <vt:lpstr>Wie ist die Blume / der Drachen ?</vt:lpstr>
      <vt:lpstr>Wie ist das / der Frosch ?</vt:lpstr>
      <vt:lpstr>Wie ist die Kuh / die Schokolade ?</vt:lpstr>
      <vt:lpstr>Wie ist die Katze / der Papagei ?</vt:lpstr>
      <vt:lpstr>Wie ist der Ball ?</vt:lpstr>
      <vt:lpstr>Zeige, frage, antworte, rufe auf:</vt:lpstr>
      <vt:lpstr> Použité zdroje:</vt:lpstr>
      <vt:lpstr>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125</cp:revision>
  <dcterms:created xsi:type="dcterms:W3CDTF">2012-10-28T12:20:09Z</dcterms:created>
  <dcterms:modified xsi:type="dcterms:W3CDTF">2013-08-21T09:07:04Z</dcterms:modified>
</cp:coreProperties>
</file>