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2"/>
  </p:notesMasterIdLst>
  <p:handoutMasterIdLst>
    <p:handoutMasterId r:id="rId23"/>
  </p:handoutMasterIdLst>
  <p:sldIdLst>
    <p:sldId id="257" r:id="rId2"/>
    <p:sldId id="258" r:id="rId3"/>
    <p:sldId id="259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1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78584" autoAdjust="0"/>
  </p:normalViewPr>
  <p:slideViewPr>
    <p:cSldViewPr>
      <p:cViewPr varScale="1">
        <p:scale>
          <a:sx n="56" d="100"/>
          <a:sy n="56" d="100"/>
        </p:scale>
        <p:origin x="-17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64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Název DUM:  </a:t>
            </a:r>
            <a:r>
              <a:rPr lang="cs-CZ" sz="2000" dirty="0" smtClean="0"/>
              <a:t>VY_32_INOVACE</a:t>
            </a:r>
            <a:r>
              <a:rPr lang="cs-CZ" sz="2000" smtClean="0"/>
              <a:t>_ IX _2_12_Obst</a:t>
            </a:r>
            <a:endParaRPr lang="cs-CZ" sz="2000" dirty="0" smtClean="0"/>
          </a:p>
          <a:p>
            <a:endParaRPr lang="cs-CZ" sz="2000" b="1" dirty="0"/>
          </a:p>
          <a:p>
            <a:r>
              <a:rPr lang="cs-CZ" sz="2000" b="1" dirty="0" smtClean="0"/>
              <a:t>    Šablona číslo</a:t>
            </a:r>
            <a:r>
              <a:rPr lang="cs-CZ" sz="2000" b="1" smtClean="0"/>
              <a:t>:  I</a:t>
            </a:r>
            <a:r>
              <a:rPr lang="cs-CZ" sz="2000" smtClean="0"/>
              <a:t>X</a:t>
            </a:r>
            <a:r>
              <a:rPr lang="cs-CZ" sz="2000" b="1" smtClean="0"/>
              <a:t>         </a:t>
            </a:r>
            <a:r>
              <a:rPr lang="cs-CZ" sz="2000" b="1" dirty="0" smtClean="0"/>
              <a:t>Sada číslo:  </a:t>
            </a:r>
            <a:r>
              <a:rPr lang="cs-CZ" sz="2000" dirty="0"/>
              <a:t>2</a:t>
            </a:r>
            <a:r>
              <a:rPr lang="cs-CZ" sz="2000" dirty="0" smtClean="0"/>
              <a:t> </a:t>
            </a:r>
            <a:r>
              <a:rPr lang="cs-CZ" sz="2000" b="1" dirty="0" smtClean="0"/>
              <a:t>       Pořadové číslo DUM</a:t>
            </a:r>
            <a:r>
              <a:rPr lang="cs-CZ" sz="2000" b="1" smtClean="0"/>
              <a:t>: 12</a:t>
            </a:r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    Autor: </a:t>
            </a:r>
            <a:r>
              <a:rPr lang="cs-CZ" sz="2000" dirty="0" smtClean="0"/>
              <a:t>Mgr. Radmila Sálová  </a:t>
            </a:r>
            <a:endParaRPr lang="cs-CZ" sz="2000" dirty="0"/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Anotace: </a:t>
            </a:r>
            <a:r>
              <a:rPr lang="cs-CZ" smtClean="0">
                <a:latin typeface="Arial" pitchFamily="34" charset="0"/>
                <a:cs typeface="Arial" pitchFamily="34" charset="0"/>
              </a:rPr>
              <a:t>Žáci se seznámí s názvy ovoce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Očekávaný výstup</a:t>
            </a:r>
            <a:r>
              <a:rPr lang="cs-CZ" smtClean="0">
                <a:latin typeface="Arial" pitchFamily="34" charset="0"/>
                <a:cs typeface="Arial" pitchFamily="34" charset="0"/>
              </a:rPr>
              <a:t>: Dokáží je správně pojmenovat, označit barvu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 Druh učebního materiálu: prezentace  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Typická věková skupina: 13 – 15 let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Klíčová slova: Was ist das? Wie ist das 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rot,gelb, grün</a:t>
            </a:r>
            <a:r>
              <a:rPr lang="cs-CZ" smtClean="0">
                <a:latin typeface="Arial" pitchFamily="34" charset="0"/>
                <a:cs typeface="Arial" pitchFamily="34" charset="0"/>
              </a:rPr>
              <a:t>,...r Apfel, e Banane,..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Žáci se seznámí se slovní zásobou (ovoce) a procvičí si názvy barev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Dokáží odpovědět na otázky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Was ist das?,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Wie ist das?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Po procvičení je dokáží správně použít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Vyjádří svůj názor – etwas (nicht) gern essen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Was kannst du sagen ?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57200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                   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</a:t>
            </a:r>
            <a:r>
              <a:rPr lang="cs-CZ" sz="3200" b="1" i="1" smtClean="0">
                <a:latin typeface="Monotype Corsiva" pitchFamily="66" charset="0"/>
              </a:rPr>
              <a:t>etwas  gern  essen</a:t>
            </a:r>
          </a:p>
          <a:p>
            <a:pPr marL="0" indent="0">
              <a:buNone/>
            </a:pPr>
            <a:endParaRPr lang="cs-CZ" sz="3200" b="1" i="1">
              <a:latin typeface="Monotype Corsiva" pitchFamily="66" charset="0"/>
            </a:endParaRPr>
          </a:p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Ich mag Bananen.  - </a:t>
            </a:r>
            <a:r>
              <a:rPr lang="cs-CZ" sz="2800" i="1" smtClean="0">
                <a:latin typeface="Arial" pitchFamily="34" charset="0"/>
                <a:cs typeface="Arial" pitchFamily="34" charset="0"/>
              </a:rPr>
              <a:t> Mám rád(a)banány.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Birnen esse ich gern. – </a:t>
            </a:r>
            <a:r>
              <a:rPr lang="cs-CZ" sz="2800" i="1" smtClean="0">
                <a:latin typeface="Arial" pitchFamily="34" charset="0"/>
                <a:cs typeface="Arial" pitchFamily="34" charset="0"/>
              </a:rPr>
              <a:t>Hrušky mám/jím rád(a).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Äpfel finde ich lecker. – </a:t>
            </a:r>
            <a:r>
              <a:rPr lang="cs-CZ" sz="2800" i="1">
                <a:latin typeface="Arial" pitchFamily="34" charset="0"/>
                <a:cs typeface="Arial" pitchFamily="34" charset="0"/>
              </a:rPr>
              <a:t>J</a:t>
            </a:r>
            <a:r>
              <a:rPr lang="cs-CZ" sz="2800" i="1" smtClean="0">
                <a:latin typeface="Arial" pitchFamily="34" charset="0"/>
                <a:cs typeface="Arial" pitchFamily="34" charset="0"/>
              </a:rPr>
              <a:t>ablka  jsou  chutná.</a:t>
            </a:r>
          </a:p>
          <a:p>
            <a:pPr marL="0" indent="0">
              <a:buNone/>
            </a:pPr>
            <a:r>
              <a:rPr lang="cs-CZ" sz="28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Pflaumen schmecken mir . – </a:t>
            </a:r>
            <a:r>
              <a:rPr lang="cs-CZ" sz="2800" i="1" smtClean="0">
                <a:latin typeface="Arial" pitchFamily="34" charset="0"/>
                <a:cs typeface="Arial" pitchFamily="34" charset="0"/>
              </a:rPr>
              <a:t>Švestky mi chutnají.</a:t>
            </a:r>
            <a:endParaRPr lang="cs-CZ" sz="280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1187624" y="177281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92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Was kannst du sagen ?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                      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</a:t>
            </a:r>
            <a:r>
              <a:rPr lang="cs-CZ" sz="3200" b="1" i="1" smtClean="0">
                <a:latin typeface="Monotype Corsiva" pitchFamily="66" charset="0"/>
              </a:rPr>
              <a:t>etwas  </a:t>
            </a:r>
            <a:r>
              <a:rPr lang="cs-CZ" sz="3200" b="1" i="1" u="sng" smtClean="0">
                <a:latin typeface="Monotype Corsiva" pitchFamily="66" charset="0"/>
              </a:rPr>
              <a:t>nicht </a:t>
            </a:r>
            <a:r>
              <a:rPr lang="cs-CZ" sz="3200" b="1" i="1" smtClean="0">
                <a:latin typeface="Monotype Corsiva" pitchFamily="66" charset="0"/>
              </a:rPr>
              <a:t> gern  essen</a:t>
            </a:r>
          </a:p>
          <a:p>
            <a:pPr marL="0" indent="0">
              <a:buNone/>
            </a:pPr>
            <a:endParaRPr lang="cs-CZ" sz="3200" b="1" i="1">
              <a:latin typeface="Monotype Corsiva" pitchFamily="66" charset="0"/>
            </a:endParaRPr>
          </a:p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Ich mag nicht Bananen</a:t>
            </a:r>
            <a:r>
              <a:rPr lang="cs-CZ" sz="2800" i="1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Birnen esse ich nicht gern. 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Äpfel finde ich nicht lecker. </a:t>
            </a:r>
            <a:endParaRPr lang="cs-CZ" sz="2800" i="1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Pflaumen schmecken mir nicht.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Ich bin nicht für Kirschen.</a:t>
            </a:r>
          </a:p>
        </p:txBody>
      </p:sp>
      <p:sp>
        <p:nvSpPr>
          <p:cNvPr id="5" name="Veselý obličej 4"/>
          <p:cNvSpPr/>
          <p:nvPr/>
        </p:nvSpPr>
        <p:spPr>
          <a:xfrm>
            <a:off x="946448" y="1412776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15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smtClean="0">
                <a:latin typeface="Monotype Corsiva" pitchFamily="66" charset="0"/>
              </a:rPr>
              <a:t>Was ist das ?</a:t>
            </a:r>
            <a:endParaRPr lang="cs-CZ" sz="3600" b="1"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2420888"/>
            <a:ext cx="3733800" cy="35283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ist </a:t>
            </a:r>
          </a:p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die Weintraube.</a:t>
            </a:r>
          </a:p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Sie ist grün, gelb, </a:t>
            </a:r>
          </a:p>
          <a:p>
            <a:pPr marL="0" indent="0">
              <a:buNone/>
            </a:pPr>
            <a:r>
              <a:rPr lang="cs-CZ" sz="3200">
                <a:latin typeface="Arial" pitchFamily="34" charset="0"/>
                <a:cs typeface="Arial" pitchFamily="34" charset="0"/>
              </a:rPr>
              <a:t> </a:t>
            </a:r>
            <a:r>
              <a:rPr lang="cs-CZ" sz="3200" smtClean="0">
                <a:latin typeface="Arial" pitchFamily="34" charset="0"/>
                <a:cs typeface="Arial" pitchFamily="34" charset="0"/>
              </a:rPr>
              <a:t>rot oder violett.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alovar\Desktop\ovoce\1429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564904"/>
            <a:ext cx="373380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829072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die Traube, -n</a:t>
            </a:r>
          </a:p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Weintraube, -n 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8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>
                <a:latin typeface="Monotype Corsiva" pitchFamily="66" charset="0"/>
              </a:rPr>
              <a:t>Was ist das 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Pflaume,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220072" y="1447800"/>
            <a:ext cx="3466728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Zitrone,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alovar\Desktop\ovoce\368754_svestky-ovoce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577169"/>
            <a:ext cx="3733800" cy="3227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ovoce\442192_citron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352839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796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>
                <a:latin typeface="Monotype Corsiva" pitchFamily="66" charset="0"/>
              </a:rPr>
              <a:t>Was ist das 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Ananas, -se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32040" y="1447800"/>
            <a:ext cx="3754760" cy="973088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Orange, -n</a:t>
            </a:r>
          </a:p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Mandarine,-n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salovar\Desktop\ovoce\517686_ananas-ovoce-crop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40366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ovoce\850012_mandarinka-pestovani-mandarina-citrusy-bydleni-pokojova-rostlina-hobb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92899"/>
            <a:ext cx="3733800" cy="2796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20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>
                <a:latin typeface="Monotype Corsiva" pitchFamily="66" charset="0"/>
              </a:rPr>
              <a:t>Was ist das 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Preiselbeere,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004048" y="1447800"/>
            <a:ext cx="3682752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Pfirsich, -e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salovar\Desktop\ovoce\1323520822cla_ML505_IMG009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90825"/>
            <a:ext cx="373380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alovar\Desktop\ovoce\135149743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92261"/>
            <a:ext cx="3733800" cy="279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969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>
                <a:latin typeface="Monotype Corsiva" pitchFamily="66" charset="0"/>
              </a:rPr>
              <a:t>Was ist das 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Stachelbeere,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220072" y="1447800"/>
            <a:ext cx="3466728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Melone,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salovar\Desktop\ovoce\angrest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161" y="2420888"/>
            <a:ext cx="371827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alovar\Desktop\ovoce\b-om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674565"/>
            <a:ext cx="3733800" cy="303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42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>
                <a:latin typeface="Monotype Corsiva" pitchFamily="66" charset="0"/>
              </a:rPr>
              <a:t>Was ist das 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Kokosnuss, ¨- 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220072" y="1447800"/>
            <a:ext cx="3466728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Aprokose,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salovar\Desktop\ovoce\istock_000016050490xsmall_kokos_38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2690812"/>
            <a:ext cx="3629025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alovar\Desktop\ovoce\kdy-co-roste-ceske-ovoce-a-zelenina-1[1] (2)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68960"/>
            <a:ext cx="316835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329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>
                <a:latin typeface="Monotype Corsiva" pitchFamily="66" charset="0"/>
              </a:rPr>
              <a:t>Was ist das 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Johanissbeere,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220072" y="1447800"/>
            <a:ext cx="3466728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Kiwi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C:\Users\salovar\Desktop\ovoce\kdy-co-roste-ceske-ovoce-a-zelenina-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44844"/>
            <a:ext cx="3733800" cy="249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alovar\Desktop\ovoce\kiwi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937293"/>
            <a:ext cx="3733800" cy="250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72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>
                <a:latin typeface="Monotype Corsiva" pitchFamily="66" charset="0"/>
              </a:rPr>
              <a:t>Was ist das ?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Kirsche,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004048" y="1340768"/>
            <a:ext cx="3682752" cy="869032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Erdnuss, -¨e</a:t>
            </a:r>
          </a:p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Walnuss, -¨e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C:\Users\salovar\Desktop\ovoce\vanda_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80928"/>
            <a:ext cx="389262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alovar\Desktop\ovoce\orech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90825"/>
            <a:ext cx="373380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22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Heidelbeere, -n                  die Himbeere, -n</a:t>
            </a:r>
            <a:b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Erdbeere,-n                        die Brombeere, -n</a:t>
            </a:r>
            <a:endParaRPr lang="cs-CZ" sz="24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C:\Users\salovar\Desktop\ovoce\ovocne-vyrobky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36750"/>
            <a:ext cx="5722962" cy="359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19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smtClean="0">
                <a:latin typeface="Arial" pitchFamily="34" charset="0"/>
                <a:cs typeface="Arial" pitchFamily="34" charset="0"/>
              </a:rPr>
              <a:t>Was ist hier ?</a:t>
            </a:r>
            <a:br>
              <a:rPr lang="cs-CZ" sz="2800" smtClean="0">
                <a:latin typeface="Arial" pitchFamily="34" charset="0"/>
                <a:cs typeface="Arial" pitchFamily="34" charset="0"/>
              </a:rPr>
            </a:br>
            <a:r>
              <a:rPr lang="cs-CZ" sz="20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 die Spinne – pavouk )</a:t>
            </a:r>
            <a:endParaRPr lang="cs-CZ" sz="28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 descr="C:\Users\salovar\Desktop\ovoce\ovoce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092" y="1447800"/>
            <a:ext cx="494701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9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Was ist hier? Wie ist das?</a:t>
            </a:r>
            <a:br>
              <a:rPr lang="cs-CZ" sz="28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Schmeckt es dir ?</a:t>
            </a:r>
            <a:endParaRPr lang="cs-CZ" sz="28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C:\Users\salovar\Desktop\ovoce\02-ovoce-omyjeme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47800"/>
            <a:ext cx="6523748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2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Was magst du ?</a:t>
            </a:r>
            <a:b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Was isst du nicht gern ?</a:t>
            </a:r>
            <a:endParaRPr lang="cs-CZ" sz="32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C:\Users\salovar\Desktop\ovoce\Ovoce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4478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82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Was findest du lecker ?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447800"/>
            <a:ext cx="3964632" cy="1333128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Mandeln, Esskastanien,</a:t>
            </a:r>
          </a:p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Haselnüsse, Paranüsse,</a:t>
            </a:r>
          </a:p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Walnüsse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Wie ist Johannisbeere ?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4338" name="Picture 2" descr="C:\Users\salovar\Desktop\ovoce\620x1000-3de7-orechy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6"/>
            <a:ext cx="3964632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salovar\Desktop\ovoce\depositphotos2758201original-1_300x600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96952"/>
            <a:ext cx="2956570" cy="221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95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72400" cy="1152128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Was siehst du hier?</a:t>
            </a:r>
            <a:br>
              <a:rPr lang="cs-CZ" sz="3200" smtClean="0">
                <a:latin typeface="Arial" pitchFamily="34" charset="0"/>
                <a:cs typeface="Arial" pitchFamily="34" charset="0"/>
              </a:rPr>
            </a:br>
            <a:r>
              <a:rPr lang="cs-CZ" sz="3200" smtClean="0">
                <a:latin typeface="Arial" pitchFamily="34" charset="0"/>
                <a:cs typeface="Arial" pitchFamily="34" charset="0"/>
              </a:rPr>
              <a:t>Wie ist das ?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2" name="Picture 2" descr="C:\Users\salovar\Desktop\ovoce\00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58962"/>
            <a:ext cx="4052515" cy="374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salovar\Desktop\ovoce\d5e458348a_28457461_u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950" y="2327672"/>
            <a:ext cx="3749675" cy="297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6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196752"/>
            <a:ext cx="7772400" cy="5112568"/>
          </a:xfrm>
        </p:spPr>
        <p:txBody>
          <a:bodyPr>
            <a:normAutofit fontScale="40000" lnSpcReduction="20000"/>
          </a:bodyPr>
          <a:lstStyle/>
          <a:p>
            <a:r>
              <a:rPr lang="pl-PL" sz="2800" smtClean="0"/>
              <a:t>http</a:t>
            </a:r>
            <a:r>
              <a:rPr lang="pl-PL" sz="2800"/>
              <a:t>://data.labuznik.cz/labuznik/images/640x480/14293.jpg- hroznové víno</a:t>
            </a:r>
          </a:p>
          <a:p>
            <a:r>
              <a:rPr lang="pl-PL" sz="2800"/>
              <a:t>http://i.iinfo.cz/images/593/kdy-co-roste-ceske-ovoce-a-zelenina-1.jpg- rybíz</a:t>
            </a:r>
          </a:p>
          <a:p>
            <a:r>
              <a:rPr lang="pl-PL" sz="2800"/>
              <a:t>http://img.blesk.cz/img/1/full/442192_citron.jpg</a:t>
            </a:r>
          </a:p>
          <a:p>
            <a:r>
              <a:rPr lang="pl-PL" sz="2800"/>
              <a:t>http://i.iinfo.cz/images/276/kdy-co-roste-ceske-ovoce-a-zelenina-1.jpg-meruńka</a:t>
            </a:r>
          </a:p>
          <a:p>
            <a:r>
              <a:rPr lang="pl-PL" sz="2800"/>
              <a:t>http://zdrava-dieta.eu/wp-content/uploads/2010/09/ovocne-vyrobky.jpg-borůvka, malina,ostružina,jahoda</a:t>
            </a:r>
          </a:p>
          <a:p>
            <a:r>
              <a:rPr lang="pl-PL" sz="2800"/>
              <a:t>http://www.malujemejinak.cz/obsah/galerie/airbrush/ovoce/ovoce1.jpg-pomeranč,citron, jahoda, kiwi+pavouk</a:t>
            </a:r>
          </a:p>
          <a:p>
            <a:r>
              <a:rPr lang="pl-PL" sz="2800"/>
              <a:t>http://www.szkolkarstwoagro.pl/files/vanda_0.jpg-třešně</a:t>
            </a:r>
          </a:p>
          <a:p>
            <a:r>
              <a:rPr lang="pl-PL" sz="2800"/>
              <a:t>http://img.blesk.cz/img/1/gallery/517686_ananas-ovoce-crop.jpg-ananas</a:t>
            </a:r>
          </a:p>
          <a:p>
            <a:r>
              <a:rPr lang="pl-PL" sz="2800"/>
              <a:t>http://www.nasebatole.cz/wp-content/uploads/2011/09/02-ovoce-omyjeme.jpg-jablka a hrušky</a:t>
            </a:r>
          </a:p>
          <a:p>
            <a:r>
              <a:rPr lang="pl-PL" sz="2800"/>
              <a:t>http://www.otazkomat.cz/upload/otazky/obrazky/b-om1.jpg-meloun</a:t>
            </a:r>
          </a:p>
          <a:p>
            <a:r>
              <a:rPr lang="pl-PL" sz="2800"/>
              <a:t>http://www.energen.info/pics/plodiny/1351497431.jpg-broskve</a:t>
            </a:r>
          </a:p>
          <a:p>
            <a:r>
              <a:rPr lang="pl-PL" sz="2800"/>
              <a:t>http://img.blesk.cz/img/1/gallery/368754_svestky-ovoce.jpg-švestky</a:t>
            </a:r>
          </a:p>
          <a:p>
            <a:r>
              <a:rPr lang="pl-PL" sz="2800"/>
              <a:t>http://files.rady-domaciho-zahratkare.webnode.cz/200000307-c44e9c5488/angrest.jpg</a:t>
            </a:r>
          </a:p>
          <a:p>
            <a:r>
              <a:rPr lang="pl-PL" sz="2800"/>
              <a:t>http://www.studentpoint.cz/data/resized/files/gourmet/lenka-rudolfova/620x1000-3de7-orechy.jpg - na míse</a:t>
            </a:r>
          </a:p>
          <a:p>
            <a:r>
              <a:rPr lang="pl-PL" sz="2800"/>
              <a:t>http://www.fitnesstv.cz/UserFiles/Image/istock_000016050490xsmall_kokos_381.jpg</a:t>
            </a:r>
          </a:p>
          <a:p>
            <a:r>
              <a:rPr lang="pl-PL" sz="2800"/>
              <a:t>http://www.cajovnicka.4fan.cz/images/jidlo/orechy.jpg-buráky a vlašské</a:t>
            </a:r>
          </a:p>
          <a:p>
            <a:r>
              <a:rPr lang="pl-PL" sz="2800"/>
              <a:t>http://www.senorita.cz/images/depositphotos2758201original-1_300x600.jpg-rybíz černý,červený,bílý</a:t>
            </a:r>
          </a:p>
          <a:p>
            <a:r>
              <a:rPr lang="pl-PL" sz="2800"/>
              <a:t>http://img.blesk.cz/img/1/gallery/850012_mandarinka-pestovani-mandarina-hobby.jpg</a:t>
            </a:r>
          </a:p>
          <a:p>
            <a:r>
              <a:rPr lang="pl-PL" sz="2800"/>
              <a:t>http://www.nasevyziva.cz/img_data_arch/1/1323520822cla_ML505_IMG0092.jpg-brusinky</a:t>
            </a:r>
          </a:p>
          <a:p>
            <a:r>
              <a:rPr lang="pl-PL" sz="2800"/>
              <a:t>http://img1.obrazkyanimace.com/oa/097/002.jpg-jablko z ovoce</a:t>
            </a:r>
          </a:p>
          <a:p>
            <a:r>
              <a:rPr lang="pl-PL" sz="2800"/>
              <a:t>http://files.beskydske-sirupy.webnode.cz/200000007-304f331492/Ovoce.jpg- ovoce-mix</a:t>
            </a:r>
          </a:p>
          <a:p>
            <a:r>
              <a:rPr lang="pl-PL" sz="2800"/>
              <a:t>http://nd01.jxs.cz/402/694/d5e458348a_28457461_u.jpg-ovoce v koši</a:t>
            </a:r>
          </a:p>
          <a:p>
            <a:r>
              <a:rPr lang="pl-PL" sz="2800"/>
              <a:t>http://www.vegmania.cz/sites/default/files/kiwi.jpg</a:t>
            </a:r>
            <a:endParaRPr lang="cs-CZ" sz="280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1253</TotalTime>
  <Words>542</Words>
  <Application>Microsoft Office PowerPoint</Application>
  <PresentationFormat>Předvádění na obrazovce (4:3)</PresentationFormat>
  <Paragraphs>107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Jmění</vt:lpstr>
      <vt:lpstr>Prezentace aplikace PowerPoint</vt:lpstr>
      <vt:lpstr>Prezentace aplikace PowerPoint</vt:lpstr>
      <vt:lpstr>Prezentace aplikace PowerPoint</vt:lpstr>
      <vt:lpstr>Was kannst du sagen ?</vt:lpstr>
      <vt:lpstr>Was kannst du sagen ?</vt:lpstr>
      <vt:lpstr>Was ist das ?</vt:lpstr>
      <vt:lpstr>Was ist das ?</vt:lpstr>
      <vt:lpstr>Was ist das ?</vt:lpstr>
      <vt:lpstr>Was ist das ?</vt:lpstr>
      <vt:lpstr>Was ist das ?</vt:lpstr>
      <vt:lpstr>Was ist das ?</vt:lpstr>
      <vt:lpstr>Was ist das ?</vt:lpstr>
      <vt:lpstr>Was ist das ?</vt:lpstr>
      <vt:lpstr>die Heidelbeere, -n                  die Himbeere, -n die Erdbeere,-n                        die Brombeere, -n</vt:lpstr>
      <vt:lpstr>Was ist hier ? ( die Spinne – pavouk )</vt:lpstr>
      <vt:lpstr>Was ist hier? Wie ist das? Schmeckt es dir ?</vt:lpstr>
      <vt:lpstr>Was magst du ? Was isst du nicht gern ?</vt:lpstr>
      <vt:lpstr>Was findest du lecker ?</vt:lpstr>
      <vt:lpstr>Was siehst du hier? Wie ist das ?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129</cp:revision>
  <dcterms:created xsi:type="dcterms:W3CDTF">2012-10-28T12:20:09Z</dcterms:created>
  <dcterms:modified xsi:type="dcterms:W3CDTF">2013-08-22T15:42:41Z</dcterms:modified>
</cp:coreProperties>
</file>