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3"/>
  </p:notesMasterIdLst>
  <p:handoutMasterIdLst>
    <p:handoutMasterId r:id="rId24"/>
  </p:handoutMasterIdLst>
  <p:sldIdLst>
    <p:sldId id="257" r:id="rId2"/>
    <p:sldId id="258" r:id="rId3"/>
    <p:sldId id="259" r:id="rId4"/>
    <p:sldId id="320" r:id="rId5"/>
    <p:sldId id="317" r:id="rId6"/>
    <p:sldId id="319" r:id="rId7"/>
    <p:sldId id="321" r:id="rId8"/>
    <p:sldId id="322" r:id="rId9"/>
    <p:sldId id="323" r:id="rId10"/>
    <p:sldId id="325" r:id="rId11"/>
    <p:sldId id="326" r:id="rId12"/>
    <p:sldId id="324" r:id="rId13"/>
    <p:sldId id="327" r:id="rId14"/>
    <p:sldId id="328" r:id="rId15"/>
    <p:sldId id="329" r:id="rId16"/>
    <p:sldId id="330" r:id="rId17"/>
    <p:sldId id="331" r:id="rId18"/>
    <p:sldId id="332" r:id="rId19"/>
    <p:sldId id="334" r:id="rId20"/>
    <p:sldId id="335" r:id="rId21"/>
    <p:sldId id="31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1470" autoAdjust="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647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Název DUM:  </a:t>
            </a:r>
            <a:r>
              <a:rPr lang="cs-CZ" sz="2000" dirty="0" smtClean="0"/>
              <a:t>VY_32_INOVACE</a:t>
            </a:r>
            <a:r>
              <a:rPr lang="cs-CZ" sz="2000" smtClean="0"/>
              <a:t>_ IX _2_14_slovesa I.</a:t>
            </a:r>
            <a:endParaRPr lang="cs-CZ" sz="2000" dirty="0" smtClean="0"/>
          </a:p>
          <a:p>
            <a:endParaRPr lang="cs-CZ" sz="2000" b="1" dirty="0"/>
          </a:p>
          <a:p>
            <a:r>
              <a:rPr lang="cs-CZ" sz="2000" b="1" dirty="0" smtClean="0"/>
              <a:t>    Šablona číslo</a:t>
            </a:r>
            <a:r>
              <a:rPr lang="cs-CZ" sz="2000" b="1" smtClean="0"/>
              <a:t>:  I</a:t>
            </a:r>
            <a:r>
              <a:rPr lang="cs-CZ" sz="2000" smtClean="0"/>
              <a:t>X</a:t>
            </a:r>
            <a:r>
              <a:rPr lang="cs-CZ" sz="2000" b="1" smtClean="0"/>
              <a:t>         </a:t>
            </a:r>
            <a:r>
              <a:rPr lang="cs-CZ" sz="2000" b="1" dirty="0" smtClean="0"/>
              <a:t>Sada číslo:  </a:t>
            </a:r>
            <a:r>
              <a:rPr lang="cs-CZ" sz="2000" dirty="0"/>
              <a:t>2</a:t>
            </a:r>
            <a:r>
              <a:rPr lang="cs-CZ" sz="2000" dirty="0" smtClean="0"/>
              <a:t> </a:t>
            </a:r>
            <a:r>
              <a:rPr lang="cs-CZ" sz="2000" b="1" dirty="0" smtClean="0"/>
              <a:t>       Pořadové číslo DUM</a:t>
            </a:r>
            <a:r>
              <a:rPr lang="cs-CZ" sz="2000" b="1" smtClean="0"/>
              <a:t>: 14</a:t>
            </a:r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    Autor: </a:t>
            </a:r>
            <a:r>
              <a:rPr lang="cs-CZ" sz="2000" dirty="0" smtClean="0"/>
              <a:t>Mgr. Radmila Sálová  </a:t>
            </a:r>
            <a:endParaRPr lang="cs-CZ" sz="2000" dirty="0"/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smtClean="0">
                <a:latin typeface="Arial" pitchFamily="34" charset="0"/>
                <a:cs typeface="Arial" pitchFamily="34" charset="0"/>
              </a:rPr>
              <a:t>:  Seznámení s několika základními slovesy a s jejich časováním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Očekávaný výstup</a:t>
            </a:r>
            <a:r>
              <a:rPr lang="cs-CZ" smtClean="0">
                <a:latin typeface="Arial" pitchFamily="34" charset="0"/>
                <a:cs typeface="Arial" pitchFamily="34" charset="0"/>
              </a:rPr>
              <a:t>: Dokáží použít vhodné sloveso ve správném tvaru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 Druh učebního materiálu: prezentace  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Typická věková skupina: 13 – 15 let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Klíčová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slova</a:t>
            </a:r>
            <a:r>
              <a:rPr lang="cs-CZ" smtClean="0">
                <a:latin typeface="Arial" pitchFamily="34" charset="0"/>
                <a:cs typeface="Arial" pitchFamily="34" charset="0"/>
              </a:rPr>
              <a:t>: časování, wohnen, spielen, singen,.....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Žáci se seznámí s několika základními slovesy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S podporou (přehled osobních zájmen a koncovek) je dokáží vyčasovat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Nejprve odpovídají na otázky, potom otázky sami tvoří a vyvolávají spolužáky, kteří odpovídají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grüßen - zdravit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4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2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ich </a:t>
            </a:r>
            <a:r>
              <a:rPr lang="cs-CZ" sz="3200">
                <a:latin typeface="Arial" pitchFamily="34" charset="0"/>
                <a:cs typeface="Arial" pitchFamily="34" charset="0"/>
              </a:rPr>
              <a:t>grüß –</a:t>
            </a:r>
            <a:r>
              <a:rPr lang="cs-CZ" sz="320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</a:t>
            </a:r>
          </a:p>
          <a:p>
            <a:pPr marL="0" indent="0">
              <a:buNone/>
            </a:pPr>
            <a:r>
              <a:rPr lang="cs-CZ" sz="32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du</a:t>
            </a:r>
            <a:r>
              <a:rPr lang="cs-CZ" sz="3200">
                <a:latin typeface="Arial" pitchFamily="34" charset="0"/>
                <a:cs typeface="Arial" pitchFamily="34" charset="0"/>
              </a:rPr>
              <a:t>  grüß  -</a:t>
            </a:r>
            <a:r>
              <a:rPr lang="cs-CZ" sz="320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</a:t>
            </a:r>
          </a:p>
          <a:p>
            <a:pPr marL="0" indent="0">
              <a:buNone/>
            </a:pPr>
            <a:r>
              <a:rPr lang="cs-CZ" sz="32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er, sie, es </a:t>
            </a:r>
            <a:r>
              <a:rPr lang="cs-CZ" sz="3200">
                <a:latin typeface="Arial" pitchFamily="34" charset="0"/>
                <a:cs typeface="Arial" pitchFamily="34" charset="0"/>
              </a:rPr>
              <a:t>grüß –</a:t>
            </a:r>
            <a:r>
              <a:rPr lang="cs-CZ" sz="320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</a:t>
            </a:r>
          </a:p>
          <a:p>
            <a:pPr marL="0" indent="0">
              <a:buNone/>
            </a:pPr>
            <a:r>
              <a:rPr lang="cs-CZ" sz="32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wir</a:t>
            </a:r>
            <a:r>
              <a:rPr lang="cs-CZ" sz="3200">
                <a:latin typeface="Arial" pitchFamily="34" charset="0"/>
                <a:cs typeface="Arial" pitchFamily="34" charset="0"/>
              </a:rPr>
              <a:t> grüß –</a:t>
            </a:r>
            <a:r>
              <a:rPr lang="cs-CZ" sz="320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en</a:t>
            </a:r>
          </a:p>
          <a:p>
            <a:pPr marL="0" indent="0">
              <a:buNone/>
            </a:pPr>
            <a:r>
              <a:rPr lang="cs-CZ" sz="32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ihr</a:t>
            </a:r>
            <a:r>
              <a:rPr lang="cs-CZ" sz="3200">
                <a:latin typeface="Arial" pitchFamily="34" charset="0"/>
                <a:cs typeface="Arial" pitchFamily="34" charset="0"/>
              </a:rPr>
              <a:t>  grüß –</a:t>
            </a:r>
            <a:r>
              <a:rPr lang="cs-CZ" sz="320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</a:t>
            </a:r>
          </a:p>
          <a:p>
            <a:pPr marL="0" indent="0">
              <a:buNone/>
            </a:pPr>
            <a:r>
              <a:rPr lang="cs-CZ" sz="320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sie</a:t>
            </a:r>
            <a:r>
              <a:rPr lang="cs-CZ" sz="3200">
                <a:latin typeface="Arial" pitchFamily="34" charset="0"/>
                <a:cs typeface="Arial" pitchFamily="34" charset="0"/>
              </a:rPr>
              <a:t> grüß -</a:t>
            </a:r>
            <a:r>
              <a:rPr lang="cs-CZ" sz="320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00808"/>
            <a:ext cx="3672408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788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stehen - stát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580112" y="1844824"/>
            <a:ext cx="3102878" cy="4174976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  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ich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steh –</a:t>
            </a:r>
            <a:r>
              <a:rPr lang="cs-CZ" sz="28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</a:t>
            </a:r>
          </a:p>
          <a:p>
            <a:pPr marL="0" indent="0">
              <a:buNone/>
            </a:pPr>
            <a:r>
              <a:rPr lang="cs-CZ" sz="28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du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steh -</a:t>
            </a:r>
            <a:r>
              <a:rPr lang="cs-CZ" sz="28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er, sie, es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steh –</a:t>
            </a:r>
            <a:r>
              <a:rPr lang="cs-CZ" sz="28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wir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steh –</a:t>
            </a:r>
            <a:r>
              <a:rPr lang="cs-CZ" sz="28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en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ihr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steh –</a:t>
            </a:r>
            <a:r>
              <a:rPr lang="cs-CZ" sz="28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sie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steh -</a:t>
            </a:r>
            <a:r>
              <a:rPr lang="cs-CZ" sz="28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en</a:t>
            </a:r>
            <a:endParaRPr lang="cs-CZ" sz="280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3960441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910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singen - zpívat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ich singe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du singst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er singt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wir singen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ihr singt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sie singen</a:t>
            </a:r>
            <a:endParaRPr lang="cs-CZ" sz="3200">
              <a:latin typeface="+mj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45816"/>
            <a:ext cx="3996456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28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essen - jíst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940152" y="2060848"/>
            <a:ext cx="2742838" cy="3958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>
                <a:latin typeface="+mj-lt"/>
              </a:rPr>
              <a:t>ich esse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du  </a:t>
            </a:r>
            <a:r>
              <a:rPr lang="cs-CZ" sz="3200" b="1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3200" smtClean="0">
                <a:latin typeface="+mj-lt"/>
              </a:rPr>
              <a:t>sst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er   </a:t>
            </a:r>
            <a:r>
              <a:rPr lang="cs-CZ" sz="3200" b="1" smtClean="0">
                <a:solidFill>
                  <a:srgbClr val="FF0000"/>
                </a:solidFill>
                <a:latin typeface="+mj-lt"/>
              </a:rPr>
              <a:t>i</a:t>
            </a:r>
            <a:r>
              <a:rPr lang="cs-CZ" sz="3200" smtClean="0">
                <a:latin typeface="+mj-lt"/>
              </a:rPr>
              <a:t>sst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wir  essen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ihr   esst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sie   essen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5112568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648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Klavier spielen – hrát na klavír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628800"/>
            <a:ext cx="3749040" cy="4391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>
                <a:latin typeface="+mj-lt"/>
              </a:rPr>
              <a:t>  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ich spiele Klavier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du spielst Klavier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er spielt Klavier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wir spielen Klavier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ihr spielt Klavier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sie spielen Klavier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844824"/>
            <a:ext cx="3960441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587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laufen – běhat, běžet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ich  laufe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du   l</a:t>
            </a:r>
            <a:r>
              <a:rPr lang="cs-CZ" sz="3200" smtClean="0">
                <a:solidFill>
                  <a:srgbClr val="00B0F0"/>
                </a:solidFill>
                <a:latin typeface="+mj-lt"/>
              </a:rPr>
              <a:t>äu</a:t>
            </a:r>
            <a:r>
              <a:rPr lang="cs-CZ" sz="3200" smtClean="0">
                <a:latin typeface="+mj-lt"/>
              </a:rPr>
              <a:t>fst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er    l</a:t>
            </a:r>
            <a:r>
              <a:rPr lang="cs-CZ" sz="3200" smtClean="0">
                <a:solidFill>
                  <a:srgbClr val="00B0F0"/>
                </a:solidFill>
                <a:latin typeface="+mj-lt"/>
              </a:rPr>
              <a:t>äu</a:t>
            </a:r>
            <a:r>
              <a:rPr lang="cs-CZ" sz="3200" smtClean="0">
                <a:latin typeface="+mj-lt"/>
              </a:rPr>
              <a:t>ft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wir   laufen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ihr   lauft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sie  laufen</a:t>
            </a:r>
            <a:endParaRPr lang="cs-CZ" sz="3200">
              <a:latin typeface="+mj-lt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44822"/>
            <a:ext cx="3456385" cy="4633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796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1" y="548680"/>
            <a:ext cx="4036639" cy="936104"/>
          </a:xfrm>
        </p:spPr>
        <p:txBody>
          <a:bodyPr/>
          <a:lstStyle/>
          <a:p>
            <a:r>
              <a:rPr lang="cs-CZ" sz="3200" b="0" smtClean="0">
                <a:solidFill>
                  <a:schemeClr val="tx1"/>
                </a:solidFill>
              </a:rPr>
              <a:t>schreiben - psát</a:t>
            </a:r>
            <a:endParaRPr lang="cs-CZ" sz="3200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548680"/>
            <a:ext cx="3733800" cy="936104"/>
          </a:xfrm>
        </p:spPr>
        <p:txBody>
          <a:bodyPr/>
          <a:lstStyle/>
          <a:p>
            <a:r>
              <a:rPr lang="cs-CZ" sz="3200" b="0" smtClean="0">
                <a:solidFill>
                  <a:schemeClr val="tx1"/>
                </a:solidFill>
              </a:rPr>
              <a:t>lernen – učit se</a:t>
            </a:r>
            <a:endParaRPr lang="cs-CZ" sz="3200" b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4032448" cy="422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32856"/>
            <a:ext cx="3816424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654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lesen - číst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652120" y="1556792"/>
            <a:ext cx="3030870" cy="4463008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</a:t>
            </a:r>
            <a:endParaRPr lang="cs-CZ" sz="3200" smtClean="0">
              <a:latin typeface="+mj-lt"/>
            </a:endParaRP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ich  lese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du   l</a:t>
            </a:r>
            <a:r>
              <a:rPr lang="cs-CZ" sz="3200" b="1" smtClean="0">
                <a:solidFill>
                  <a:srgbClr val="C00000"/>
                </a:solidFill>
                <a:latin typeface="+mj-lt"/>
              </a:rPr>
              <a:t>ie</a:t>
            </a:r>
            <a:r>
              <a:rPr lang="cs-CZ" sz="3200" smtClean="0">
                <a:latin typeface="+mj-lt"/>
              </a:rPr>
              <a:t>st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er    l</a:t>
            </a:r>
            <a:r>
              <a:rPr lang="cs-CZ" sz="3200" b="1" smtClean="0">
                <a:solidFill>
                  <a:srgbClr val="C00000"/>
                </a:solidFill>
                <a:latin typeface="+mj-lt"/>
              </a:rPr>
              <a:t>ie</a:t>
            </a:r>
            <a:r>
              <a:rPr lang="cs-CZ" sz="3200" smtClean="0">
                <a:latin typeface="+mj-lt"/>
              </a:rPr>
              <a:t>st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wir   lesen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ihr   lest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sie   lesen</a:t>
            </a:r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4176464" cy="4884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49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wohnen - bydlet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smtClean="0">
                <a:latin typeface="+mj-lt"/>
              </a:rPr>
              <a:t>Ich wohne </a:t>
            </a:r>
            <a:r>
              <a:rPr lang="cs-CZ" sz="2800" u="sng" smtClean="0">
                <a:latin typeface="+mj-lt"/>
              </a:rPr>
              <a:t>nicht</a:t>
            </a:r>
            <a:r>
              <a:rPr lang="cs-CZ" sz="2800" smtClean="0">
                <a:latin typeface="+mj-lt"/>
              </a:rPr>
              <a:t> hier.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Wohnst du hier 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Wer wohnt hier 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Wir wohnen  </a:t>
            </a:r>
            <a:r>
              <a:rPr lang="cs-CZ" sz="2800" u="sng" smtClean="0">
                <a:latin typeface="+mj-lt"/>
              </a:rPr>
              <a:t>nicht  </a:t>
            </a:r>
            <a:r>
              <a:rPr lang="cs-CZ" sz="2800" smtClean="0">
                <a:latin typeface="+mj-lt"/>
              </a:rPr>
              <a:t>hier.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Ihr wohnt  auch </a:t>
            </a:r>
            <a:r>
              <a:rPr lang="cs-CZ" sz="2800" u="sng" smtClean="0">
                <a:latin typeface="+mj-lt"/>
              </a:rPr>
              <a:t>nicht</a:t>
            </a:r>
            <a:r>
              <a:rPr lang="cs-CZ" sz="2800" smtClean="0">
                <a:latin typeface="+mj-lt"/>
              </a:rPr>
              <a:t> hier.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Sie wohnen hier.</a:t>
            </a:r>
          </a:p>
          <a:p>
            <a:pPr marL="0" indent="0">
              <a:buNone/>
            </a:pPr>
            <a:endParaRPr lang="cs-CZ" sz="2800">
              <a:latin typeface="+mj-lt"/>
            </a:endParaRPr>
          </a:p>
          <a:p>
            <a:pPr marL="0" indent="0">
              <a:buNone/>
            </a:pPr>
            <a:r>
              <a:rPr lang="cs-CZ" sz="2800" smtClean="0">
                <a:latin typeface="Monotype Corsiva" pitchFamily="66" charset="0"/>
              </a:rPr>
              <a:t>- přelož</a:t>
            </a:r>
          </a:p>
          <a:p>
            <a:pPr marL="0" indent="0">
              <a:buNone/>
            </a:pPr>
            <a:endParaRPr lang="cs-CZ" sz="3200">
              <a:latin typeface="+mj-lt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68038"/>
            <a:ext cx="4104456" cy="4913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21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143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wohnen - bydlet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148064" y="1556792"/>
            <a:ext cx="3744416" cy="44630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smtClean="0">
                <a:latin typeface="Monotype Corsiva" pitchFamily="66" charset="0"/>
              </a:rPr>
              <a:t> </a:t>
            </a:r>
            <a:r>
              <a:rPr lang="cs-CZ" sz="3200" smtClean="0">
                <a:latin typeface="Monotype Corsiva" pitchFamily="66" charset="0"/>
              </a:rPr>
              <a:t>Nebydlím zde.</a:t>
            </a:r>
          </a:p>
          <a:p>
            <a:pPr marL="0" indent="0">
              <a:buNone/>
            </a:pPr>
            <a:r>
              <a:rPr lang="cs-CZ" sz="3200">
                <a:latin typeface="Monotype Corsiva" pitchFamily="66" charset="0"/>
              </a:rPr>
              <a:t> </a:t>
            </a:r>
            <a:r>
              <a:rPr lang="cs-CZ" sz="3200" smtClean="0">
                <a:latin typeface="Monotype Corsiva" pitchFamily="66" charset="0"/>
              </a:rPr>
              <a:t>Bydlíš tady ?</a:t>
            </a:r>
          </a:p>
          <a:p>
            <a:pPr marL="0" indent="0">
              <a:buNone/>
            </a:pPr>
            <a:r>
              <a:rPr lang="cs-CZ" sz="3200">
                <a:latin typeface="Monotype Corsiva" pitchFamily="66" charset="0"/>
              </a:rPr>
              <a:t> </a:t>
            </a:r>
            <a:r>
              <a:rPr lang="cs-CZ" sz="3200" smtClean="0">
                <a:latin typeface="Monotype Corsiva" pitchFamily="66" charset="0"/>
              </a:rPr>
              <a:t>Kdo tu bydlí ?</a:t>
            </a:r>
          </a:p>
          <a:p>
            <a:pPr marL="0" indent="0">
              <a:buNone/>
            </a:pPr>
            <a:r>
              <a:rPr lang="cs-CZ" sz="3200">
                <a:latin typeface="Monotype Corsiva" pitchFamily="66" charset="0"/>
              </a:rPr>
              <a:t> </a:t>
            </a:r>
            <a:r>
              <a:rPr lang="cs-CZ" sz="3200" smtClean="0">
                <a:latin typeface="Monotype Corsiva" pitchFamily="66" charset="0"/>
              </a:rPr>
              <a:t>My tu nebydlíme.</a:t>
            </a:r>
          </a:p>
          <a:p>
            <a:pPr marL="0" indent="0">
              <a:buNone/>
            </a:pPr>
            <a:r>
              <a:rPr lang="cs-CZ" sz="3200" smtClean="0">
                <a:latin typeface="Monotype Corsiva" pitchFamily="66" charset="0"/>
              </a:rPr>
              <a:t>Vy tady také nebydlíte.</a:t>
            </a:r>
          </a:p>
          <a:p>
            <a:pPr marL="0" indent="0">
              <a:buNone/>
            </a:pPr>
            <a:r>
              <a:rPr lang="cs-CZ" sz="3200" smtClean="0">
                <a:latin typeface="Monotype Corsiva" pitchFamily="66" charset="0"/>
              </a:rPr>
              <a:t>Oni tu bydlí.</a:t>
            </a:r>
            <a:endParaRPr lang="cs-CZ" sz="3200">
              <a:latin typeface="Monotype Corsiva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971600" y="1447800"/>
            <a:ext cx="360040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smtClean="0">
                <a:latin typeface="+mj-lt"/>
              </a:rPr>
              <a:t>Ich wohne </a:t>
            </a:r>
            <a:r>
              <a:rPr lang="cs-CZ" sz="2800" u="sng" smtClean="0">
                <a:latin typeface="+mj-lt"/>
              </a:rPr>
              <a:t>nicht</a:t>
            </a:r>
            <a:r>
              <a:rPr lang="cs-CZ" sz="2800" smtClean="0">
                <a:latin typeface="+mj-lt"/>
              </a:rPr>
              <a:t> hier.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Wohnst du hier 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Wer wohnt hier 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Wir wohnen  </a:t>
            </a:r>
            <a:r>
              <a:rPr lang="cs-CZ" sz="2800" u="sng" smtClean="0">
                <a:latin typeface="+mj-lt"/>
              </a:rPr>
              <a:t>nicht  </a:t>
            </a:r>
            <a:r>
              <a:rPr lang="cs-CZ" sz="2800" smtClean="0">
                <a:latin typeface="+mj-lt"/>
              </a:rPr>
              <a:t>hier.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Ihr wohnt  auch </a:t>
            </a:r>
            <a:r>
              <a:rPr lang="cs-CZ" sz="2800" u="sng" smtClean="0">
                <a:latin typeface="+mj-lt"/>
              </a:rPr>
              <a:t>nicht</a:t>
            </a:r>
            <a:r>
              <a:rPr lang="cs-CZ" sz="2800" smtClean="0">
                <a:latin typeface="+mj-lt"/>
              </a:rPr>
              <a:t> hier.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Sie wohnen hier.</a:t>
            </a:r>
          </a:p>
          <a:p>
            <a:pPr marL="0" indent="0">
              <a:buNone/>
            </a:pPr>
            <a:endParaRPr lang="cs-CZ" sz="2800">
              <a:latin typeface="+mj-lt"/>
            </a:endParaRPr>
          </a:p>
          <a:p>
            <a:pPr marL="0" indent="0">
              <a:buNone/>
            </a:pPr>
            <a:r>
              <a:rPr lang="cs-CZ" sz="2800" smtClean="0">
                <a:latin typeface="Monotype Corsiva" pitchFamily="66" charset="0"/>
              </a:rPr>
              <a:t>- přelož:</a:t>
            </a:r>
          </a:p>
          <a:p>
            <a:pPr marL="0" indent="0">
              <a:buNone/>
            </a:pPr>
            <a:endParaRPr lang="cs-CZ" sz="32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6803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548680"/>
            <a:ext cx="3733800" cy="864096"/>
          </a:xfrm>
        </p:spPr>
        <p:txBody>
          <a:bodyPr/>
          <a:lstStyle/>
          <a:p>
            <a:r>
              <a:rPr lang="cs-CZ" sz="2800" b="0" smtClean="0">
                <a:solidFill>
                  <a:schemeClr val="tx1"/>
                </a:solidFill>
              </a:rPr>
              <a:t>turnen - cvičit</a:t>
            </a:r>
            <a:endParaRPr lang="cs-CZ" sz="2800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548680"/>
            <a:ext cx="3733800" cy="864096"/>
          </a:xfrm>
        </p:spPr>
        <p:txBody>
          <a:bodyPr/>
          <a:lstStyle/>
          <a:p>
            <a:r>
              <a:rPr lang="cs-CZ" sz="2800" b="0" smtClean="0">
                <a:solidFill>
                  <a:schemeClr val="tx1"/>
                </a:solidFill>
              </a:rPr>
              <a:t>trinken - pít</a:t>
            </a:r>
            <a:endParaRPr lang="cs-CZ" sz="2800" b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367240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8840"/>
            <a:ext cx="4176464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25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rechnen - počítat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436096" y="1988840"/>
            <a:ext cx="3246894" cy="4030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>
                <a:latin typeface="+mj-lt"/>
              </a:rPr>
              <a:t>  ich  rechn</a:t>
            </a:r>
            <a:r>
              <a:rPr lang="cs-CZ" sz="3200" smtClean="0">
                <a:solidFill>
                  <a:srgbClr val="FF0000"/>
                </a:solidFill>
                <a:latin typeface="+mj-lt"/>
              </a:rPr>
              <a:t>e</a:t>
            </a:r>
          </a:p>
          <a:p>
            <a:pPr marL="0" indent="0">
              <a:buNone/>
            </a:pPr>
            <a:r>
              <a:rPr lang="cs-CZ" sz="3200">
                <a:latin typeface="+mj-lt"/>
              </a:rPr>
              <a:t> </a:t>
            </a:r>
            <a:r>
              <a:rPr lang="cs-CZ" sz="3200" smtClean="0">
                <a:latin typeface="+mj-lt"/>
              </a:rPr>
              <a:t> du   rechn</a:t>
            </a:r>
            <a:r>
              <a:rPr lang="cs-CZ" sz="3200" u="sng" smtClean="0">
                <a:latin typeface="+mj-lt"/>
              </a:rPr>
              <a:t>e</a:t>
            </a:r>
            <a:r>
              <a:rPr lang="cs-CZ" sz="3200" smtClean="0">
                <a:solidFill>
                  <a:srgbClr val="FF0000"/>
                </a:solidFill>
                <a:latin typeface="+mj-lt"/>
              </a:rPr>
              <a:t>st</a:t>
            </a:r>
          </a:p>
          <a:p>
            <a:pPr marL="0" indent="0">
              <a:buNone/>
            </a:pPr>
            <a:r>
              <a:rPr lang="cs-CZ" sz="3200">
                <a:latin typeface="+mj-lt"/>
              </a:rPr>
              <a:t> </a:t>
            </a:r>
            <a:r>
              <a:rPr lang="cs-CZ" sz="3200" smtClean="0">
                <a:latin typeface="+mj-lt"/>
              </a:rPr>
              <a:t> er    rechn</a:t>
            </a:r>
            <a:r>
              <a:rPr lang="cs-CZ" sz="3200" u="sng" smtClean="0">
                <a:latin typeface="+mj-lt"/>
              </a:rPr>
              <a:t>e</a:t>
            </a:r>
            <a:r>
              <a:rPr lang="cs-CZ" sz="3200" smtClean="0">
                <a:solidFill>
                  <a:srgbClr val="FF0000"/>
                </a:solidFill>
                <a:latin typeface="+mj-lt"/>
              </a:rPr>
              <a:t>t</a:t>
            </a:r>
          </a:p>
          <a:p>
            <a:pPr marL="0" indent="0">
              <a:buNone/>
            </a:pPr>
            <a:r>
              <a:rPr lang="cs-CZ" sz="3200">
                <a:latin typeface="+mj-lt"/>
              </a:rPr>
              <a:t> </a:t>
            </a:r>
            <a:r>
              <a:rPr lang="cs-CZ" sz="3200" smtClean="0">
                <a:latin typeface="+mj-lt"/>
              </a:rPr>
              <a:t> wir   rechn</a:t>
            </a:r>
            <a:r>
              <a:rPr lang="cs-CZ" sz="3200" smtClean="0">
                <a:solidFill>
                  <a:srgbClr val="FF0000"/>
                </a:solidFill>
                <a:latin typeface="+mj-lt"/>
              </a:rPr>
              <a:t>en</a:t>
            </a:r>
          </a:p>
          <a:p>
            <a:pPr marL="0" indent="0">
              <a:buNone/>
            </a:pPr>
            <a:r>
              <a:rPr lang="cs-CZ" sz="3200">
                <a:latin typeface="+mj-lt"/>
              </a:rPr>
              <a:t> </a:t>
            </a:r>
            <a:r>
              <a:rPr lang="cs-CZ" sz="3200" smtClean="0">
                <a:latin typeface="+mj-lt"/>
              </a:rPr>
              <a:t> ihr   rechn</a:t>
            </a:r>
            <a:r>
              <a:rPr lang="cs-CZ" sz="3200" u="sng" smtClean="0">
                <a:latin typeface="+mj-lt"/>
              </a:rPr>
              <a:t>e</a:t>
            </a:r>
            <a:r>
              <a:rPr lang="cs-CZ" sz="3200" smtClean="0">
                <a:solidFill>
                  <a:srgbClr val="FF0000"/>
                </a:solidFill>
                <a:latin typeface="+mj-lt"/>
              </a:rPr>
              <a:t>t</a:t>
            </a:r>
          </a:p>
          <a:p>
            <a:pPr marL="0" indent="0">
              <a:buNone/>
            </a:pPr>
            <a:r>
              <a:rPr lang="cs-CZ" sz="3200" smtClean="0">
                <a:latin typeface="+mj-lt"/>
              </a:rPr>
              <a:t>  sie  rechn</a:t>
            </a:r>
            <a:r>
              <a:rPr lang="cs-CZ" sz="3200" smtClean="0">
                <a:solidFill>
                  <a:srgbClr val="FF0000"/>
                </a:solidFill>
                <a:latin typeface="+mj-lt"/>
              </a:rPr>
              <a:t>en</a:t>
            </a:r>
            <a:endParaRPr lang="cs-CZ" sz="320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4197201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823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Schach spielen – hrát šachy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Was fehlt 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Ich spiel__  Schach.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Spielst  ___  Schach?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Spiel__  Kurt  Schach?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Wir spiel__  gern Schach.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Klaus und Uwe spiel__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Schach.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Ihr spiel___ gut Schach.</a:t>
            </a:r>
            <a:endParaRPr lang="cs-CZ" sz="280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816424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410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Schach spielen – hrát šachy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Was fehlt 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Ich spiel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e</a:t>
            </a:r>
            <a:r>
              <a:rPr lang="cs-CZ" sz="2800" smtClean="0">
                <a:latin typeface="+mj-lt"/>
              </a:rPr>
              <a:t>  Schach.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Spielst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 du </a:t>
            </a:r>
            <a:r>
              <a:rPr lang="cs-CZ" sz="2800" smtClean="0">
                <a:latin typeface="+mj-lt"/>
              </a:rPr>
              <a:t>Schach?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Spiel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t</a:t>
            </a:r>
            <a:r>
              <a:rPr lang="cs-CZ" sz="2800" smtClean="0">
                <a:latin typeface="+mj-lt"/>
              </a:rPr>
              <a:t>  Kurt  Schach?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Wir spiel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en</a:t>
            </a:r>
            <a:r>
              <a:rPr lang="cs-CZ" sz="2800" smtClean="0">
                <a:latin typeface="+mj-lt"/>
              </a:rPr>
              <a:t>  gern Schach.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Klaus und Uwe spiel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en</a:t>
            </a:r>
            <a:endParaRPr lang="cs-CZ" sz="2800" smtClean="0">
              <a:latin typeface="+mj-lt"/>
            </a:endParaRP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Schach.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Ihr spiel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t </a:t>
            </a:r>
            <a:r>
              <a:rPr lang="cs-CZ" sz="2800" smtClean="0">
                <a:latin typeface="+mj-lt"/>
              </a:rPr>
              <a:t> gut Schach.</a:t>
            </a:r>
            <a:endParaRPr lang="cs-CZ" sz="280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816424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145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malen - malovat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smtClean="0">
                <a:latin typeface="+mj-lt"/>
              </a:rPr>
              <a:t>Anne ______   gern.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Sie ______  ein Haus.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Wir _____  nicht  gern.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Mein Bruder _____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sehr schön.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In der Schule _______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wir oft.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Malt ____  auch gut ?</a:t>
            </a:r>
            <a:endParaRPr lang="cs-CZ" sz="2800">
              <a:latin typeface="+mj-lt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3744417" cy="4280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522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168"/>
            <a:ext cx="7772400" cy="1143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malen - malovat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484784"/>
            <a:ext cx="3749040" cy="45350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smtClean="0">
                <a:latin typeface="Monotype Corsiva" pitchFamily="66" charset="0"/>
              </a:rPr>
              <a:t>Lösung: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Anne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malt </a:t>
            </a:r>
            <a:r>
              <a:rPr lang="cs-CZ" sz="2800" smtClean="0">
                <a:latin typeface="+mj-lt"/>
              </a:rPr>
              <a:t>gern.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Sie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malt </a:t>
            </a:r>
            <a:r>
              <a:rPr lang="cs-CZ" sz="2800" smtClean="0">
                <a:latin typeface="+mj-lt"/>
              </a:rPr>
              <a:t>ein Haus.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Wir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malen </a:t>
            </a:r>
            <a:r>
              <a:rPr lang="cs-CZ" sz="2800" smtClean="0">
                <a:latin typeface="+mj-lt"/>
              </a:rPr>
              <a:t>nicht  gern.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Mein Bruder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malt </a:t>
            </a:r>
            <a:r>
              <a:rPr lang="cs-CZ" sz="2800" smtClean="0">
                <a:latin typeface="+mj-lt"/>
              </a:rPr>
              <a:t>sehr schön.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In der Schule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malen </a:t>
            </a:r>
            <a:r>
              <a:rPr lang="cs-CZ" sz="2800" smtClean="0">
                <a:latin typeface="+mj-lt"/>
              </a:rPr>
              <a:t>wir oft.</a:t>
            </a:r>
          </a:p>
          <a:p>
            <a:pPr marL="0" indent="0">
              <a:buNone/>
            </a:pPr>
            <a:r>
              <a:rPr lang="cs-CZ" sz="2800" smtClean="0">
                <a:latin typeface="+mj-lt"/>
              </a:rPr>
              <a:t>Malt </a:t>
            </a:r>
            <a:r>
              <a:rPr lang="cs-CZ" sz="2800" smtClean="0">
                <a:solidFill>
                  <a:srgbClr val="FF0000"/>
                </a:solidFill>
                <a:latin typeface="+mj-lt"/>
              </a:rPr>
              <a:t>er/sie/es/ihr</a:t>
            </a:r>
            <a:r>
              <a:rPr lang="cs-CZ" sz="2800" smtClean="0">
                <a:latin typeface="+mj-lt"/>
              </a:rPr>
              <a:t>  auch gut ?</a:t>
            </a:r>
            <a:endParaRPr lang="cs-CZ" sz="2800">
              <a:latin typeface="+mj-lt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678" y="1628800"/>
            <a:ext cx="3744417" cy="4136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718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3050"/>
            <a:ext cx="8208912" cy="1143000"/>
          </a:xfrm>
        </p:spPr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sprechen – mluvit,     telefonieren - telefonovat</a:t>
            </a:r>
            <a:endParaRPr lang="cs-CZ" sz="32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9552" y="1600200"/>
            <a:ext cx="1944216" cy="4495800"/>
          </a:xfrm>
        </p:spPr>
        <p:txBody>
          <a:bodyPr>
            <a:normAutofit/>
          </a:bodyPr>
          <a:lstStyle/>
          <a:p>
            <a:r>
              <a:rPr lang="cs-CZ" sz="2800" smtClean="0"/>
              <a:t>ich spreche</a:t>
            </a:r>
          </a:p>
          <a:p>
            <a:r>
              <a:rPr lang="cs-CZ" sz="2800" smtClean="0"/>
              <a:t>du spr</a:t>
            </a:r>
            <a:r>
              <a:rPr lang="cs-CZ" sz="2800" b="1" u="sng" smtClean="0">
                <a:solidFill>
                  <a:srgbClr val="C00000"/>
                </a:solidFill>
              </a:rPr>
              <a:t>i</a:t>
            </a:r>
            <a:r>
              <a:rPr lang="cs-CZ" sz="2800" smtClean="0"/>
              <a:t>chst</a:t>
            </a:r>
          </a:p>
          <a:p>
            <a:r>
              <a:rPr lang="cs-CZ" sz="2800" smtClean="0"/>
              <a:t>er spr</a:t>
            </a:r>
            <a:r>
              <a:rPr lang="cs-CZ" sz="2800" b="1" u="sng" smtClean="0">
                <a:solidFill>
                  <a:srgbClr val="C00000"/>
                </a:solidFill>
              </a:rPr>
              <a:t>i</a:t>
            </a:r>
            <a:r>
              <a:rPr lang="cs-CZ" sz="2800" smtClean="0"/>
              <a:t>cht</a:t>
            </a:r>
          </a:p>
          <a:p>
            <a:r>
              <a:rPr lang="cs-CZ" sz="2800" smtClean="0"/>
              <a:t>wir sprechen</a:t>
            </a:r>
          </a:p>
          <a:p>
            <a:r>
              <a:rPr lang="cs-CZ" sz="2800" smtClean="0"/>
              <a:t>ihr sprecht</a:t>
            </a:r>
          </a:p>
          <a:p>
            <a:r>
              <a:rPr lang="cs-CZ" sz="2800" smtClean="0"/>
              <a:t>sie sprechen</a:t>
            </a:r>
            <a:endParaRPr lang="cs-CZ" sz="280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987824" y="1600200"/>
            <a:ext cx="5698976" cy="4495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                                            </a:t>
            </a:r>
            <a:r>
              <a:rPr lang="cs-CZ" sz="2800" smtClean="0"/>
              <a:t>ich telefoniere</a:t>
            </a:r>
          </a:p>
          <a:p>
            <a:pPr marL="0" indent="0">
              <a:buNone/>
            </a:pPr>
            <a:r>
              <a:rPr lang="cs-CZ" sz="2800"/>
              <a:t> </a:t>
            </a:r>
            <a:r>
              <a:rPr lang="cs-CZ" sz="2800" smtClean="0"/>
              <a:t>                                        du telefonierst</a:t>
            </a:r>
          </a:p>
          <a:p>
            <a:pPr marL="0" indent="0">
              <a:buNone/>
            </a:pPr>
            <a:r>
              <a:rPr lang="cs-CZ" sz="2800"/>
              <a:t> </a:t>
            </a:r>
            <a:r>
              <a:rPr lang="cs-CZ" sz="2800" smtClean="0"/>
              <a:t>                                         er telefoniert</a:t>
            </a:r>
          </a:p>
          <a:p>
            <a:pPr marL="0" indent="0">
              <a:buNone/>
            </a:pPr>
            <a:r>
              <a:rPr lang="cs-CZ" sz="2800"/>
              <a:t> </a:t>
            </a:r>
            <a:r>
              <a:rPr lang="cs-CZ" sz="2800" smtClean="0"/>
              <a:t>                                         wir telefonieren</a:t>
            </a:r>
          </a:p>
          <a:p>
            <a:pPr marL="0" indent="0">
              <a:buNone/>
            </a:pPr>
            <a:r>
              <a:rPr lang="cs-CZ" sz="2800"/>
              <a:t> </a:t>
            </a:r>
            <a:r>
              <a:rPr lang="cs-CZ" sz="2800" smtClean="0"/>
              <a:t>                                         ihr telefoniert</a:t>
            </a:r>
          </a:p>
          <a:p>
            <a:pPr marL="0" indent="0">
              <a:buNone/>
            </a:pPr>
            <a:r>
              <a:rPr lang="cs-CZ" sz="2800"/>
              <a:t> </a:t>
            </a:r>
            <a:r>
              <a:rPr lang="cs-CZ" sz="2800" smtClean="0"/>
              <a:t>                                         sie telefonieren</a:t>
            </a:r>
            <a:endParaRPr lang="cs-CZ" sz="280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645024"/>
            <a:ext cx="3600400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262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 fontScale="47500" lnSpcReduction="20000"/>
          </a:bodyPr>
          <a:lstStyle/>
          <a:p>
            <a:r>
              <a:rPr lang="cs-CZ" sz="1800" i="1"/>
              <a:t> </a:t>
            </a:r>
            <a:r>
              <a:rPr lang="cs-CZ" sz="2800" smtClean="0"/>
              <a:t> Dostupné </a:t>
            </a:r>
            <a:r>
              <a:rPr lang="cs-CZ" sz="2800"/>
              <a:t>pod licencí Creative Commons na WWW</a:t>
            </a:r>
            <a:r>
              <a:rPr lang="cs-CZ" sz="2800" smtClean="0"/>
              <a:t>:</a:t>
            </a:r>
          </a:p>
          <a:p>
            <a:r>
              <a:rPr lang="cs-CZ" sz="2800"/>
              <a:t>http://office.microsoft.com/cs-cz/images/results.aspx?qu=stoj%C3%ADc%C3%AD&amp;ex=1#ai:MP900442528|</a:t>
            </a:r>
          </a:p>
          <a:p>
            <a:r>
              <a:rPr lang="cs-CZ" sz="2800"/>
              <a:t>http://office.microsoft.com/cs-cz/images/results.aspx?qu=pozdrav&amp;ex=1#ai:MP900387503|mt:2|</a:t>
            </a:r>
          </a:p>
          <a:p>
            <a:r>
              <a:rPr lang="cs-CZ" sz="2800"/>
              <a:t>http://office.microsoft.com/cs-cz/images/results.aspx?qu=mluvit&amp;ex=1</a:t>
            </a:r>
          </a:p>
          <a:p>
            <a:r>
              <a:rPr lang="cs-CZ" sz="2800"/>
              <a:t>http://office.microsoft.com/cs-cz/images/results.aspx?qu=j%C3%ADme&amp;ex=1</a:t>
            </a:r>
          </a:p>
          <a:p>
            <a:r>
              <a:rPr lang="cs-CZ" sz="2800"/>
              <a:t>http://office.microsoft.com/cs-cz/images/results.aspx?qu=pit%C3%AD&amp;ex=1</a:t>
            </a:r>
          </a:p>
          <a:p>
            <a:r>
              <a:rPr lang="cs-CZ" sz="2800"/>
              <a:t>http://office.microsoft.com/cs-cz/images/results.aspx?qu=hr%C3%A1t&amp;ex=1</a:t>
            </a:r>
          </a:p>
          <a:p>
            <a:r>
              <a:rPr lang="cs-CZ" sz="2800"/>
              <a:t>http://office.microsoft.com/cs-cz/images/results.aspx?qu=klav%C3%ADr&amp;ex=1</a:t>
            </a:r>
          </a:p>
          <a:p>
            <a:r>
              <a:rPr lang="cs-CZ" sz="2800"/>
              <a:t>http://office.microsoft.com/cs-cz/images/results.aspx?qu=po%C4%8D%C3%ADt%C3%A1n%C3%AD&amp;ex=1#ai:MP900438759|</a:t>
            </a:r>
          </a:p>
          <a:p>
            <a:r>
              <a:rPr lang="cs-CZ" sz="2800"/>
              <a:t>http://office.microsoft.com/cs-cz/images/results.aspx?qu=%C4%8Dten%C3%AD&amp;ex=1#ai:MP900422989|</a:t>
            </a:r>
          </a:p>
          <a:p>
            <a:r>
              <a:rPr lang="cs-CZ" sz="2800"/>
              <a:t>http://office.microsoft.com/cs-cz/images/results.aspx?qu=zp%C4%9Bv&amp;ex=1#ai:MC900343325|</a:t>
            </a:r>
          </a:p>
          <a:p>
            <a:r>
              <a:rPr lang="cs-CZ" sz="2800"/>
              <a:t>http://office.microsoft.com/cs-cz/images/results.aspx?qu=cvi%C4%8Den%C3%AD&amp;ex=1#ai:MP900431110|</a:t>
            </a:r>
          </a:p>
          <a:p>
            <a:r>
              <a:rPr lang="cs-CZ" sz="2800"/>
              <a:t>http://office.microsoft.com/cs-cz/images/results.aspx?qu=cvi%C4%8Den%C3%AD&amp;ex=1</a:t>
            </a:r>
          </a:p>
          <a:p>
            <a:r>
              <a:rPr lang="cs-CZ" sz="2800"/>
              <a:t>http://office.microsoft.com/cs-cz/images/results.aspx?qu=psan%C3%AD&amp;ex=1#ai:MP900422803|</a:t>
            </a:r>
          </a:p>
          <a:p>
            <a:r>
              <a:rPr lang="cs-CZ" sz="2800"/>
              <a:t>http://office.microsoft.com/cs-cz/images/results.aspx?qu=psan%C3%AD&amp;ex=1#ai:MP900426540|</a:t>
            </a:r>
          </a:p>
          <a:p>
            <a:r>
              <a:rPr lang="cs-CZ" sz="2800"/>
              <a:t>http://office.microsoft.com/cs-cz/images/results.aspx?qu=kreslen%C3%AD&amp;ex=1#ai:MP900439281|</a:t>
            </a:r>
          </a:p>
          <a:p>
            <a:r>
              <a:rPr lang="cs-CZ" sz="2800"/>
              <a:t>http://office.microsoft.com/cs-cz/images/results.aspx?qu=domov&amp;ex=1#ai:MP900430881|</a:t>
            </a:r>
            <a:endParaRPr lang="cs-CZ" sz="2800" smtClean="0"/>
          </a:p>
          <a:p>
            <a:endParaRPr lang="cs-CZ" sz="2800" smtClean="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1600" i="1"/>
              <a:t>Použité zdroje:</a:t>
            </a:r>
            <a:endParaRPr lang="cs-CZ" sz="16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12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1349</TotalTime>
  <Words>699</Words>
  <Application>Microsoft Office PowerPoint</Application>
  <PresentationFormat>Předvádění na obrazovce (4:3)</PresentationFormat>
  <Paragraphs>180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Prezentace aplikace PowerPoint</vt:lpstr>
      <vt:lpstr>Prezentace aplikace PowerPoint</vt:lpstr>
      <vt:lpstr>Prezentace aplikace PowerPoint</vt:lpstr>
      <vt:lpstr>grüßen - zdravit</vt:lpstr>
      <vt:lpstr>stehen - stát</vt:lpstr>
      <vt:lpstr>singen - zpívat</vt:lpstr>
      <vt:lpstr>essen - jíst</vt:lpstr>
      <vt:lpstr>Klavier spielen – hrát na klavír</vt:lpstr>
      <vt:lpstr>laufen – běhat, běžet</vt:lpstr>
      <vt:lpstr>Prezentace aplikace PowerPoint</vt:lpstr>
      <vt:lpstr>lesen - číst</vt:lpstr>
      <vt:lpstr>wohnen - bydlet</vt:lpstr>
      <vt:lpstr>wohnen - bydlet</vt:lpstr>
      <vt:lpstr>Prezentace aplikace PowerPoint</vt:lpstr>
      <vt:lpstr>rechnen - počítat</vt:lpstr>
      <vt:lpstr>Schach spielen – hrát šachy</vt:lpstr>
      <vt:lpstr>Schach spielen – hrát šachy</vt:lpstr>
      <vt:lpstr>malen - malovat</vt:lpstr>
      <vt:lpstr>malen - malovat</vt:lpstr>
      <vt:lpstr>sprechen – mluvit,     telefonieren - telefonovat</vt:lpstr>
      <vt:lpstr>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139</cp:revision>
  <dcterms:created xsi:type="dcterms:W3CDTF">2012-10-28T12:20:09Z</dcterms:created>
  <dcterms:modified xsi:type="dcterms:W3CDTF">2013-08-22T15:17:16Z</dcterms:modified>
</cp:coreProperties>
</file>