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8" r:id="rId2"/>
    <p:sldId id="257" r:id="rId3"/>
    <p:sldId id="294" r:id="rId4"/>
    <p:sldId id="295" r:id="rId5"/>
    <p:sldId id="312" r:id="rId6"/>
    <p:sldId id="310" r:id="rId7"/>
    <p:sldId id="311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5" r:id="rId16"/>
    <p:sldId id="320" r:id="rId17"/>
    <p:sldId id="321" r:id="rId18"/>
    <p:sldId id="322" r:id="rId19"/>
    <p:sldId id="323" r:id="rId20"/>
    <p:sldId id="324" r:id="rId21"/>
    <p:sldId id="309" r:id="rId22"/>
    <p:sldId id="259" r:id="rId2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362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22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20.8.2013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6.m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7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73526849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VY_32_INOVACE_10A_19_Atletika_Koule</a:t>
                      </a:r>
                      <a:r>
                        <a:rPr lang="cs-CZ" sz="1800" b="1" kern="1200" baseline="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– Vrh z místa</a:t>
                      </a: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1.8.2013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ctr"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Nácvik vrhu z místa z čelného postavení</a:t>
            </a:r>
          </a:p>
          <a:p>
            <a:pPr algn="ctr">
              <a:buNone/>
            </a:pP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1857364"/>
            <a:ext cx="3849637" cy="3849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Vrh z místa</a:t>
            </a:r>
          </a:p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FÁZE:</a:t>
            </a:r>
          </a:p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1.</a:t>
            </a:r>
          </a:p>
          <a:p>
            <a:endParaRPr lang="cs-CZ" dirty="0"/>
          </a:p>
        </p:txBody>
      </p:sp>
      <p:pic>
        <p:nvPicPr>
          <p:cNvPr id="4" name="Obrázek 3" descr="P10901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571744"/>
            <a:ext cx="1928826" cy="2571768"/>
          </a:xfrm>
          <a:prstGeom prst="rect">
            <a:avLst/>
          </a:prstGeom>
        </p:spPr>
      </p:pic>
      <p:pic>
        <p:nvPicPr>
          <p:cNvPr id="5" name="Obrázek 4" descr="P10901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3877" y="2643182"/>
            <a:ext cx="1875247" cy="2500329"/>
          </a:xfrm>
          <a:prstGeom prst="rect">
            <a:avLst/>
          </a:prstGeom>
        </p:spPr>
      </p:pic>
      <p:pic>
        <p:nvPicPr>
          <p:cNvPr id="6" name="Obrázek 5" descr="P10901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54158" y="2643182"/>
            <a:ext cx="1875230" cy="2500306"/>
          </a:xfrm>
          <a:prstGeom prst="rect">
            <a:avLst/>
          </a:prstGeom>
        </p:spPr>
      </p:pic>
      <p:pic>
        <p:nvPicPr>
          <p:cNvPr id="7" name="Obrázek 6" descr="P10901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2643182"/>
            <a:ext cx="1875230" cy="2500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2.</a:t>
            </a:r>
          </a:p>
          <a:p>
            <a:pPr>
              <a:buNone/>
            </a:pPr>
            <a:endParaRPr lang="cs-CZ" b="1" i="1" u="sng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Obrázek 3" descr="P10901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1821651" cy="2428868"/>
          </a:xfrm>
          <a:prstGeom prst="rect">
            <a:avLst/>
          </a:prstGeom>
        </p:spPr>
      </p:pic>
      <p:pic>
        <p:nvPicPr>
          <p:cNvPr id="5" name="Obrázek 4" descr="P10901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3000372"/>
            <a:ext cx="1821669" cy="2428892"/>
          </a:xfrm>
          <a:prstGeom prst="rect">
            <a:avLst/>
          </a:prstGeom>
        </p:spPr>
      </p:pic>
      <p:pic>
        <p:nvPicPr>
          <p:cNvPr id="6" name="Obrázek 5" descr="P10901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1285860"/>
            <a:ext cx="1821670" cy="2428892"/>
          </a:xfrm>
          <a:prstGeom prst="rect">
            <a:avLst/>
          </a:prstGeom>
        </p:spPr>
      </p:pic>
      <p:pic>
        <p:nvPicPr>
          <p:cNvPr id="7" name="Obrázek 6" descr="P10901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14546" y="3000372"/>
            <a:ext cx="1928808" cy="2571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3.</a:t>
            </a:r>
          </a:p>
          <a:p>
            <a:pPr>
              <a:buNone/>
            </a:pPr>
            <a:endParaRPr lang="cs-CZ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dirty="0"/>
          </a:p>
        </p:txBody>
      </p:sp>
      <p:pic>
        <p:nvPicPr>
          <p:cNvPr id="4" name="Obrázek 3" descr="P10901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143116"/>
            <a:ext cx="1821669" cy="2428892"/>
          </a:xfrm>
          <a:prstGeom prst="rect">
            <a:avLst/>
          </a:prstGeom>
        </p:spPr>
      </p:pic>
      <p:pic>
        <p:nvPicPr>
          <p:cNvPr id="5" name="Obrázek 4" descr="P10901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2143116"/>
            <a:ext cx="1857388" cy="2476517"/>
          </a:xfrm>
          <a:prstGeom prst="rect">
            <a:avLst/>
          </a:prstGeom>
        </p:spPr>
      </p:pic>
      <p:pic>
        <p:nvPicPr>
          <p:cNvPr id="6" name="Obrázek 5" descr="P10901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5" y="2143116"/>
            <a:ext cx="1839529" cy="2452704"/>
          </a:xfrm>
          <a:prstGeom prst="rect">
            <a:avLst/>
          </a:prstGeom>
        </p:spPr>
      </p:pic>
      <p:pic>
        <p:nvPicPr>
          <p:cNvPr id="7" name="Obrázek 6" descr="P109016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2143116"/>
            <a:ext cx="1857388" cy="2476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4.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4" name="Obrázek 3" descr="P10901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071678"/>
            <a:ext cx="2411015" cy="3214686"/>
          </a:xfrm>
          <a:prstGeom prst="rect">
            <a:avLst/>
          </a:prstGeom>
        </p:spPr>
      </p:pic>
      <p:pic>
        <p:nvPicPr>
          <p:cNvPr id="5" name="Obrázek 4" descr="P10901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024030"/>
            <a:ext cx="2428892" cy="3238522"/>
          </a:xfrm>
          <a:prstGeom prst="rect">
            <a:avLst/>
          </a:prstGeom>
        </p:spPr>
      </p:pic>
      <p:pic>
        <p:nvPicPr>
          <p:cNvPr id="6" name="Obrázek 5" descr="P10901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2000240"/>
            <a:ext cx="2411015" cy="3214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57256"/>
          </a:xfrm>
        </p:spPr>
        <p:txBody>
          <a:bodyPr/>
          <a:lstStyle/>
          <a:p>
            <a:r>
              <a:rPr lang="cs-CZ" dirty="0" err="1" smtClean="0"/>
              <a:t>Kinogram</a:t>
            </a:r>
            <a:endParaRPr lang="cs-CZ" dirty="0"/>
          </a:p>
        </p:txBody>
      </p:sp>
      <p:pic>
        <p:nvPicPr>
          <p:cNvPr id="4" name="Zástupný symbol pro obsah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2548460" cy="1911345"/>
          </a:xfr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1571612"/>
            <a:ext cx="2571768" cy="1928826"/>
          </a:xfrm>
          <a:prstGeom prst="rect">
            <a:avLst/>
          </a:prstGeom>
        </p:spPr>
      </p:pic>
      <p:pic>
        <p:nvPicPr>
          <p:cNvPr id="6" name="Obrázek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1571611"/>
            <a:ext cx="2571768" cy="1928827"/>
          </a:xfrm>
          <a:prstGeom prst="rect">
            <a:avLst/>
          </a:prstGeom>
        </p:spPr>
      </p:pic>
      <p:pic>
        <p:nvPicPr>
          <p:cNvPr id="7" name="Obrázek 6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3857628"/>
            <a:ext cx="2476517" cy="1857388"/>
          </a:xfrm>
          <a:prstGeom prst="rect">
            <a:avLst/>
          </a:prstGeom>
        </p:spPr>
      </p:pic>
      <p:pic>
        <p:nvPicPr>
          <p:cNvPr id="8" name="Obrázek 7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7554" y="3857628"/>
            <a:ext cx="2500329" cy="1875247"/>
          </a:xfrm>
          <a:prstGeom prst="rect">
            <a:avLst/>
          </a:prstGeom>
        </p:spPr>
      </p:pic>
      <p:pic>
        <p:nvPicPr>
          <p:cNvPr id="9" name="Obrázek 8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72198" y="3857628"/>
            <a:ext cx="2500330" cy="1875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ATLE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86116" y="1928802"/>
            <a:ext cx="2697163" cy="26971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cs-CZ" dirty="0" smtClean="0"/>
              <a:t>Jak to má vypadat</a:t>
            </a:r>
            <a:endParaRPr lang="cs-CZ" dirty="0"/>
          </a:p>
        </p:txBody>
      </p:sp>
      <p:pic>
        <p:nvPicPr>
          <p:cNvPr id="4" name="Zástupný symbol pro obsah 3" descr="P10901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2643182"/>
            <a:ext cx="3786214" cy="2839661"/>
          </a:xfrm>
        </p:spPr>
      </p:pic>
      <p:pic>
        <p:nvPicPr>
          <p:cNvPr id="5" name="Obrázek 4" descr="P10901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571744"/>
            <a:ext cx="3810026" cy="285752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857356" y="1785926"/>
            <a:ext cx="13099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dirty="0" smtClean="0"/>
              <a:t>Správně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5715008" y="1783667"/>
            <a:ext cx="11384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dirty="0" smtClean="0"/>
              <a:t>Špatně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1428728" y="1571612"/>
            <a:ext cx="13099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dirty="0" smtClean="0"/>
              <a:t>Správně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5929322" y="1643050"/>
            <a:ext cx="11384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dirty="0" smtClean="0"/>
              <a:t>Špatně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7" name="Obrázek 6" descr="P10901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50005" y="2678897"/>
            <a:ext cx="3714744" cy="2786058"/>
          </a:xfrm>
          <a:prstGeom prst="rect">
            <a:avLst/>
          </a:prstGeom>
        </p:spPr>
      </p:pic>
      <p:pic>
        <p:nvPicPr>
          <p:cNvPr id="8" name="Obrázek 7" descr="P10901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2714620"/>
            <a:ext cx="3381366" cy="2536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algn="ctr"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Správné postavení nohou v kruhu</a:t>
            </a:r>
          </a:p>
          <a:p>
            <a:pPr algn="ctr">
              <a:buNone/>
            </a:pP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P10901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3905277" cy="2928958"/>
          </a:xfrm>
          <a:prstGeom prst="rect">
            <a:avLst/>
          </a:prstGeom>
        </p:spPr>
      </p:pic>
      <p:pic>
        <p:nvPicPr>
          <p:cNvPr id="5" name="Obrázek 4" descr="P10901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1571612"/>
            <a:ext cx="3071816" cy="4095755"/>
          </a:xfrm>
          <a:prstGeom prst="rect">
            <a:avLst/>
          </a:prstGeom>
        </p:spPr>
      </p:pic>
      <p:cxnSp>
        <p:nvCxnSpPr>
          <p:cNvPr id="7" name="Přímá spojovací čára 6"/>
          <p:cNvCxnSpPr/>
          <p:nvPr/>
        </p:nvCxnSpPr>
        <p:spPr>
          <a:xfrm rot="5400000">
            <a:off x="5643570" y="4071942"/>
            <a:ext cx="2071702" cy="2143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čára 8"/>
          <p:cNvCxnSpPr/>
          <p:nvPr/>
        </p:nvCxnSpPr>
        <p:spPr>
          <a:xfrm>
            <a:off x="500034" y="3357562"/>
            <a:ext cx="3071834" cy="158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6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 nebo na hřišti. Cílem hodiny je nácvik průpravných cvičení, které pomáhají zdokonalit techniku vrhu z místa  a osvojení a zdokonalení techniky samotného vrhu z místa. Každé cvičení opakují několikrát.</a:t>
            </a:r>
          </a:p>
        </p:txBody>
      </p:sp>
    </p:spTree>
    <p:extLst>
      <p:ext uri="{BB962C8B-B14F-4D97-AF65-F5344CB8AC3E}">
        <p14:creationId xmlns=""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 algn="ctr">
              <a:buNone/>
            </a:pPr>
            <a:r>
              <a:rPr lang="cs-CZ" b="1" i="1" u="sng" dirty="0" err="1" smtClean="0">
                <a:solidFill>
                  <a:schemeClr val="tx1"/>
                </a:solidFill>
              </a:rPr>
              <a:t>Nejčastnější</a:t>
            </a:r>
            <a:r>
              <a:rPr lang="cs-CZ" b="1" i="1" u="sng" dirty="0" smtClean="0">
                <a:solidFill>
                  <a:schemeClr val="tx1"/>
                </a:solidFill>
              </a:rPr>
              <a:t> chyby</a:t>
            </a: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P10901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571612"/>
            <a:ext cx="3786214" cy="2839660"/>
          </a:xfrm>
          <a:prstGeom prst="rect">
            <a:avLst/>
          </a:prstGeom>
        </p:spPr>
      </p:pic>
      <p:pic>
        <p:nvPicPr>
          <p:cNvPr id="5" name="Obrázek 4" descr="P10901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1571612"/>
            <a:ext cx="3071834" cy="4095778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785786" y="5072074"/>
            <a:ext cx="34428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dirty="0" smtClean="0"/>
              <a:t> podhozený loket = hod</a:t>
            </a:r>
          </a:p>
          <a:p>
            <a:pPr>
              <a:buFontTx/>
              <a:buChar char="-"/>
            </a:pPr>
            <a:r>
              <a:rPr lang="cs-CZ" dirty="0" smtClean="0"/>
              <a:t> napnuté nohy</a:t>
            </a:r>
          </a:p>
          <a:p>
            <a:pPr>
              <a:buFontTx/>
              <a:buChar char="-"/>
            </a:pPr>
            <a:r>
              <a:rPr lang="cs-CZ" dirty="0" smtClean="0"/>
              <a:t> chybí protlačení boků vpřed</a:t>
            </a:r>
          </a:p>
          <a:p>
            <a:pPr>
              <a:buFontTx/>
              <a:buChar char="-"/>
            </a:pPr>
            <a:r>
              <a:rPr lang="cs-CZ" dirty="0" smtClean="0"/>
              <a:t> váha na noze, která je vepředu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5" name="Obrázek 4" descr="ATLETIK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285860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DOSTÁL, Emil; VELEBIL, Václav a kol. </a:t>
            </a:r>
            <a:r>
              <a:rPr lang="cs-CZ" sz="1400" i="1" dirty="0" smtClean="0"/>
              <a:t>Didaktika školní atletiky</a:t>
            </a:r>
            <a:r>
              <a:rPr lang="cs-CZ" sz="1400" dirty="0" smtClean="0"/>
              <a:t>. Praha: Univerzita Karlova, 1992, ISBN 80-7066-257-3.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cs-CZ" dirty="0" smtClean="0"/>
              <a:t>Vrh koulí - pravidla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ženy 4kg, muži 7,260kg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průměr kruhu 2,135m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výseč 34,92°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cs-CZ" sz="2600" smtClean="0">
                <a:solidFill>
                  <a:schemeClr val="tx1"/>
                </a:solidFill>
              </a:rPr>
              <a:t>3 pokusy </a:t>
            </a:r>
            <a:r>
              <a:rPr lang="cs-CZ" sz="2600" dirty="0" smtClean="0">
                <a:solidFill>
                  <a:schemeClr val="tx1"/>
                </a:solidFill>
              </a:rPr>
              <a:t>(8 nejlepších další 3 pokusy – finále)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odchod zadní polovinou kruhu</a:t>
            </a:r>
          </a:p>
          <a:p>
            <a:pPr>
              <a:lnSpc>
                <a:spcPct val="200000"/>
              </a:lnSpc>
              <a:buNone/>
            </a:pPr>
            <a:endParaRPr lang="cs-CZ" sz="2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marL="1428750" lvl="2" indent="-514350">
              <a:buNone/>
            </a:pPr>
            <a:r>
              <a:rPr lang="cs-CZ" sz="2800" b="1" i="1" u="sng" dirty="0" smtClean="0">
                <a:solidFill>
                  <a:schemeClr val="tx1"/>
                </a:solidFill>
              </a:rPr>
              <a:t>Průpravná cvičení pro držení koule,  </a:t>
            </a:r>
          </a:p>
          <a:p>
            <a:pPr marL="1428750" lvl="2" indent="-514350">
              <a:buNone/>
            </a:pPr>
            <a:r>
              <a:rPr lang="cs-CZ" sz="2800" b="1" i="1" dirty="0" smtClean="0">
                <a:solidFill>
                  <a:schemeClr val="tx1"/>
                </a:solidFill>
              </a:rPr>
              <a:t>                       </a:t>
            </a:r>
            <a:r>
              <a:rPr lang="cs-CZ" sz="2800" b="1" i="1" u="sng" dirty="0" smtClean="0">
                <a:solidFill>
                  <a:schemeClr val="tx1"/>
                </a:solidFill>
              </a:rPr>
              <a:t>pozice</a:t>
            </a:r>
            <a:endParaRPr lang="cs-CZ" sz="2000" b="1" i="1" u="sng" dirty="0" smtClean="0">
              <a:solidFill>
                <a:schemeClr val="tx1"/>
              </a:solidFill>
            </a:endParaRPr>
          </a:p>
        </p:txBody>
      </p:sp>
      <p:pic>
        <p:nvPicPr>
          <p:cNvPr id="5" name="Obrázek 4" descr="P10901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143116"/>
            <a:ext cx="3214710" cy="2411033"/>
          </a:xfrm>
          <a:prstGeom prst="rect">
            <a:avLst/>
          </a:prstGeom>
        </p:spPr>
      </p:pic>
      <p:pic>
        <p:nvPicPr>
          <p:cNvPr id="6" name="Obrázek 5" descr="P10901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2160975"/>
            <a:ext cx="3214710" cy="2411033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1000100" y="5143512"/>
            <a:ext cx="2448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/>
              <a:t>1. chycení koule</a:t>
            </a:r>
            <a:endParaRPr lang="cs-CZ" sz="2400" b="1" dirty="0"/>
          </a:p>
        </p:txBody>
      </p:sp>
      <p:sp>
        <p:nvSpPr>
          <p:cNvPr id="8" name="TextovéPole 7"/>
          <p:cNvSpPr txBox="1"/>
          <p:nvPr/>
        </p:nvSpPr>
        <p:spPr>
          <a:xfrm>
            <a:off x="5072066" y="5181913"/>
            <a:ext cx="3055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/>
              <a:t>2. přenesení do ruky</a:t>
            </a:r>
            <a:endParaRPr lang="cs-CZ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Položení koule na krk  </a:t>
            </a: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P10901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571612"/>
            <a:ext cx="3071834" cy="2303875"/>
          </a:xfrm>
          <a:prstGeom prst="rect">
            <a:avLst/>
          </a:prstGeom>
        </p:spPr>
      </p:pic>
      <p:pic>
        <p:nvPicPr>
          <p:cNvPr id="5" name="Obrázek 4" descr="P10901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1500174"/>
            <a:ext cx="3143272" cy="2357454"/>
          </a:xfrm>
          <a:prstGeom prst="rect">
            <a:avLst/>
          </a:prstGeom>
        </p:spPr>
      </p:pic>
      <p:pic>
        <p:nvPicPr>
          <p:cNvPr id="6" name="Obrázek 5" descr="P10901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4071942"/>
            <a:ext cx="2952771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marL="795338" lvl="2" indent="-514350" algn="ctr">
              <a:buNone/>
            </a:pPr>
            <a:r>
              <a:rPr lang="cs-CZ" sz="2800" b="1" i="1" u="sng" dirty="0" smtClean="0">
                <a:solidFill>
                  <a:schemeClr val="tx1"/>
                </a:solidFill>
              </a:rPr>
              <a:t>Podávání koule  z ruky do ruky</a:t>
            </a:r>
          </a:p>
          <a:p>
            <a:pPr marL="795338" lvl="2" indent="-514350" algn="ctr">
              <a:buNone/>
            </a:pPr>
            <a:endParaRPr lang="cs-CZ" sz="2800" dirty="0" smtClean="0">
              <a:solidFill>
                <a:schemeClr val="tx1"/>
              </a:solidFill>
            </a:endParaRPr>
          </a:p>
          <a:p>
            <a:pPr marL="795338" lvl="2" indent="-514350">
              <a:buFontTx/>
              <a:buChar char="-"/>
            </a:pPr>
            <a:r>
              <a:rPr lang="cs-CZ" sz="2800" dirty="0" smtClean="0">
                <a:solidFill>
                  <a:schemeClr val="tx1"/>
                </a:solidFill>
              </a:rPr>
              <a:t>zpevněné zápěstí</a:t>
            </a:r>
          </a:p>
          <a:p>
            <a:pPr marL="795338" lvl="2" indent="-514350">
              <a:buFontTx/>
              <a:buChar char="-"/>
            </a:pPr>
            <a:r>
              <a:rPr lang="cs-CZ" sz="2800" dirty="0" smtClean="0">
                <a:solidFill>
                  <a:schemeClr val="tx1"/>
                </a:solidFill>
              </a:rPr>
              <a:t>zpevněné prsty</a:t>
            </a:r>
          </a:p>
          <a:p>
            <a:pPr marL="795338" lvl="2" indent="-514350">
              <a:buFontTx/>
              <a:buChar char="-"/>
            </a:pPr>
            <a:r>
              <a:rPr lang="cs-CZ" sz="2800" dirty="0" smtClean="0">
                <a:solidFill>
                  <a:schemeClr val="tx1"/>
                </a:solidFill>
              </a:rPr>
              <a:t>prsty u sebe</a:t>
            </a:r>
          </a:p>
          <a:p>
            <a:pPr marL="795338" lvl="2" indent="-514350">
              <a:buFontTx/>
              <a:buChar char="-"/>
            </a:pPr>
            <a:endParaRPr lang="cs-CZ" sz="2800" dirty="0" smtClean="0">
              <a:solidFill>
                <a:schemeClr val="tx1"/>
              </a:solidFill>
            </a:endParaRPr>
          </a:p>
          <a:p>
            <a:pPr marL="795338" lvl="2" indent="-514350">
              <a:buNone/>
            </a:pPr>
            <a:endParaRPr lang="cs-CZ" sz="2000" i="1" dirty="0" smtClean="0">
              <a:solidFill>
                <a:schemeClr val="tx1"/>
              </a:solidFill>
            </a:endParaRPr>
          </a:p>
          <a:p>
            <a:pPr marL="795338" lvl="2" indent="-514350">
              <a:buNone/>
            </a:pPr>
            <a:r>
              <a:rPr lang="cs-CZ" sz="2000" i="1" dirty="0" smtClean="0">
                <a:solidFill>
                  <a:schemeClr val="tx1"/>
                </a:solidFill>
              </a:rPr>
              <a:t>	</a:t>
            </a:r>
            <a:endParaRPr lang="cs-CZ" sz="2000" b="1" i="1" u="sng" dirty="0" smtClean="0">
              <a:solidFill>
                <a:schemeClr val="tx1"/>
              </a:solidFill>
            </a:endParaRPr>
          </a:p>
          <a:p>
            <a:pPr marL="795338" lvl="2" indent="-514350">
              <a:buNone/>
            </a:pPr>
            <a:endParaRPr lang="cs-CZ" sz="2800" b="1" i="1" u="sng" dirty="0" smtClean="0">
              <a:solidFill>
                <a:schemeClr val="tx1"/>
              </a:solidFill>
            </a:endParaRPr>
          </a:p>
        </p:txBody>
      </p:sp>
      <p:pic>
        <p:nvPicPr>
          <p:cNvPr id="4" name="Obrázek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4214818"/>
            <a:ext cx="2063687" cy="2063687"/>
          </a:xfrm>
          <a:prstGeom prst="rect">
            <a:avLst/>
          </a:prstGeom>
        </p:spPr>
      </p:pic>
      <p:pic>
        <p:nvPicPr>
          <p:cNvPr id="6" name="Obrázek 5" descr="P10901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1714488"/>
            <a:ext cx="2857520" cy="2143140"/>
          </a:xfrm>
          <a:prstGeom prst="rect">
            <a:avLst/>
          </a:prstGeom>
        </p:spPr>
      </p:pic>
      <p:pic>
        <p:nvPicPr>
          <p:cNvPr id="7" name="Obrázek 6" descr="P10901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1071538" y="3857628"/>
            <a:ext cx="2857520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 marL="342900" lvl="2" indent="-342900" algn="ctr">
              <a:buNone/>
            </a:pPr>
            <a:r>
              <a:rPr lang="cs-CZ" sz="2800" b="1" i="1" u="sng" dirty="0" smtClean="0">
                <a:solidFill>
                  <a:schemeClr val="tx1"/>
                </a:solidFill>
              </a:rPr>
              <a:t>Nadhozy</a:t>
            </a:r>
          </a:p>
          <a:p>
            <a:pPr marL="342900" lvl="2" indent="-342900">
              <a:buNone/>
            </a:pPr>
            <a:r>
              <a:rPr lang="cs-CZ" sz="2400" dirty="0" smtClean="0">
                <a:solidFill>
                  <a:schemeClr val="tx1"/>
                </a:solidFill>
              </a:rPr>
              <a:t>ÚKOL:</a:t>
            </a:r>
          </a:p>
          <a:p>
            <a:pPr marL="342900" lvl="2" indent="-342900">
              <a:buFontTx/>
              <a:buChar char="-"/>
            </a:pPr>
            <a:r>
              <a:rPr lang="cs-CZ" sz="2400" dirty="0" smtClean="0">
                <a:solidFill>
                  <a:schemeClr val="tx1"/>
                </a:solidFill>
              </a:rPr>
              <a:t>vytrčení paže</a:t>
            </a:r>
          </a:p>
          <a:p>
            <a:pPr marL="342900" lvl="2" indent="-342900">
              <a:buFontTx/>
              <a:buChar char="-"/>
            </a:pPr>
            <a:r>
              <a:rPr lang="cs-CZ" sz="2400" dirty="0" smtClean="0">
                <a:solidFill>
                  <a:schemeClr val="tx1"/>
                </a:solidFill>
              </a:rPr>
              <a:t>odpérování koule zápěstím i prsty</a:t>
            </a:r>
          </a:p>
          <a:p>
            <a:pPr marL="342900" lvl="2" indent="-342900">
              <a:buFontTx/>
              <a:buChar char="-"/>
            </a:pPr>
            <a:r>
              <a:rPr lang="cs-CZ" sz="2400" dirty="0" smtClean="0">
                <a:solidFill>
                  <a:schemeClr val="tx1"/>
                </a:solidFill>
              </a:rPr>
              <a:t>správná poloha lokte</a:t>
            </a:r>
          </a:p>
          <a:p>
            <a:pPr marL="342900" lvl="2" indent="-342900">
              <a:buFontTx/>
              <a:buChar char="-"/>
            </a:pPr>
            <a:r>
              <a:rPr lang="cs-CZ" sz="2400" dirty="0" smtClean="0">
                <a:solidFill>
                  <a:schemeClr val="tx1"/>
                </a:solidFill>
              </a:rPr>
              <a:t>zpevňující funkce druhé paže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4" name="Obrázek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3786190"/>
            <a:ext cx="1992249" cy="1992249"/>
          </a:xfrm>
          <a:prstGeom prst="rect">
            <a:avLst/>
          </a:prstGeom>
        </p:spPr>
      </p:pic>
      <p:pic>
        <p:nvPicPr>
          <p:cNvPr id="5" name="Obrázek 4" descr="P10901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571876"/>
            <a:ext cx="3143240" cy="235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342900" lvl="2" indent="-342900">
              <a:buNone/>
            </a:pPr>
            <a:r>
              <a:rPr lang="cs-CZ" sz="2800" b="1" i="1" dirty="0" smtClean="0">
                <a:solidFill>
                  <a:schemeClr val="tx1"/>
                </a:solidFill>
              </a:rPr>
              <a:t>			         </a:t>
            </a:r>
            <a:r>
              <a:rPr lang="cs-CZ" sz="2800" b="1" i="1" u="sng" dirty="0" smtClean="0">
                <a:solidFill>
                  <a:schemeClr val="tx1"/>
                </a:solidFill>
              </a:rPr>
              <a:t>Vrhy do země </a:t>
            </a:r>
          </a:p>
          <a:p>
            <a:pPr marL="342900" lvl="2" indent="-342900">
              <a:buNone/>
            </a:pPr>
            <a:endParaRPr lang="cs-CZ" sz="2800" b="1" i="1" u="sng" dirty="0" smtClean="0">
              <a:solidFill>
                <a:schemeClr val="tx1"/>
              </a:solidFill>
            </a:endParaRPr>
          </a:p>
          <a:p>
            <a:pPr marL="342900" lvl="2" indent="-342900" algn="ctr">
              <a:buNone/>
            </a:pPr>
            <a:r>
              <a:rPr lang="cs-CZ" sz="2400" dirty="0" smtClean="0">
                <a:solidFill>
                  <a:schemeClr val="tx1"/>
                </a:solidFill>
              </a:rPr>
              <a:t>S postupným </a:t>
            </a:r>
            <a:r>
              <a:rPr lang="cs-CZ" sz="2400" dirty="0" err="1" smtClean="0">
                <a:solidFill>
                  <a:schemeClr val="tx1"/>
                </a:solidFill>
              </a:rPr>
              <a:t>sešikmením</a:t>
            </a:r>
            <a:r>
              <a:rPr lang="cs-CZ" sz="2400" dirty="0" smtClean="0">
                <a:solidFill>
                  <a:schemeClr val="tx1"/>
                </a:solidFill>
              </a:rPr>
              <a:t> vrhu a oddálením místa </a:t>
            </a:r>
          </a:p>
          <a:p>
            <a:pPr marL="342900" lvl="2" indent="-342900">
              <a:buNone/>
            </a:pPr>
            <a:r>
              <a:rPr lang="cs-CZ" sz="2400" dirty="0" smtClean="0">
                <a:solidFill>
                  <a:schemeClr val="tx1"/>
                </a:solidFill>
              </a:rPr>
              <a:t>                                  dopadu koule</a:t>
            </a:r>
          </a:p>
          <a:p>
            <a:pPr marL="342900" lvl="2" indent="-342900">
              <a:buNone/>
            </a:pPr>
            <a:endParaRPr lang="cs-CZ" sz="2400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Obrázek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571876"/>
            <a:ext cx="2635192" cy="2635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cs-CZ" b="1" i="1" dirty="0" smtClean="0">
                <a:solidFill>
                  <a:schemeClr val="tx1"/>
                </a:solidFill>
              </a:rPr>
              <a:t>			</a:t>
            </a:r>
            <a:r>
              <a:rPr lang="cs-CZ" b="1" i="1" u="sng" dirty="0" smtClean="0">
                <a:solidFill>
                  <a:schemeClr val="tx1"/>
                </a:solidFill>
              </a:rPr>
              <a:t>Nácvik fází vrhu z místa</a:t>
            </a:r>
          </a:p>
          <a:p>
            <a:pPr>
              <a:buNone/>
            </a:pPr>
            <a:endParaRPr lang="cs-CZ" b="1" i="1" u="sng" dirty="0" smtClean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r>
              <a:rPr lang="cs-CZ" dirty="0" smtClean="0">
                <a:solidFill>
                  <a:schemeClr val="tx1"/>
                </a:solidFill>
              </a:rPr>
              <a:t>rozfázovaný pohyb bez koule</a:t>
            </a:r>
          </a:p>
          <a:p>
            <a:pPr marL="457200" indent="-457200">
              <a:buAutoNum type="alphaLcParenR"/>
            </a:pPr>
            <a:r>
              <a:rPr lang="cs-CZ" dirty="0" smtClean="0">
                <a:solidFill>
                  <a:schemeClr val="tx1"/>
                </a:solidFill>
              </a:rPr>
              <a:t>rozfázovaný pohyb s odhodem</a:t>
            </a:r>
          </a:p>
          <a:p>
            <a:pPr marL="457200" indent="-457200">
              <a:buNone/>
            </a:pPr>
            <a:endParaRPr lang="cs-CZ" dirty="0"/>
          </a:p>
        </p:txBody>
      </p:sp>
      <p:pic>
        <p:nvPicPr>
          <p:cNvPr id="4" name="Obrázek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3357562"/>
            <a:ext cx="2420877" cy="2420877"/>
          </a:xfrm>
          <a:prstGeom prst="rect">
            <a:avLst/>
          </a:prstGeom>
        </p:spPr>
      </p:pic>
      <p:pic>
        <p:nvPicPr>
          <p:cNvPr id="5" name="Obrázek 4" descr="ATLETIKA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357562"/>
            <a:ext cx="2420877" cy="2420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957</TotalTime>
  <Words>272</Words>
  <Application>Microsoft Office PowerPoint</Application>
  <PresentationFormat>Předvádění na obrazovce (4:3)</PresentationFormat>
  <Paragraphs>79</Paragraphs>
  <Slides>22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3" baseType="lpstr">
      <vt:lpstr>ŠABLONA DUM</vt:lpstr>
      <vt:lpstr>Snímek 1</vt:lpstr>
      <vt:lpstr>ANOTACE</vt:lpstr>
      <vt:lpstr>Vrh koulí - pravidla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Kinogram</vt:lpstr>
      <vt:lpstr>Snímek 16</vt:lpstr>
      <vt:lpstr>Jak to má vypadat</vt:lpstr>
      <vt:lpstr>Snímek 18</vt:lpstr>
      <vt:lpstr>Snímek 19</vt:lpstr>
      <vt:lpstr>Snímek 20</vt:lpstr>
      <vt:lpstr>Snímek 21</vt:lpstr>
      <vt:lpstr>Snímek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Janička</cp:lastModifiedBy>
  <cp:revision>132</cp:revision>
  <dcterms:created xsi:type="dcterms:W3CDTF">2013-02-11T18:59:15Z</dcterms:created>
  <dcterms:modified xsi:type="dcterms:W3CDTF">2013-08-20T07:29:46Z</dcterms:modified>
</cp:coreProperties>
</file>