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57" r:id="rId3"/>
    <p:sldId id="310" r:id="rId4"/>
    <p:sldId id="311" r:id="rId5"/>
    <p:sldId id="312" r:id="rId6"/>
    <p:sldId id="313" r:id="rId7"/>
    <p:sldId id="314" r:id="rId8"/>
    <p:sldId id="309" r:id="rId9"/>
    <p:sldId id="259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3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8.8.2013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5.mpg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3526849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VY_32_INOVACE_10A_20_Atletika_Koule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– Přísun</a:t>
                      </a: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1.8.2013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6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úkolu. Cvičení pak vyzkoušejí prakticky v tělocvičně nebo na hřišti. Cílem hodiny je nácvik průpravných cvičení, které pomáhají zdokonalit techniku vrhu s přísunem a osvojení a zdokonalení techniky samotného vrhu s přísunem. Každé cvičení opakují několikrát.</a:t>
            </a:r>
          </a:p>
        </p:txBody>
      </p:sp>
    </p:spTree>
    <p:extLst>
      <p:ext uri="{BB962C8B-B14F-4D97-AF65-F5344CB8AC3E}">
        <p14:creationId xmlns:p14="http://schemas.microsoft.com/office/powerpoint/2010/main" xmlns="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Cvičení 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i="1" u="sng" dirty="0" smtClean="0">
                <a:solidFill>
                  <a:schemeClr val="tx1"/>
                </a:solidFill>
              </a:rPr>
              <a:t>Opakované přísuny</a:t>
            </a: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786058"/>
            <a:ext cx="2992381" cy="299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 marL="457200" indent="-457200">
              <a:buAutoNum type="alphaLcParenR"/>
            </a:pPr>
            <a:r>
              <a:rPr lang="cs-CZ" b="1" i="1" u="sng" dirty="0" smtClean="0">
                <a:solidFill>
                  <a:schemeClr val="tx1"/>
                </a:solidFill>
              </a:rPr>
              <a:t>rozfázovaný přísun</a:t>
            </a:r>
          </a:p>
          <a:p>
            <a:pPr marL="457200" indent="-457200">
              <a:buAutoNum type="alphaLcParenR"/>
            </a:pPr>
            <a:r>
              <a:rPr lang="cs-CZ" b="1" i="1" u="sng" dirty="0" smtClean="0">
                <a:solidFill>
                  <a:schemeClr val="tx1"/>
                </a:solidFill>
              </a:rPr>
              <a:t>rozfázovaný přísun s odhodem</a:t>
            </a:r>
          </a:p>
          <a:p>
            <a:pPr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2357430"/>
            <a:ext cx="3349571" cy="3349571"/>
          </a:xfrm>
          <a:prstGeom prst="rect">
            <a:avLst/>
          </a:prstGeom>
        </p:spPr>
      </p:pic>
      <p:pic>
        <p:nvPicPr>
          <p:cNvPr id="5" name="Obrázek 4" descr="ATLETIKA.png">
            <a:hlinkClick r:id="rId4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357430"/>
            <a:ext cx="3349571" cy="3349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cs-CZ" dirty="0" err="1" smtClean="0"/>
              <a:t>Kinogram</a:t>
            </a:r>
            <a:endParaRPr lang="cs-CZ" dirty="0"/>
          </a:p>
        </p:txBody>
      </p:sp>
      <p:pic>
        <p:nvPicPr>
          <p:cNvPr id="4" name="Zástupný symbol pro obsah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2000264" cy="1500198"/>
          </a:xfrm>
        </p:spPr>
      </p:pic>
      <p:pic>
        <p:nvPicPr>
          <p:cNvPr id="7" name="Obrázek 6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1071546"/>
            <a:ext cx="2000264" cy="1500198"/>
          </a:xfrm>
          <a:prstGeom prst="rect">
            <a:avLst/>
          </a:prstGeom>
        </p:spPr>
      </p:pic>
      <p:pic>
        <p:nvPicPr>
          <p:cNvPr id="8" name="Obrázek 7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2" y="1071546"/>
            <a:ext cx="2000264" cy="1500198"/>
          </a:xfrm>
          <a:prstGeom prst="rect">
            <a:avLst/>
          </a:prstGeom>
        </p:spPr>
      </p:pic>
      <p:pic>
        <p:nvPicPr>
          <p:cNvPr id="9" name="Obrázek 8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1071546"/>
            <a:ext cx="2000264" cy="1500198"/>
          </a:xfrm>
          <a:prstGeom prst="rect">
            <a:avLst/>
          </a:prstGeom>
        </p:spPr>
      </p:pic>
      <p:pic>
        <p:nvPicPr>
          <p:cNvPr id="10" name="Obrázek 9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57290" y="2857496"/>
            <a:ext cx="2071702" cy="1553777"/>
          </a:xfrm>
          <a:prstGeom prst="rect">
            <a:avLst/>
          </a:prstGeom>
        </p:spPr>
      </p:pic>
      <p:pic>
        <p:nvPicPr>
          <p:cNvPr id="11" name="Obrázek 10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2857496"/>
            <a:ext cx="2071702" cy="1553776"/>
          </a:xfrm>
          <a:prstGeom prst="rect">
            <a:avLst/>
          </a:prstGeom>
        </p:spPr>
      </p:pic>
      <p:pic>
        <p:nvPicPr>
          <p:cNvPr id="12" name="Obrázek 11" descr="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57818" y="2857496"/>
            <a:ext cx="2071702" cy="1553777"/>
          </a:xfrm>
          <a:prstGeom prst="rect">
            <a:avLst/>
          </a:prstGeom>
        </p:spPr>
      </p:pic>
      <p:pic>
        <p:nvPicPr>
          <p:cNvPr id="13" name="Obrázek 12" descr="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57290" y="4572008"/>
            <a:ext cx="2000265" cy="1500199"/>
          </a:xfrm>
          <a:prstGeom prst="rect">
            <a:avLst/>
          </a:prstGeom>
        </p:spPr>
      </p:pic>
      <p:pic>
        <p:nvPicPr>
          <p:cNvPr id="14" name="Obrázek 13" descr="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57554" y="4572008"/>
            <a:ext cx="2000264" cy="1500199"/>
          </a:xfrm>
          <a:prstGeom prst="rect">
            <a:avLst/>
          </a:prstGeom>
        </p:spPr>
      </p:pic>
      <p:pic>
        <p:nvPicPr>
          <p:cNvPr id="15" name="Obrázek 14" descr="1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357818" y="4542774"/>
            <a:ext cx="2047725" cy="1535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b="1" i="1" u="sng" dirty="0" err="1" smtClean="0">
                <a:solidFill>
                  <a:schemeClr val="tx1"/>
                </a:solidFill>
              </a:rPr>
              <a:t>Odvrh</a:t>
            </a:r>
            <a:r>
              <a:rPr lang="cs-CZ" b="1" i="1" u="sng" dirty="0" smtClean="0">
                <a:solidFill>
                  <a:schemeClr val="tx1"/>
                </a:solidFill>
              </a:rPr>
              <a:t> s přísunem</a:t>
            </a:r>
          </a:p>
          <a:p>
            <a:pPr algn="ctr">
              <a:buNone/>
            </a:pPr>
            <a:endParaRPr lang="cs-CZ" b="1" i="1" u="sng" dirty="0">
              <a:solidFill>
                <a:schemeClr val="tx1"/>
              </a:solidFill>
            </a:endParaRPr>
          </a:p>
        </p:txBody>
      </p:sp>
      <p:pic>
        <p:nvPicPr>
          <p:cNvPr id="4" name="Obrázek 3" descr="ATLETIKA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5502" y="2214554"/>
            <a:ext cx="3635324" cy="3635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Nejčastější chyby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loket směřuje dolů (hod)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horní část těla předběhne dolní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po přísunu váha na noze blíž břevnu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krátký přísun</a:t>
            </a:r>
          </a:p>
          <a:p>
            <a:pPr>
              <a:lnSpc>
                <a:spcPct val="200000"/>
              </a:lnSpc>
            </a:pPr>
            <a:r>
              <a:rPr lang="cs-CZ" dirty="0" smtClean="0">
                <a:solidFill>
                  <a:schemeClr val="tx1"/>
                </a:solidFill>
              </a:rPr>
              <a:t>rameno druhé ruky při </a:t>
            </a:r>
            <a:r>
              <a:rPr lang="cs-CZ" dirty="0" err="1" smtClean="0">
                <a:solidFill>
                  <a:schemeClr val="tx1"/>
                </a:solidFill>
              </a:rPr>
              <a:t>odvrhu</a:t>
            </a:r>
            <a:r>
              <a:rPr lang="cs-CZ" dirty="0" smtClean="0">
                <a:solidFill>
                  <a:schemeClr val="tx1"/>
                </a:solidFill>
              </a:rPr>
              <a:t> padá dolů</a:t>
            </a:r>
          </a:p>
          <a:p>
            <a:pPr>
              <a:lnSpc>
                <a:spcPct val="200000"/>
              </a:lnSpc>
            </a:pPr>
            <a:r>
              <a:rPr lang="cs-CZ" dirty="0" err="1" smtClean="0">
                <a:solidFill>
                  <a:schemeClr val="tx1"/>
                </a:solidFill>
              </a:rPr>
              <a:t>odvrh</a:t>
            </a:r>
            <a:r>
              <a:rPr lang="cs-CZ" dirty="0" smtClean="0">
                <a:solidFill>
                  <a:schemeClr val="tx1"/>
                </a:solidFill>
              </a:rPr>
              <a:t> z jedné nohy 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5" name="Obrázek 4" descr="ATLETIK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1285860"/>
            <a:ext cx="714380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DOSTÁL, Emil; VELEBIL, Václav a kol. </a:t>
            </a:r>
            <a:r>
              <a:rPr lang="cs-CZ" sz="1400" i="1" dirty="0" smtClean="0"/>
              <a:t>Didaktika školní atletiky</a:t>
            </a:r>
            <a:r>
              <a:rPr lang="cs-CZ" sz="1400" dirty="0" smtClean="0"/>
              <a:t>. Praha: Univerzita Karlova, 1992, ISBN 80-7066-257-3.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976</TotalTime>
  <Words>178</Words>
  <Application>Microsoft Office PowerPoint</Application>
  <PresentationFormat>Předvádění na obrazovce (4:3)</PresentationFormat>
  <Paragraphs>40</Paragraphs>
  <Slides>9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ŠABLONA DUM</vt:lpstr>
      <vt:lpstr>Snímek 1</vt:lpstr>
      <vt:lpstr>ANOTACE</vt:lpstr>
      <vt:lpstr>Cvičení </vt:lpstr>
      <vt:lpstr>Snímek 4</vt:lpstr>
      <vt:lpstr>Kinogram</vt:lpstr>
      <vt:lpstr>Snímek 6</vt:lpstr>
      <vt:lpstr>Nejčastější chyby</vt:lpstr>
      <vt:lpstr>Snímek 8</vt:lpstr>
      <vt:lpstr>Snímek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Janička</cp:lastModifiedBy>
  <cp:revision>136</cp:revision>
  <dcterms:created xsi:type="dcterms:W3CDTF">2013-02-11T18:59:15Z</dcterms:created>
  <dcterms:modified xsi:type="dcterms:W3CDTF">2013-08-08T20:23:41Z</dcterms:modified>
</cp:coreProperties>
</file>