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57" r:id="rId4"/>
    <p:sldId id="258" r:id="rId5"/>
    <p:sldId id="268" r:id="rId6"/>
    <p:sldId id="269" r:id="rId7"/>
    <p:sldId id="264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45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THE  ALPHABET</a:t>
            </a:r>
            <a:endParaRPr lang="cs-CZ" sz="36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30120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393545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THE  ALPHABET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Spelování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abecedy, slov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anglické abecedě, umět 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spelovat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hlásky a slova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učiva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25.01.2013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  <a:solidFill>
            <a:srgbClr val="FFFF00"/>
          </a:solidFill>
          <a:ln w="19050">
            <a:solidFill>
              <a:schemeClr val="tx2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HLÁSKUJ   ABECEDU. 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5747401"/>
              </p:ext>
            </p:extLst>
          </p:nvPr>
        </p:nvGraphicFramePr>
        <p:xfrm>
          <a:off x="179512" y="1600200"/>
          <a:ext cx="8856984" cy="51456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8492"/>
                <a:gridCol w="4428492"/>
              </a:tblGrid>
              <a:tr h="1716659">
                <a:tc gridSpan="2">
                  <a:txBody>
                    <a:bodyPr/>
                    <a:lstStyle/>
                    <a:p>
                      <a:endParaRPr lang="cs-CZ" sz="320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dirty="0" smtClean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A</a:t>
                      </a:r>
                      <a:r>
                        <a:rPr lang="cs-CZ" sz="3200" baseline="0" dirty="0" smtClean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rgbClr val="FFFF99"/>
                          </a:solidFill>
                        </a:rPr>
                        <a:t>C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D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F </a:t>
                      </a:r>
                      <a:r>
                        <a:rPr lang="cs-CZ" sz="3200" baseline="0" dirty="0" smtClean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G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H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rgbClr val="FFFF99"/>
                          </a:solidFill>
                        </a:rPr>
                        <a:t>I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rgbClr val="FFFF99"/>
                          </a:solidFill>
                        </a:rPr>
                        <a:t>J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L M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N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rgbClr val="FFFF99"/>
                          </a:solidFill>
                        </a:rPr>
                        <a:t>Q </a:t>
                      </a:r>
                      <a:r>
                        <a:rPr lang="cs-CZ" sz="3200" baseline="0" dirty="0" smtClean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R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rgbClr val="FFFF99"/>
                          </a:solidFill>
                        </a:rPr>
                        <a:t>T U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V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W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X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Y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smtClean="0">
                          <a:solidFill>
                            <a:schemeClr val="bg1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sz="3200" dirty="0">
                        <a:solidFill>
                          <a:schemeClr val="bg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716659">
                <a:tc>
                  <a:txBody>
                    <a:bodyPr/>
                    <a:lstStyle/>
                    <a:p>
                      <a:endParaRPr lang="cs-CZ" sz="3500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500" b="1" dirty="0" err="1" smtClean="0">
                          <a:solidFill>
                            <a:schemeClr val="tx1"/>
                          </a:solidFill>
                        </a:rPr>
                        <a:t>Name</a:t>
                      </a:r>
                      <a:r>
                        <a:rPr lang="cs-CZ" sz="35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500" b="1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sz="3500" b="1" dirty="0" smtClean="0">
                          <a:solidFill>
                            <a:schemeClr val="tx1"/>
                          </a:solidFill>
                        </a:rPr>
                        <a:t> blue </a:t>
                      </a:r>
                      <a:r>
                        <a:rPr lang="cs-CZ" sz="3500" b="1" dirty="0" err="1" smtClean="0">
                          <a:solidFill>
                            <a:schemeClr val="tx1"/>
                          </a:solidFill>
                        </a:rPr>
                        <a:t>letters</a:t>
                      </a:r>
                      <a:r>
                        <a:rPr lang="cs-CZ" sz="3500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35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Name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grey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letters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15638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Name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yellow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letters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Name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orange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5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letters</a:t>
                      </a:r>
                      <a:r>
                        <a:rPr kumimoji="0" lang="cs-CZ" sz="35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932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51520" y="274638"/>
            <a:ext cx="8640960" cy="114300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2"/>
            </a:solidFill>
          </a:ln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tx2"/>
                </a:solidFill>
              </a:rPr>
              <a:t>SPOJ  PÍSMENO  A  JEHO  VÝSLOVNOST.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6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52217564"/>
              </p:ext>
            </p:extLst>
          </p:nvPr>
        </p:nvGraphicFramePr>
        <p:xfrm>
          <a:off x="179512" y="1600200"/>
          <a:ext cx="8856984" cy="50488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56984"/>
              </a:tblGrid>
              <a:tr h="1665601">
                <a:tc>
                  <a:txBody>
                    <a:bodyPr/>
                    <a:lstStyle/>
                    <a:p>
                      <a:endParaRPr lang="cs-CZ" sz="320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6000" dirty="0" smtClean="0">
                          <a:solidFill>
                            <a:schemeClr val="tx1"/>
                          </a:solidFill>
                        </a:rPr>
                        <a:t>G  </a:t>
                      </a:r>
                      <a:r>
                        <a:rPr lang="cs-CZ" sz="6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r>
                        <a:rPr lang="cs-CZ" sz="6000" dirty="0" smtClean="0">
                          <a:solidFill>
                            <a:schemeClr val="tx1"/>
                          </a:solidFill>
                        </a:rPr>
                        <a:t>  C  </a:t>
                      </a:r>
                      <a:r>
                        <a:rPr lang="cs-CZ" sz="6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r>
                        <a:rPr lang="cs-CZ" sz="6000" dirty="0" smtClean="0">
                          <a:solidFill>
                            <a:schemeClr val="tx1"/>
                          </a:solidFill>
                        </a:rPr>
                        <a:t>  Q  </a:t>
                      </a:r>
                      <a:r>
                        <a:rPr lang="cs-CZ" sz="6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r>
                        <a:rPr lang="cs-CZ" sz="6000" baseline="0" dirty="0" smtClean="0">
                          <a:solidFill>
                            <a:schemeClr val="tx1"/>
                          </a:solidFill>
                        </a:rPr>
                        <a:t>  K  </a:t>
                      </a:r>
                      <a:r>
                        <a:rPr lang="cs-CZ" sz="6000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V</a:t>
                      </a:r>
                      <a:r>
                        <a:rPr lang="cs-CZ" sz="6000" baseline="0" dirty="0" smtClean="0">
                          <a:solidFill>
                            <a:schemeClr val="tx1"/>
                          </a:solidFill>
                        </a:rPr>
                        <a:t>  I  </a:t>
                      </a:r>
                      <a:r>
                        <a:rPr lang="cs-CZ" sz="6000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r>
                        <a:rPr lang="cs-CZ" sz="6000" baseline="0" dirty="0" smtClean="0">
                          <a:solidFill>
                            <a:schemeClr val="tx1"/>
                          </a:solidFill>
                        </a:rPr>
                        <a:t>  Y  </a:t>
                      </a:r>
                      <a:r>
                        <a:rPr lang="cs-CZ" sz="6000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  </a:t>
                      </a:r>
                      <a:endParaRPr lang="cs-CZ" sz="60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645864">
                <a:tc>
                  <a:txBody>
                    <a:bodyPr/>
                    <a:lstStyle/>
                    <a:p>
                      <a:endParaRPr lang="cs-CZ" sz="3500" b="1" dirty="0" smtClean="0">
                        <a:solidFill>
                          <a:schemeClr val="tx2"/>
                        </a:solidFill>
                      </a:endParaRPr>
                    </a:p>
                    <a:p>
                      <a:r>
                        <a:rPr lang="cs-CZ" sz="3500" b="1" dirty="0" smtClean="0">
                          <a:solidFill>
                            <a:schemeClr val="tx2"/>
                          </a:solidFill>
                        </a:rPr>
                        <a:t>/</a:t>
                      </a:r>
                      <a:r>
                        <a:rPr lang="cs-CZ" sz="3500" b="1" dirty="0" err="1" smtClean="0">
                          <a:solidFill>
                            <a:schemeClr val="tx2"/>
                          </a:solidFill>
                        </a:rPr>
                        <a:t>džei</a:t>
                      </a:r>
                      <a:r>
                        <a:rPr lang="cs-CZ" sz="3500" b="1" dirty="0" smtClean="0">
                          <a:solidFill>
                            <a:schemeClr val="tx2"/>
                          </a:solidFill>
                        </a:rPr>
                        <a:t>/     /es/     /</a:t>
                      </a:r>
                      <a:r>
                        <a:rPr lang="cs-CZ" sz="3500" b="1" dirty="0" err="1" smtClean="0">
                          <a:solidFill>
                            <a:schemeClr val="tx2"/>
                          </a:solidFill>
                        </a:rPr>
                        <a:t>eič</a:t>
                      </a:r>
                      <a:r>
                        <a:rPr lang="cs-CZ" sz="3500" b="1" dirty="0" smtClean="0">
                          <a:solidFill>
                            <a:schemeClr val="tx2"/>
                          </a:solidFill>
                        </a:rPr>
                        <a:t>/     /a:/     /</a:t>
                      </a:r>
                      <a:r>
                        <a:rPr lang="cs-CZ" sz="3500" b="1" dirty="0" err="1" smtClean="0">
                          <a:solidFill>
                            <a:schemeClr val="tx2"/>
                          </a:solidFill>
                        </a:rPr>
                        <a:t>dži</a:t>
                      </a:r>
                      <a:r>
                        <a:rPr lang="cs-CZ" sz="3500" b="1" dirty="0" smtClean="0">
                          <a:solidFill>
                            <a:schemeClr val="tx2"/>
                          </a:solidFill>
                        </a:rPr>
                        <a:t>:/     /</a:t>
                      </a:r>
                      <a:r>
                        <a:rPr lang="cs-CZ" sz="3500" b="1" dirty="0" err="1" smtClean="0">
                          <a:solidFill>
                            <a:schemeClr val="tx2"/>
                          </a:solidFill>
                        </a:rPr>
                        <a:t>vi</a:t>
                      </a:r>
                      <a:r>
                        <a:rPr lang="cs-CZ" sz="3500" b="1" dirty="0" smtClean="0">
                          <a:solidFill>
                            <a:schemeClr val="tx2"/>
                          </a:solidFill>
                        </a:rPr>
                        <a:t>:/</a:t>
                      </a:r>
                      <a:endParaRPr lang="cs-CZ" sz="3500" b="1" dirty="0">
                        <a:solidFill>
                          <a:schemeClr val="tx2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685687">
                <a:tc>
                  <a:txBody>
                    <a:bodyPr/>
                    <a:lstStyle/>
                    <a:p>
                      <a:endParaRPr lang="cs-CZ" sz="3600" dirty="0" smtClean="0">
                        <a:solidFill>
                          <a:schemeClr val="tx2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tx2"/>
                          </a:solidFill>
                        </a:rPr>
                        <a:t>       /</a:t>
                      </a:r>
                      <a:r>
                        <a:rPr lang="cs-CZ" sz="3600" b="1" dirty="0" err="1" smtClean="0">
                          <a:solidFill>
                            <a:schemeClr val="tx2"/>
                          </a:solidFill>
                        </a:rPr>
                        <a:t>kei</a:t>
                      </a:r>
                      <a:r>
                        <a:rPr lang="cs-CZ" sz="3600" b="1" dirty="0" smtClean="0">
                          <a:solidFill>
                            <a:schemeClr val="tx2"/>
                          </a:solidFill>
                        </a:rPr>
                        <a:t>/     /</a:t>
                      </a:r>
                      <a:r>
                        <a:rPr lang="cs-CZ" sz="3600" b="1" dirty="0" err="1" smtClean="0">
                          <a:solidFill>
                            <a:schemeClr val="tx2"/>
                          </a:solidFill>
                        </a:rPr>
                        <a:t>wai</a:t>
                      </a:r>
                      <a:r>
                        <a:rPr lang="cs-CZ" sz="3600" b="1" dirty="0" smtClean="0">
                          <a:solidFill>
                            <a:schemeClr val="tx2"/>
                          </a:solidFill>
                        </a:rPr>
                        <a:t>/     /i:/</a:t>
                      </a:r>
                      <a:r>
                        <a:rPr lang="cs-CZ" sz="3600" b="1" baseline="0" dirty="0" smtClean="0">
                          <a:solidFill>
                            <a:schemeClr val="tx2"/>
                          </a:solidFill>
                        </a:rPr>
                        <a:t>     /</a:t>
                      </a:r>
                      <a:r>
                        <a:rPr lang="cs-CZ" sz="3600" b="1" baseline="0" dirty="0" err="1" smtClean="0">
                          <a:solidFill>
                            <a:schemeClr val="tx2"/>
                          </a:solidFill>
                        </a:rPr>
                        <a:t>kju</a:t>
                      </a:r>
                      <a:r>
                        <a:rPr lang="cs-CZ" sz="3600" b="1" baseline="0" dirty="0" smtClean="0">
                          <a:solidFill>
                            <a:schemeClr val="tx2"/>
                          </a:solidFill>
                        </a:rPr>
                        <a:t>:/    /</a:t>
                      </a:r>
                      <a:r>
                        <a:rPr lang="cs-CZ" sz="3600" b="1" baseline="0" dirty="0" err="1" smtClean="0">
                          <a:solidFill>
                            <a:schemeClr val="tx2"/>
                          </a:solidFill>
                        </a:rPr>
                        <a:t>ai</a:t>
                      </a:r>
                      <a:r>
                        <a:rPr lang="cs-CZ" sz="3600" b="1" baseline="0" dirty="0" smtClean="0">
                          <a:solidFill>
                            <a:schemeClr val="tx2"/>
                          </a:solidFill>
                        </a:rPr>
                        <a:t>/      /si:/</a:t>
                      </a:r>
                    </a:p>
                    <a:p>
                      <a:endParaRPr lang="cs-CZ" sz="36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126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869723801"/>
              </p:ext>
            </p:extLst>
          </p:nvPr>
        </p:nvGraphicFramePr>
        <p:xfrm>
          <a:off x="444376" y="1209569"/>
          <a:ext cx="8229600" cy="5545629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114800"/>
                <a:gridCol w="4114800"/>
              </a:tblGrid>
              <a:tr h="1787127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Písmeno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aseline="0" dirty="0" smtClean="0">
                          <a:solidFill>
                            <a:srgbClr val="00B050"/>
                          </a:solidFill>
                        </a:rPr>
                        <a:t>H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 se vyslovuje :</a:t>
                      </a:r>
                    </a:p>
                    <a:p>
                      <a:pPr marL="342900" indent="-342900">
                        <a:buAutoNum type="alphaUcParenR"/>
                      </a:pP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cs-CZ" sz="2400" baseline="0" dirty="0" err="1" smtClean="0">
                          <a:solidFill>
                            <a:schemeClr val="tx1"/>
                          </a:solidFill>
                        </a:rPr>
                        <a:t>džei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/</a:t>
                      </a:r>
                    </a:p>
                    <a:p>
                      <a:pPr marL="342900" indent="-342900">
                        <a:buAutoNum type="alphaUcParenR"/>
                      </a:pP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cs-CZ" sz="2400" baseline="0" dirty="0" err="1" smtClean="0">
                          <a:solidFill>
                            <a:schemeClr val="tx1"/>
                          </a:solidFill>
                        </a:rPr>
                        <a:t>dži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:/</a:t>
                      </a:r>
                    </a:p>
                    <a:p>
                      <a:pPr marL="342900" indent="-342900">
                        <a:buAutoNum type="alphaUcParenR"/>
                      </a:pP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cs-CZ" sz="2400" baseline="0" dirty="0" err="1" smtClean="0">
                          <a:solidFill>
                            <a:schemeClr val="tx1"/>
                          </a:solidFill>
                        </a:rPr>
                        <a:t>eič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/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Písmeno 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se vyslovuje 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/si:/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/es/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eks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endParaRPr lang="cs-CZ" dirty="0"/>
                    </a:p>
                  </a:txBody>
                  <a:tcPr/>
                </a:tc>
              </a:tr>
              <a:tr h="18792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Písmeno 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J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se vyslovuje 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džei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dži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:/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eič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Písmeno 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se vyslovuje 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vi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:/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dablju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:/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wai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endParaRPr lang="cs-CZ" dirty="0"/>
                    </a:p>
                  </a:txBody>
                  <a:tcPr/>
                </a:tc>
              </a:tr>
              <a:tr h="18792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/i:/ označuje písmeno: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dži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:/ označuje písmeno: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J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lphaUcParenR"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Nadpis 1"/>
          <p:cNvSpPr txBox="1">
            <a:spLocks/>
          </p:cNvSpPr>
          <p:nvPr/>
        </p:nvSpPr>
        <p:spPr>
          <a:xfrm>
            <a:off x="454720" y="215447"/>
            <a:ext cx="8208912" cy="994122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2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tx2"/>
                </a:solidFill>
              </a:rPr>
              <a:t>ODPOVĚZ  NA  OTÁZKY.</a:t>
            </a:r>
            <a:endParaRPr lang="cs-CZ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97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70598" y="256724"/>
            <a:ext cx="8229600" cy="778098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SESTAV  SLOVA  A PŘIŘAĎ  OBRÁZEK.</a:t>
            </a:r>
            <a:endParaRPr lang="cs-CZ" sz="4000" b="1" dirty="0">
              <a:solidFill>
                <a:schemeClr val="tx2"/>
              </a:solidFill>
            </a:endParaRPr>
          </a:p>
        </p:txBody>
      </p:sp>
      <p:graphicFrame>
        <p:nvGraphicFramePr>
          <p:cNvPr id="1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65389829"/>
              </p:ext>
            </p:extLst>
          </p:nvPr>
        </p:nvGraphicFramePr>
        <p:xfrm>
          <a:off x="457200" y="1052512"/>
          <a:ext cx="8229599" cy="566500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530624"/>
                <a:gridCol w="3096344"/>
                <a:gridCol w="2602631"/>
              </a:tblGrid>
              <a:tr h="18724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Ovál 26"/>
          <p:cNvSpPr/>
          <p:nvPr/>
        </p:nvSpPr>
        <p:spPr>
          <a:xfrm>
            <a:off x="6228184" y="1164093"/>
            <a:ext cx="2458616" cy="1708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r>
              <a:rPr lang="cs-CZ" sz="3200" b="1" dirty="0" err="1" smtClean="0">
                <a:solidFill>
                  <a:schemeClr val="bg1"/>
                </a:solidFill>
              </a:rPr>
              <a:t>em</a:t>
            </a:r>
            <a:r>
              <a:rPr lang="cs-CZ" sz="3200" b="1" dirty="0" smtClean="0">
                <a:solidFill>
                  <a:schemeClr val="bg1"/>
                </a:solidFill>
              </a:rPr>
              <a:t>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r>
              <a:rPr lang="cs-CZ" sz="3200" b="1" dirty="0" err="1" smtClean="0">
                <a:solidFill>
                  <a:schemeClr val="bg1"/>
                </a:solidFill>
              </a:rPr>
              <a:t>ju</a:t>
            </a:r>
            <a:r>
              <a:rPr lang="cs-CZ" sz="3200" b="1" dirty="0" smtClean="0">
                <a:solidFill>
                  <a:schemeClr val="bg1"/>
                </a:solidFill>
              </a:rPr>
              <a:t>:/ /el//</a:t>
            </a:r>
            <a:r>
              <a:rPr lang="cs-CZ" sz="3200" b="1" dirty="0" err="1" smtClean="0">
                <a:solidFill>
                  <a:schemeClr val="bg1"/>
                </a:solidFill>
              </a:rPr>
              <a:t>pi</a:t>
            </a:r>
            <a:r>
              <a:rPr lang="cs-CZ" sz="3200" b="1" dirty="0" smtClean="0">
                <a:solidFill>
                  <a:schemeClr val="bg1"/>
                </a:solidFill>
              </a:rPr>
              <a:t>:/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228184" y="3021923"/>
            <a:ext cx="2458616" cy="1708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r>
              <a:rPr lang="cs-CZ" sz="3200" b="1" dirty="0" err="1" smtClean="0">
                <a:solidFill>
                  <a:schemeClr val="bg1"/>
                </a:solidFill>
              </a:rPr>
              <a:t>ju</a:t>
            </a:r>
            <a:r>
              <a:rPr lang="cs-CZ" sz="3200" b="1" dirty="0" smtClean="0">
                <a:solidFill>
                  <a:schemeClr val="bg1"/>
                </a:solidFill>
              </a:rPr>
              <a:t>:/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/en/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/es/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228184" y="4941168"/>
            <a:ext cx="2445522" cy="1708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/el/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r>
              <a:rPr lang="cs-CZ" sz="3200" b="1" dirty="0" err="1" smtClean="0">
                <a:solidFill>
                  <a:schemeClr val="bg1"/>
                </a:solidFill>
              </a:rPr>
              <a:t>ei</a:t>
            </a:r>
            <a:r>
              <a:rPr lang="cs-CZ" sz="3200" b="1" dirty="0" smtClean="0">
                <a:solidFill>
                  <a:schemeClr val="bg1"/>
                </a:solidFill>
              </a:rPr>
              <a:t>//</a:t>
            </a:r>
            <a:r>
              <a:rPr lang="cs-CZ" sz="3200" b="1" dirty="0" err="1" smtClean="0">
                <a:solidFill>
                  <a:schemeClr val="bg1"/>
                </a:solidFill>
              </a:rPr>
              <a:t>bi</a:t>
            </a:r>
            <a:r>
              <a:rPr lang="cs-CZ" sz="3200" b="1" dirty="0" smtClean="0">
                <a:solidFill>
                  <a:schemeClr val="bg1"/>
                </a:solidFill>
              </a:rPr>
              <a:t>:/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/el/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470598" y="4941168"/>
            <a:ext cx="2445217" cy="1708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r>
              <a:rPr lang="cs-CZ" sz="3200" b="1" dirty="0" err="1" smtClean="0">
                <a:solidFill>
                  <a:schemeClr val="bg1"/>
                </a:solidFill>
              </a:rPr>
              <a:t>eič</a:t>
            </a:r>
            <a:r>
              <a:rPr lang="cs-CZ" sz="3200" b="1" dirty="0" smtClean="0">
                <a:solidFill>
                  <a:schemeClr val="bg1"/>
                </a:solidFill>
              </a:rPr>
              <a:t>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/ti:/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r>
              <a:rPr lang="cs-CZ" sz="3200" b="1" dirty="0" err="1" smtClean="0">
                <a:solidFill>
                  <a:schemeClr val="bg1"/>
                </a:solidFill>
              </a:rPr>
              <a:t>ei</a:t>
            </a:r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470598" y="3005336"/>
            <a:ext cx="2445218" cy="1708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/i:/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/a://bi:/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r>
              <a:rPr lang="cs-CZ" sz="3200" b="1" dirty="0" err="1" smtClean="0">
                <a:solidFill>
                  <a:schemeClr val="bg1"/>
                </a:solidFill>
              </a:rPr>
              <a:t>ei</a:t>
            </a:r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457200" y="1144688"/>
            <a:ext cx="2458616" cy="1708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</a:t>
            </a:r>
            <a:r>
              <a:rPr lang="cs-CZ" sz="3200" b="1" dirty="0" err="1" smtClean="0">
                <a:solidFill>
                  <a:schemeClr val="bg1"/>
                </a:solidFill>
              </a:rPr>
              <a:t>ei</a:t>
            </a:r>
            <a:r>
              <a:rPr lang="cs-CZ" sz="3200" b="1" dirty="0" smtClean="0">
                <a:solidFill>
                  <a:schemeClr val="bg1"/>
                </a:solidFill>
              </a:rPr>
              <a:t>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/ti:/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/i:/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2053" name="Picture 5" descr="D:\Obrázky\stažené_dum\cay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006" y="1628800"/>
            <a:ext cx="899436" cy="106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:\Obrázky\nicubunu_Plu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828" y="344742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F:\Obrázky\massimo_sole_3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466" y="3230700"/>
            <a:ext cx="1276350" cy="1290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:\Obrázky\nicubunu_Adventurer_hat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897" y="4950195"/>
            <a:ext cx="1281113" cy="128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F:\Obrázky\Anonymous_Beach_ball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834" y="1339371"/>
            <a:ext cx="1050333" cy="101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:\Obrázky\Grizzly_Bear_1_by_Merlin2525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534" y="5584295"/>
            <a:ext cx="1313023" cy="933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58990"/>
            <a:ext cx="8229600" cy="1426170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2"/>
            </a:solidFill>
          </a:ln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>
                <a:solidFill>
                  <a:schemeClr val="tx2"/>
                </a:solidFill>
              </a:rPr>
              <a:t>Vypiš písmena, která se přimíchala do abecedy. Napiš tajenku.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29248200"/>
              </p:ext>
            </p:extLst>
          </p:nvPr>
        </p:nvGraphicFramePr>
        <p:xfrm>
          <a:off x="457200" y="1700809"/>
          <a:ext cx="8229600" cy="5047099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229600"/>
              </a:tblGrid>
              <a:tr h="2376263"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4800" baseline="0" dirty="0" smtClean="0">
                          <a:solidFill>
                            <a:srgbClr val="FF0000"/>
                          </a:solidFill>
                        </a:rPr>
                        <a:t> B H C D E A F V G H E I J A K N L M N I O P C Q R E S T U D V W X Y A Z Y</a:t>
                      </a:r>
                      <a:endParaRPr lang="cs-CZ" sz="48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59701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Vzkaz pro tebe:</a:t>
                      </a:r>
                      <a:endParaRPr lang="cs-CZ" sz="3200" b="1" dirty="0"/>
                    </a:p>
                  </a:txBody>
                  <a:tcPr/>
                </a:tc>
              </a:tr>
              <a:tr h="156543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sz="3200" b="1" dirty="0" smtClean="0"/>
                        <a:t>_    _    _    _        _        _    _    _    _        _    _    _   !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310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</TotalTime>
  <Words>539</Words>
  <Application>Microsoft Office PowerPoint</Application>
  <PresentationFormat>Předvádění na obrazovce (4:3)</PresentationFormat>
  <Paragraphs>112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1_Motiv systému Office</vt:lpstr>
      <vt:lpstr>2_Motiv systému Office</vt:lpstr>
      <vt:lpstr>3_Motiv systému Office</vt:lpstr>
      <vt:lpstr>ANGLICKÝ JAZYK   THE  ALPHABET</vt:lpstr>
      <vt:lpstr>Prezentace aplikace PowerPoint</vt:lpstr>
      <vt:lpstr>HLÁSKUJ   ABECEDU. 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65</cp:revision>
  <dcterms:created xsi:type="dcterms:W3CDTF">2012-06-27T08:54:30Z</dcterms:created>
  <dcterms:modified xsi:type="dcterms:W3CDTF">2013-01-28T11:04:24Z</dcterms:modified>
</cp:coreProperties>
</file>