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2"/>
  </p:notesMasterIdLst>
  <p:sldIdLst>
    <p:sldId id="257" r:id="rId2"/>
    <p:sldId id="258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59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C87172-3F62-40F2-9FA2-30E79EBC5B43}" type="datetimeFigureOut">
              <a:rPr lang="cs-CZ" smtClean="0"/>
              <a:t>25.4.2013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8CC764-CF4A-44D7-9DC8-76ABAD7288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15560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31932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83368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3B11F-F4FB-44AE-B82C-8CCBD3FB870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2F357-EC5E-49FC-9535-C7BA0E179D8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BAD02-B903-4F2B-8528-22240A2FD0BB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D0FFC-2A90-44AC-822D-11141307F9F8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ABF02-6A0F-4FE0-A8C6-9294E59FEC74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422EE-976D-4ACC-A2FA-81804354F3F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7B3CC-2103-4602-8A48-F78818CE582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36CF9-D06D-4EFC-930E-045FDFF36AEF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1DED9-9478-4EB6-8A99-47E1FB52387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7DC7B-2756-4173-A1A8-19CD0325BEA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95755-F4C8-48C3-8EE9-CA3E76C1ADD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9327A23-395E-430F-A5F9-42AF88075EA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iming>
    <p:tnLst>
      <p:par>
        <p:cTn id="1" dur="indefinite" restart="never" nodeType="tmRoot"/>
      </p:par>
    </p:tnLst>
  </p:timing>
  <p:hf sldNum="0" hdr="0" dt="0"/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Relationship Id="rId9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34.png"/><Relationship Id="rId18" Type="http://schemas.openxmlformats.org/officeDocument/2006/relationships/image" Target="../media/image37.png"/><Relationship Id="rId3" Type="http://schemas.openxmlformats.org/officeDocument/2006/relationships/image" Target="../media/image26.png"/><Relationship Id="rId7" Type="http://schemas.microsoft.com/office/2007/relationships/hdphoto" Target="../media/hdphoto1.wdp"/><Relationship Id="rId12" Type="http://schemas.microsoft.com/office/2007/relationships/hdphoto" Target="../media/hdphoto2.wdp"/><Relationship Id="rId17" Type="http://schemas.microsoft.com/office/2007/relationships/hdphoto" Target="../media/hdphoto4.wdp"/><Relationship Id="rId2" Type="http://schemas.openxmlformats.org/officeDocument/2006/relationships/image" Target="../media/image25.png"/><Relationship Id="rId16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11" Type="http://schemas.openxmlformats.org/officeDocument/2006/relationships/image" Target="../media/image33.png"/><Relationship Id="rId5" Type="http://schemas.openxmlformats.org/officeDocument/2006/relationships/image" Target="../media/image28.png"/><Relationship Id="rId15" Type="http://schemas.microsoft.com/office/2007/relationships/hdphoto" Target="../media/hdphoto3.wdp"/><Relationship Id="rId10" Type="http://schemas.openxmlformats.org/officeDocument/2006/relationships/image" Target="../media/image32.png"/><Relationship Id="rId19" Type="http://schemas.microsoft.com/office/2007/relationships/hdphoto" Target="../media/hdphoto5.wdp"/><Relationship Id="rId4" Type="http://schemas.openxmlformats.org/officeDocument/2006/relationships/image" Target="../media/image27.png"/><Relationship Id="rId9" Type="http://schemas.openxmlformats.org/officeDocument/2006/relationships/image" Target="../media/image31.png"/><Relationship Id="rId14" Type="http://schemas.openxmlformats.org/officeDocument/2006/relationships/image" Target="../media/image3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image" Target="../media/image48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12" Type="http://schemas.microsoft.com/office/2007/relationships/hdphoto" Target="../media/hdphoto6.wdp"/><Relationship Id="rId17" Type="http://schemas.openxmlformats.org/officeDocument/2006/relationships/image" Target="../media/image52.png"/><Relationship Id="rId2" Type="http://schemas.openxmlformats.org/officeDocument/2006/relationships/image" Target="../media/image38.png"/><Relationship Id="rId16" Type="http://schemas.openxmlformats.org/officeDocument/2006/relationships/image" Target="../media/image5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11" Type="http://schemas.openxmlformats.org/officeDocument/2006/relationships/image" Target="../media/image47.png"/><Relationship Id="rId5" Type="http://schemas.openxmlformats.org/officeDocument/2006/relationships/image" Target="../media/image41.png"/><Relationship Id="rId15" Type="http://schemas.openxmlformats.org/officeDocument/2006/relationships/image" Target="../media/image50.png"/><Relationship Id="rId10" Type="http://schemas.openxmlformats.org/officeDocument/2006/relationships/image" Target="../media/image46.png"/><Relationship Id="rId4" Type="http://schemas.openxmlformats.org/officeDocument/2006/relationships/image" Target="../media/image40.png"/><Relationship Id="rId9" Type="http://schemas.openxmlformats.org/officeDocument/2006/relationships/image" Target="../media/image45.png"/><Relationship Id="rId14" Type="http://schemas.openxmlformats.org/officeDocument/2006/relationships/image" Target="../media/image4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hovezimaso.cz/detail.php?plemeno=U" TargetMode="External"/><Relationship Id="rId13" Type="http://schemas.openxmlformats.org/officeDocument/2006/relationships/hyperlink" Target="http://www.msregion.cz/scripts/detail.php?id=6395&amp;newsid=6331&amp;listid=65&amp;tmplid=314" TargetMode="External"/><Relationship Id="rId3" Type="http://schemas.openxmlformats.org/officeDocument/2006/relationships/hyperlink" Target="http://office.microsoft.com/" TargetMode="External"/><Relationship Id="rId7" Type="http://schemas.openxmlformats.org/officeDocument/2006/relationships/hyperlink" Target="http://www.zootechnika.cz/fotoalbum/prasata/presticke-prase-cernostrakate/presticke-cernostrakate-prasnice-a-selata.html" TargetMode="External"/><Relationship Id="rId12" Type="http://schemas.openxmlformats.org/officeDocument/2006/relationships/hyperlink" Target="http://dvoracekj.vlcovice.net/kolo/javorniky_052006/" TargetMode="External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zvirataanadprirozenejevy.estranky.cz/fotoalbum/kone-ponici/kobylka-a-hribatko.html" TargetMode="External"/><Relationship Id="rId11" Type="http://schemas.openxmlformats.org/officeDocument/2006/relationships/hyperlink" Target="http://www.biokureci.cz/index.php?page=recepty" TargetMode="External"/><Relationship Id="rId5" Type="http://schemas.openxmlformats.org/officeDocument/2006/relationships/hyperlink" Target="http://melnicky.denik.cz/zpravy_region/nestastna-kocka-ktera-prisla-o-mladata-adoptovala-pet-sirotku-20120827.html" TargetMode="External"/><Relationship Id="rId15" Type="http://schemas.openxmlformats.org/officeDocument/2006/relationships/hyperlink" Target="http://pes-domaci.blog.cz/1108/policejni-pes" TargetMode="External"/><Relationship Id="rId10" Type="http://schemas.openxmlformats.org/officeDocument/2006/relationships/hyperlink" Target="http://drubez.chovzvirat.com/clanky/ze-zivota-husy-odchov-housat.html" TargetMode="External"/><Relationship Id="rId4" Type="http://schemas.openxmlformats.org/officeDocument/2006/relationships/hyperlink" Target="http://www.kooikerhondje.estranky.cz/clanky/podminky-chovnosti.html/" TargetMode="External"/><Relationship Id="rId9" Type="http://schemas.openxmlformats.org/officeDocument/2006/relationships/hyperlink" Target="http://valassky.denik.cz/zpravy_region/treti-ovcacky-den-pripomene-chov-ovci20090623.html" TargetMode="External"/><Relationship Id="rId14" Type="http://schemas.openxmlformats.org/officeDocument/2006/relationships/hyperlink" Target="http://www.store24.cz/backory-z-evropske-ovci-vlny-velikost-37-44-p1424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4653136"/>
            <a:ext cx="6400800" cy="409600"/>
          </a:xfrm>
        </p:spPr>
        <p:txBody>
          <a:bodyPr>
            <a:normAutofit/>
          </a:bodyPr>
          <a:lstStyle/>
          <a:p>
            <a:pPr lvl="0" algn="ctr">
              <a:buClr>
                <a:srgbClr val="9D936F">
                  <a:lumMod val="75000"/>
                </a:srgbClr>
              </a:buClr>
            </a:pPr>
            <a:r>
              <a:rPr lang="cs-CZ" sz="2000" dirty="0">
                <a:solidFill>
                  <a:srgbClr val="B4936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Zpracovala: Mgr. Jana Ottová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609882" y="6309320"/>
            <a:ext cx="7924236" cy="365125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384884"/>
            <a:ext cx="7772400" cy="2088232"/>
          </a:xfrm>
        </p:spPr>
        <p:txBody>
          <a:bodyPr>
            <a:normAutofit/>
          </a:bodyPr>
          <a:lstStyle/>
          <a:p>
            <a:pPr marL="182880" indent="0" algn="ctr">
              <a:buNone/>
            </a:pPr>
            <a:r>
              <a:rPr lang="cs-CZ" sz="31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31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</a:b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Obrázek 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9692" y="359621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Obdélník 3"/>
          <p:cNvSpPr/>
          <p:nvPr/>
        </p:nvSpPr>
        <p:spPr>
          <a:xfrm>
            <a:off x="899592" y="2348880"/>
            <a:ext cx="6444716" cy="20774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4400" b="1" dirty="0">
                <a:solidFill>
                  <a:srgbClr val="B4936D">
                    <a:lumMod val="50000"/>
                  </a:srgbClr>
                </a:solidFill>
                <a:effectLst>
                  <a:reflection blurRad="6350" stA="55000" endA="300" endPos="45500" dir="5400000" sy="-100000" algn="bl" rotWithShape="0"/>
                </a:effectLst>
                <a:latin typeface="Arial" pitchFamily="34" charset="0"/>
                <a:ea typeface="+mj-ea"/>
                <a:cs typeface="Arial" pitchFamily="34" charset="0"/>
              </a:rPr>
              <a:t>PRVOUKA</a:t>
            </a:r>
            <a:br>
              <a:rPr lang="cs-CZ" sz="4400" b="1" dirty="0">
                <a:solidFill>
                  <a:srgbClr val="B4936D">
                    <a:lumMod val="50000"/>
                  </a:srgbClr>
                </a:solidFill>
                <a:effectLst>
                  <a:reflection blurRad="6350" stA="55000" endA="300" endPos="45500" dir="5400000" sy="-100000" algn="bl" rotWithShape="0"/>
                </a:effectLst>
                <a:latin typeface="Arial" pitchFamily="34" charset="0"/>
                <a:ea typeface="+mj-ea"/>
                <a:cs typeface="Arial" pitchFamily="34" charset="0"/>
              </a:rPr>
            </a:br>
            <a:r>
              <a:rPr lang="cs-CZ" sz="5400" b="1" dirty="0">
                <a:gradFill>
                  <a:gsLst>
                    <a:gs pos="0">
                      <a:srgbClr val="000000"/>
                    </a:gs>
                    <a:gs pos="40000">
                      <a:srgbClr val="000000">
                        <a:lumMod val="75000"/>
                        <a:lumOff val="25000"/>
                      </a:srgbClr>
                    </a:gs>
                    <a:gs pos="100000">
                      <a:srgbClr val="1F2123">
                        <a:alpha val="65000"/>
                      </a:srgb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lang="cs-CZ" sz="5400" b="1" dirty="0">
                <a:gradFill>
                  <a:gsLst>
                    <a:gs pos="0">
                      <a:srgbClr val="000000"/>
                    </a:gs>
                    <a:gs pos="40000">
                      <a:srgbClr val="000000">
                        <a:lumMod val="75000"/>
                        <a:lumOff val="25000"/>
                      </a:srgbClr>
                    </a:gs>
                    <a:gs pos="100000">
                      <a:srgbClr val="1F2123">
                        <a:alpha val="65000"/>
                      </a:srgb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Arial" pitchFamily="34" charset="0"/>
                <a:ea typeface="+mj-ea"/>
                <a:cs typeface="Arial" pitchFamily="34" charset="0"/>
              </a:rPr>
            </a:br>
            <a:r>
              <a:rPr lang="cs-CZ" sz="3100" b="1" dirty="0" smtClean="0"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  <a:latin typeface="Arial" pitchFamily="34" charset="0"/>
                <a:ea typeface="+mj-ea"/>
                <a:cs typeface="Arial" pitchFamily="34" charset="0"/>
              </a:rPr>
              <a:t>ZVÍŘATA A JEJICH MLÁĎATA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4453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475656" y="6381328"/>
            <a:ext cx="6192688" cy="365125"/>
          </a:xfrm>
        </p:spPr>
        <p:txBody>
          <a:bodyPr/>
          <a:lstStyle/>
          <a:p>
            <a:r>
              <a:rPr lang="cs-CZ" dirty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339906361"/>
              </p:ext>
            </p:extLst>
          </p:nvPr>
        </p:nvGraphicFramePr>
        <p:xfrm>
          <a:off x="479617" y="1772816"/>
          <a:ext cx="8229600" cy="4440671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2386608"/>
                <a:gridCol w="5842992"/>
              </a:tblGrid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Název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Moderní škola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Registrační číslo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Arial"/>
                          <a:ea typeface="Times New Roman"/>
                        </a:rPr>
                        <a:t>CZ.1.07/1.4.00/21.3202</a:t>
                      </a:r>
                      <a:endParaRPr lang="cs-CZ" sz="110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Označení klíčové aktivity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smtClean="0">
                          <a:latin typeface="Arial" pitchFamily="34" charset="0"/>
                          <a:cs typeface="Arial" pitchFamily="34" charset="0"/>
                        </a:rPr>
                        <a:t>VY_32_INOVACE_41_PRV_14</a:t>
                      </a: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Předmět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PRVOUKA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Téma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cs-CZ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j-ea"/>
                          <a:cs typeface="Arial" pitchFamily="34" charset="0"/>
                        </a:rPr>
                        <a:t>Zvířata a jejich mláďata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Autor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Mgr.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Jana Ottová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Anotace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Seznámení se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zvířaty a jejich mláďaty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Očekávané výstupy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Poznat zvířata a jejich mláďata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Jazyk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čeština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Druh učebního materiálu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POWER POINT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Cílová skupina/ročník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žák Speciální ZŠ/1. – 3. 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 prezentace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Získání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nových informací a p</a:t>
                      </a: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rohloubení znalostí žáků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Časová dotace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20 minut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38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Vytvořeno (škola, dne)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Speciální základní škola,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Česká Kamenice, Jakubské nám. 113, p. o.,  22.4..2013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8" name="Obrázek 7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2109" y="301289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697832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835696" y="5229200"/>
            <a:ext cx="6512511" cy="1143000"/>
          </a:xfrm>
        </p:spPr>
        <p:txBody>
          <a:bodyPr/>
          <a:lstStyle/>
          <a:p>
            <a:pPr algn="ctr"/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Spoj se správným obrázkem. </a:t>
            </a:r>
            <a:b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U každého zvířátka řekni, jak se nazývá samice, samec a jejich mládě.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>
          <a:xfrm>
            <a:off x="683568" y="476672"/>
            <a:ext cx="7848872" cy="4545512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21036" y="3216765"/>
            <a:ext cx="2805391" cy="1786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576" y="3145213"/>
            <a:ext cx="2381465" cy="1786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47864" y="2841146"/>
            <a:ext cx="2085275" cy="21617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aoblený obdélník 4"/>
          <p:cNvSpPr/>
          <p:nvPr/>
        </p:nvSpPr>
        <p:spPr>
          <a:xfrm>
            <a:off x="3347864" y="936220"/>
            <a:ext cx="2521320" cy="1700692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accent2">
                    <a:lumMod val="50000"/>
                  </a:schemeClr>
                </a:solidFill>
              </a:rPr>
              <a:t>kočka kocour  kotě</a:t>
            </a:r>
            <a:endParaRPr lang="cs-CZ" sz="36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6065022" y="936220"/>
            <a:ext cx="2446659" cy="1700692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accent2">
                    <a:lumMod val="50000"/>
                  </a:schemeClr>
                </a:solidFill>
              </a:rPr>
              <a:t>kobyla  kůň  hříbě</a:t>
            </a:r>
            <a:endParaRPr lang="cs-CZ" sz="36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686168" y="936220"/>
            <a:ext cx="2520280" cy="1700692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accent2">
                    <a:lumMod val="50000"/>
                  </a:schemeClr>
                </a:solidFill>
              </a:rPr>
              <a:t>fena</a:t>
            </a:r>
          </a:p>
          <a:p>
            <a:pPr algn="ctr"/>
            <a:r>
              <a:rPr lang="cs-CZ" sz="3600" b="1" dirty="0" smtClean="0">
                <a:solidFill>
                  <a:schemeClr val="accent2">
                    <a:lumMod val="50000"/>
                  </a:schemeClr>
                </a:solidFill>
              </a:rPr>
              <a:t>pes  štěně</a:t>
            </a:r>
            <a:endParaRPr lang="cs-CZ" sz="36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7102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1763688" y="4941168"/>
            <a:ext cx="6512511" cy="1143000"/>
          </a:xfrm>
        </p:spPr>
        <p:txBody>
          <a:bodyPr/>
          <a:lstStyle/>
          <a:p>
            <a:pPr algn="ctr"/>
            <a:r>
              <a:rPr lang="cs-CZ" sz="2400" dirty="0">
                <a:solidFill>
                  <a:srgbClr val="CC8E60">
                    <a:lumMod val="50000"/>
                  </a:srgbClr>
                </a:solidFill>
              </a:rPr>
              <a:t>Spoj se správným obrázkem. </a:t>
            </a:r>
            <a:br>
              <a:rPr lang="cs-CZ" sz="2400" dirty="0">
                <a:solidFill>
                  <a:srgbClr val="CC8E60">
                    <a:lumMod val="50000"/>
                  </a:srgbClr>
                </a:solidFill>
              </a:rPr>
            </a:br>
            <a:r>
              <a:rPr lang="cs-CZ" sz="2400" dirty="0">
                <a:solidFill>
                  <a:srgbClr val="CC8E60">
                    <a:lumMod val="50000"/>
                  </a:srgbClr>
                </a:solidFill>
              </a:rPr>
              <a:t>U každého zvířátka řekni, jak se nazývá </a:t>
            </a:r>
            <a:r>
              <a:rPr lang="cs-CZ" sz="2400" dirty="0" smtClean="0">
                <a:solidFill>
                  <a:srgbClr val="CC8E60">
                    <a:lumMod val="50000"/>
                  </a:srgbClr>
                </a:solidFill>
              </a:rPr>
              <a:t>samice, samec a </a:t>
            </a:r>
            <a:r>
              <a:rPr lang="cs-CZ" sz="2400" dirty="0">
                <a:solidFill>
                  <a:srgbClr val="CC8E60">
                    <a:lumMod val="50000"/>
                  </a:srgbClr>
                </a:solidFill>
              </a:rPr>
              <a:t>jejich </a:t>
            </a:r>
            <a:r>
              <a:rPr lang="cs-CZ" sz="2400" dirty="0" smtClean="0">
                <a:solidFill>
                  <a:srgbClr val="CC8E60">
                    <a:lumMod val="50000"/>
                  </a:srgbClr>
                </a:solidFill>
              </a:rPr>
              <a:t>mládě.</a:t>
            </a:r>
            <a:endParaRPr lang="cs-CZ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99592" y="3103779"/>
            <a:ext cx="2407439" cy="17082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3100630"/>
            <a:ext cx="2286000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7862" y="3170028"/>
            <a:ext cx="2330562" cy="1645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aoblený obdélník 6"/>
          <p:cNvSpPr/>
          <p:nvPr/>
        </p:nvSpPr>
        <p:spPr>
          <a:xfrm>
            <a:off x="618100" y="1066170"/>
            <a:ext cx="2592288" cy="1714757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accent2">
                    <a:lumMod val="50000"/>
                  </a:schemeClr>
                </a:solidFill>
              </a:rPr>
              <a:t>s</a:t>
            </a:r>
            <a:r>
              <a:rPr lang="cs-CZ" sz="3600" b="1" dirty="0" smtClean="0">
                <a:solidFill>
                  <a:schemeClr val="accent2">
                    <a:lumMod val="50000"/>
                  </a:schemeClr>
                </a:solidFill>
              </a:rPr>
              <a:t>lepice  kohout </a:t>
            </a:r>
          </a:p>
          <a:p>
            <a:pPr algn="ctr"/>
            <a:r>
              <a:rPr lang="cs-CZ" sz="3600" b="1" dirty="0" smtClean="0">
                <a:solidFill>
                  <a:schemeClr val="accent2">
                    <a:lumMod val="50000"/>
                  </a:schemeClr>
                </a:solidFill>
              </a:rPr>
              <a:t>kuře</a:t>
            </a:r>
            <a:endParaRPr lang="cs-CZ" sz="36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3347865" y="1090757"/>
            <a:ext cx="2430016" cy="169017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accent2">
                    <a:lumMod val="50000"/>
                  </a:schemeClr>
                </a:solidFill>
              </a:rPr>
              <a:t>k</a:t>
            </a:r>
            <a:r>
              <a:rPr lang="cs-CZ" sz="3600" b="1" dirty="0" smtClean="0">
                <a:solidFill>
                  <a:schemeClr val="accent2">
                    <a:lumMod val="50000"/>
                  </a:schemeClr>
                </a:solidFill>
              </a:rPr>
              <a:t>ráva  býk </a:t>
            </a:r>
          </a:p>
          <a:p>
            <a:pPr algn="ctr"/>
            <a:r>
              <a:rPr lang="cs-CZ" sz="3600" b="1" dirty="0" smtClean="0">
                <a:solidFill>
                  <a:schemeClr val="accent2">
                    <a:lumMod val="50000"/>
                  </a:schemeClr>
                </a:solidFill>
              </a:rPr>
              <a:t>tele</a:t>
            </a:r>
            <a:endParaRPr lang="cs-CZ" sz="36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5940152" y="1090757"/>
            <a:ext cx="2448272" cy="169017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accent2">
                    <a:lumMod val="50000"/>
                  </a:schemeClr>
                </a:solidFill>
              </a:rPr>
              <a:t>s</a:t>
            </a:r>
            <a:r>
              <a:rPr lang="cs-CZ" sz="3600" b="1" dirty="0" smtClean="0">
                <a:solidFill>
                  <a:schemeClr val="accent2">
                    <a:lumMod val="50000"/>
                  </a:schemeClr>
                </a:solidFill>
              </a:rPr>
              <a:t>vině  prase</a:t>
            </a:r>
          </a:p>
          <a:p>
            <a:pPr algn="ctr"/>
            <a:r>
              <a:rPr lang="cs-CZ" sz="3600" b="1" dirty="0" smtClean="0">
                <a:solidFill>
                  <a:schemeClr val="accent2">
                    <a:lumMod val="50000"/>
                  </a:schemeClr>
                </a:solidFill>
              </a:rPr>
              <a:t>sele</a:t>
            </a:r>
            <a:endParaRPr lang="cs-CZ" sz="36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2065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835696" y="4869160"/>
            <a:ext cx="6512511" cy="1143000"/>
          </a:xfrm>
        </p:spPr>
        <p:txBody>
          <a:bodyPr/>
          <a:lstStyle/>
          <a:p>
            <a:pPr algn="ctr"/>
            <a:r>
              <a:rPr lang="cs-CZ" sz="2400" dirty="0">
                <a:solidFill>
                  <a:srgbClr val="CC8E60">
                    <a:lumMod val="50000"/>
                  </a:srgbClr>
                </a:solidFill>
              </a:rPr>
              <a:t>Spoj se správným obrázkem. </a:t>
            </a:r>
            <a:br>
              <a:rPr lang="cs-CZ" sz="2400" dirty="0">
                <a:solidFill>
                  <a:srgbClr val="CC8E60">
                    <a:lumMod val="50000"/>
                  </a:srgbClr>
                </a:solidFill>
              </a:rPr>
            </a:br>
            <a:r>
              <a:rPr lang="cs-CZ" sz="2400" dirty="0">
                <a:solidFill>
                  <a:srgbClr val="CC8E60">
                    <a:lumMod val="50000"/>
                  </a:srgbClr>
                </a:solidFill>
              </a:rPr>
              <a:t>U každého zvířátka řekni, jak se nazývá </a:t>
            </a:r>
            <a:r>
              <a:rPr lang="cs-CZ" sz="2400" dirty="0" smtClean="0">
                <a:solidFill>
                  <a:srgbClr val="CC8E60">
                    <a:lumMod val="50000"/>
                  </a:srgbClr>
                </a:solidFill>
              </a:rPr>
              <a:t>samice, samec </a:t>
            </a:r>
            <a:r>
              <a:rPr lang="cs-CZ" sz="2400" dirty="0">
                <a:solidFill>
                  <a:srgbClr val="CC8E60">
                    <a:lumMod val="50000"/>
                  </a:srgbClr>
                </a:solidFill>
              </a:rPr>
              <a:t>a jejich </a:t>
            </a:r>
            <a:r>
              <a:rPr lang="cs-CZ" sz="2400" dirty="0" smtClean="0">
                <a:solidFill>
                  <a:srgbClr val="CC8E60">
                    <a:lumMod val="50000"/>
                  </a:srgbClr>
                </a:solidFill>
              </a:rPr>
              <a:t>mládě.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>
          <a:xfrm>
            <a:off x="683568" y="476672"/>
            <a:ext cx="7632848" cy="4176464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04278" y="2894061"/>
            <a:ext cx="2328182" cy="1746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96136" y="2894061"/>
            <a:ext cx="2395589" cy="1724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206" y="2902588"/>
            <a:ext cx="2405922" cy="1737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aoblený obdélník 4"/>
          <p:cNvSpPr/>
          <p:nvPr/>
        </p:nvSpPr>
        <p:spPr>
          <a:xfrm>
            <a:off x="757206" y="948587"/>
            <a:ext cx="2405922" cy="1616317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accent2">
                    <a:lumMod val="50000"/>
                  </a:schemeClr>
                </a:solidFill>
              </a:rPr>
              <a:t>o</a:t>
            </a:r>
            <a:r>
              <a:rPr lang="cs-CZ" sz="3600" b="1" dirty="0" smtClean="0">
                <a:solidFill>
                  <a:schemeClr val="accent2">
                    <a:lumMod val="50000"/>
                  </a:schemeClr>
                </a:solidFill>
              </a:rPr>
              <a:t>vce</a:t>
            </a:r>
          </a:p>
          <a:p>
            <a:pPr algn="ctr"/>
            <a:r>
              <a:rPr lang="cs-CZ" sz="3600" b="1" dirty="0">
                <a:solidFill>
                  <a:schemeClr val="accent2">
                    <a:lumMod val="50000"/>
                  </a:schemeClr>
                </a:solidFill>
              </a:rPr>
              <a:t>b</a:t>
            </a:r>
            <a:r>
              <a:rPr lang="cs-CZ" sz="3600" b="1" dirty="0" smtClean="0">
                <a:solidFill>
                  <a:schemeClr val="accent2">
                    <a:lumMod val="50000"/>
                  </a:schemeClr>
                </a:solidFill>
              </a:rPr>
              <a:t>eran</a:t>
            </a:r>
          </a:p>
          <a:p>
            <a:pPr algn="ctr"/>
            <a:r>
              <a:rPr lang="cs-CZ" sz="3600" b="1" dirty="0" smtClean="0">
                <a:solidFill>
                  <a:schemeClr val="accent2">
                    <a:lumMod val="50000"/>
                  </a:schemeClr>
                </a:solidFill>
              </a:rPr>
              <a:t>jehně</a:t>
            </a:r>
            <a:endParaRPr lang="cs-CZ" sz="36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3304278" y="932950"/>
            <a:ext cx="2328182" cy="1631954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accent2">
                    <a:lumMod val="50000"/>
                  </a:schemeClr>
                </a:solidFill>
              </a:rPr>
              <a:t>k</a:t>
            </a:r>
            <a:r>
              <a:rPr lang="cs-CZ" sz="3600" b="1" dirty="0" smtClean="0">
                <a:solidFill>
                  <a:schemeClr val="accent2">
                    <a:lumMod val="50000"/>
                  </a:schemeClr>
                </a:solidFill>
              </a:rPr>
              <a:t>achna</a:t>
            </a:r>
          </a:p>
          <a:p>
            <a:pPr algn="ctr"/>
            <a:r>
              <a:rPr lang="cs-CZ" sz="3600" b="1" dirty="0">
                <a:solidFill>
                  <a:schemeClr val="accent2">
                    <a:lumMod val="50000"/>
                  </a:schemeClr>
                </a:solidFill>
              </a:rPr>
              <a:t>k</a:t>
            </a:r>
            <a:r>
              <a:rPr lang="cs-CZ" sz="3600" b="1" dirty="0" smtClean="0">
                <a:solidFill>
                  <a:schemeClr val="accent2">
                    <a:lumMod val="50000"/>
                  </a:schemeClr>
                </a:solidFill>
              </a:rPr>
              <a:t>ačer</a:t>
            </a:r>
          </a:p>
          <a:p>
            <a:pPr algn="ctr"/>
            <a:r>
              <a:rPr lang="cs-CZ" sz="3600" b="1" dirty="0" smtClean="0">
                <a:solidFill>
                  <a:schemeClr val="accent2">
                    <a:lumMod val="50000"/>
                  </a:schemeClr>
                </a:solidFill>
              </a:rPr>
              <a:t>kachně</a:t>
            </a:r>
            <a:endParaRPr lang="cs-CZ" sz="36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5796135" y="932950"/>
            <a:ext cx="2395589" cy="1631954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accent2">
                    <a:lumMod val="50000"/>
                  </a:schemeClr>
                </a:solidFill>
              </a:rPr>
              <a:t>h</a:t>
            </a:r>
            <a:r>
              <a:rPr lang="cs-CZ" sz="3600" b="1" dirty="0" smtClean="0">
                <a:solidFill>
                  <a:schemeClr val="accent2">
                    <a:lumMod val="50000"/>
                  </a:schemeClr>
                </a:solidFill>
              </a:rPr>
              <a:t>usa</a:t>
            </a:r>
          </a:p>
          <a:p>
            <a:pPr algn="ctr"/>
            <a:r>
              <a:rPr lang="cs-CZ" sz="3600" b="1" dirty="0">
                <a:solidFill>
                  <a:schemeClr val="accent2">
                    <a:lumMod val="50000"/>
                  </a:schemeClr>
                </a:solidFill>
              </a:rPr>
              <a:t>h</a:t>
            </a:r>
            <a:r>
              <a:rPr lang="cs-CZ" sz="3600" b="1" dirty="0" smtClean="0">
                <a:solidFill>
                  <a:schemeClr val="accent2">
                    <a:lumMod val="50000"/>
                  </a:schemeClr>
                </a:solidFill>
              </a:rPr>
              <a:t>ouser</a:t>
            </a:r>
          </a:p>
          <a:p>
            <a:pPr algn="ctr"/>
            <a:r>
              <a:rPr lang="cs-CZ" sz="3600" b="1" dirty="0" smtClean="0">
                <a:solidFill>
                  <a:schemeClr val="accent2">
                    <a:lumMod val="50000"/>
                  </a:schemeClr>
                </a:solidFill>
              </a:rPr>
              <a:t>house</a:t>
            </a:r>
            <a:endParaRPr lang="cs-CZ" sz="36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8970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2447764" y="5013176"/>
            <a:ext cx="6512511" cy="1143000"/>
          </a:xfrm>
        </p:spPr>
        <p:txBody>
          <a:bodyPr/>
          <a:lstStyle/>
          <a:p>
            <a:pPr algn="ctr"/>
            <a:r>
              <a:rPr lang="cs-CZ" sz="2800" dirty="0" smtClean="0"/>
              <a:t>Spoj obrázky, které k sobě patří. Zvířátka pojmenuj.</a:t>
            </a:r>
            <a:endParaRPr lang="cs-CZ" sz="2800" dirty="0"/>
          </a:p>
        </p:txBody>
      </p:sp>
      <p:pic>
        <p:nvPicPr>
          <p:cNvPr id="1026" name="Picture 2" descr="C:\Users\Jana\AppData\Local\Microsoft\Windows\Temporary Internet Files\Content.IE5\0KT10RSZ\MP900262276[1].jpg"/>
          <p:cNvPicPr>
            <a:picLocks noGrp="1" noChangeAspect="1" noChangeArrowheads="1"/>
          </p:cNvPicPr>
          <p:nvPr>
            <p:ph sz="quarter" idx="13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557303" y="2608308"/>
            <a:ext cx="1474077" cy="1475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Jana\AppData\Local\Microsoft\Windows\Temporary Internet Files\Content.IE5\08CKAD3G\MP900262828[1].jpg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91858" y="664884"/>
            <a:ext cx="1743028" cy="1381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Jana\AppData\Local\Microsoft\Windows\Temporary Internet Files\Content.IE5\8UAG2125\MP900262250[1]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70088" y="664884"/>
            <a:ext cx="1393411" cy="1381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Jana\AppData\Local\Microsoft\Windows\Temporary Internet Files\Content.IE5\0KT10RSZ\MP900444872[1].jpg"/>
          <p:cNvPicPr>
            <a:picLocks noChangeAspect="1" noChangeArrowheads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932040" y="2708920"/>
            <a:ext cx="1446628" cy="1415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Jana\AppData\Local\Microsoft\Windows\Temporary Internet Files\Content.IE5\0KT10RSZ\MP900406498[1].jp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15816" y="2876938"/>
            <a:ext cx="1801913" cy="1193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Jana\AppData\Local\Microsoft\Windows\Temporary Internet Files\Content.IE5\08CKAD3G\MP900262925[1].jpg"/>
          <p:cNvPicPr>
            <a:picLocks noChangeAspect="1" noChangeArrowheads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402039" y="811680"/>
            <a:ext cx="1749094" cy="1235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C:\Users\Jana\AppData\Local\Microsoft\Windows\Temporary Internet Files\Content.IE5\08CKAD3G\MP900178653[1].jpg"/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91858" y="2876938"/>
            <a:ext cx="182880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3" name="Picture 19"/>
          <p:cNvPicPr>
            <a:picLocks noChangeAspect="1" noChangeArrowheads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94357" y="901303"/>
            <a:ext cx="2009438" cy="11453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880506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907704" y="5229200"/>
            <a:ext cx="6512511" cy="1143000"/>
          </a:xfrm>
        </p:spPr>
        <p:txBody>
          <a:bodyPr/>
          <a:lstStyle/>
          <a:p>
            <a:r>
              <a:rPr lang="cs-CZ" sz="2800" dirty="0">
                <a:gradFill>
                  <a:gsLst>
                    <a:gs pos="0">
                      <a:srgbClr val="000000"/>
                    </a:gs>
                    <a:gs pos="40000">
                      <a:srgbClr val="000000">
                        <a:lumMod val="75000"/>
                        <a:lumOff val="25000"/>
                      </a:srgbClr>
                    </a:gs>
                    <a:gs pos="100000">
                      <a:srgbClr val="1F2123">
                        <a:alpha val="65000"/>
                      </a:srgbClr>
                    </a:gs>
                  </a:gsLst>
                  <a:lin ang="5400000" scaled="0"/>
                </a:gradFill>
              </a:rPr>
              <a:t>Spoj obrázky, které k sobě patří. Zvířátka pojmenuj.</a:t>
            </a:r>
            <a:endParaRPr lang="cs-CZ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692695"/>
            <a:ext cx="1896968" cy="14240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7542" y="2929048"/>
            <a:ext cx="2094817" cy="1560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615" y="722752"/>
            <a:ext cx="2073242" cy="13939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2792934"/>
            <a:ext cx="1152128" cy="17356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7543" y="722753"/>
            <a:ext cx="2094817" cy="13939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5" y="2929048"/>
            <a:ext cx="2284352" cy="1515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942378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763688" y="5013176"/>
            <a:ext cx="6512511" cy="1143000"/>
          </a:xfrm>
        </p:spPr>
        <p:txBody>
          <a:bodyPr/>
          <a:lstStyle/>
          <a:p>
            <a:pPr algn="ctr"/>
            <a:r>
              <a:rPr lang="cs-CZ" sz="2800" dirty="0" smtClean="0"/>
              <a:t>Zvířata chováme pro jejich užitek. Spoj, co k sobě patří.</a:t>
            </a:r>
            <a:endParaRPr lang="cs-CZ" sz="2800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quarter" idx="13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08" b="6772"/>
          <a:stretch/>
        </p:blipFill>
        <p:spPr bwMode="auto">
          <a:xfrm>
            <a:off x="755868" y="562082"/>
            <a:ext cx="2002409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562083"/>
            <a:ext cx="1395413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8695" y="562083"/>
            <a:ext cx="2011363" cy="13842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1213" y="549181"/>
            <a:ext cx="1870221" cy="13972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 descr="C:\Users\Jana\AppData\Local\Microsoft\Windows\Temporary Internet Files\Content.IE5\0KT10RSZ\MP900448644[1]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811" b="100000" l="4878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25400" y="1946383"/>
            <a:ext cx="2232248" cy="1442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Jana\AppData\Local\Microsoft\Windows\Temporary Internet Files\Content.IE5\LADMJT23\MC900441776[1].pn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2383857" y="2454544"/>
            <a:ext cx="1092226" cy="1092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Jana\AppData\Local\Microsoft\Windows\Temporary Internet Files\Content.IE5\8UAG2125\MC900441779[1].png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90257" y="2103162"/>
            <a:ext cx="1443608" cy="1443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15816" y="3789040"/>
            <a:ext cx="1332590" cy="1098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11" cstate="email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7301" y="2308529"/>
            <a:ext cx="1822664" cy="1198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Picture 11"/>
          <p:cNvPicPr>
            <a:picLocks noChangeAspect="1" noChangeArrowheads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26316" y="3702021"/>
            <a:ext cx="1696122" cy="1272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4" name="Picture 12"/>
          <p:cNvPicPr>
            <a:picLocks noChangeAspect="1" noChangeArrowheads="1"/>
          </p:cNvPicPr>
          <p:nvPr/>
        </p:nvPicPr>
        <p:blipFill>
          <a:blip r:embed="rId14" cstate="email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75001" y="3954262"/>
            <a:ext cx="1482647" cy="932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5" name="Picture 13"/>
          <p:cNvPicPr>
            <a:picLocks noChangeAspect="1" noChangeArrowheads="1"/>
          </p:cNvPicPr>
          <p:nvPr/>
        </p:nvPicPr>
        <p:blipFill>
          <a:blip r:embed="rId16" cstate="email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0042" y="3578556"/>
            <a:ext cx="1377182" cy="13152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6" name="Picture 14"/>
          <p:cNvPicPr>
            <a:picLocks noChangeAspect="1" noChangeArrowheads="1"/>
          </p:cNvPicPr>
          <p:nvPr/>
        </p:nvPicPr>
        <p:blipFill>
          <a:blip r:embed="rId18" cstate="email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99113" y="1982896"/>
            <a:ext cx="965625" cy="1448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015711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835696" y="4941168"/>
            <a:ext cx="6512511" cy="1143000"/>
          </a:xfrm>
        </p:spPr>
        <p:txBody>
          <a:bodyPr/>
          <a:lstStyle/>
          <a:p>
            <a:pPr algn="ctr"/>
            <a:r>
              <a:rPr lang="cs-CZ" sz="2800" dirty="0">
                <a:gradFill>
                  <a:gsLst>
                    <a:gs pos="0">
                      <a:srgbClr val="000000"/>
                    </a:gs>
                    <a:gs pos="40000">
                      <a:srgbClr val="000000">
                        <a:lumMod val="75000"/>
                        <a:lumOff val="25000"/>
                      </a:srgbClr>
                    </a:gs>
                    <a:gs pos="100000">
                      <a:srgbClr val="1F2123">
                        <a:alpha val="65000"/>
                      </a:srgbClr>
                    </a:gs>
                  </a:gsLst>
                  <a:lin ang="5400000" scaled="0"/>
                </a:gradFill>
              </a:rPr>
              <a:t>Zvířata chováme pro jejich užitek. Spoj, co k sobě patří.</a:t>
            </a:r>
            <a:endParaRPr lang="cs-CZ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31199"/>
            <a:ext cx="1749704" cy="13278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6445" y="431199"/>
            <a:ext cx="2002402" cy="13278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454155"/>
            <a:ext cx="1911215" cy="12819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54156"/>
            <a:ext cx="1779630" cy="12819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23035" y="3891671"/>
            <a:ext cx="1292275" cy="9692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03432" y="2007942"/>
            <a:ext cx="1386830" cy="693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9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5498" y="3973716"/>
            <a:ext cx="1220327" cy="864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10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64057" y="3459982"/>
            <a:ext cx="796175" cy="14008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11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14280" y="2132856"/>
            <a:ext cx="1325581" cy="8789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12"/>
          <p:cNvPicPr>
            <a:picLocks noChangeAspect="1" noChangeArrowheads="1"/>
          </p:cNvPicPr>
          <p:nvPr/>
        </p:nvPicPr>
        <p:blipFill>
          <a:blip r:embed="rId11" cstate="email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95025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23035" y="1855262"/>
            <a:ext cx="1184388" cy="948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14"/>
          <p:cNvPicPr>
            <a:picLocks noChangeAspect="1" noChangeArrowheads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13794" y="2354649"/>
            <a:ext cx="976142" cy="10669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15"/>
          <p:cNvPicPr>
            <a:picLocks noChangeAspect="1" noChangeArrowheads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80257" y="3795614"/>
            <a:ext cx="1419358" cy="93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16"/>
          <p:cNvPicPr>
            <a:picLocks noChangeAspect="1" noChangeArrowheads="1"/>
          </p:cNvPicPr>
          <p:nvPr/>
        </p:nvPicPr>
        <p:blipFill rotWithShape="1"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29"/>
          <a:stretch/>
        </p:blipFill>
        <p:spPr bwMode="auto">
          <a:xfrm>
            <a:off x="1626449" y="2824725"/>
            <a:ext cx="1445757" cy="9168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17"/>
          <p:cNvPicPr>
            <a:picLocks noChangeAspect="1" noChangeArrowheads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53460" y="2061329"/>
            <a:ext cx="1536066" cy="1035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18"/>
          <p:cNvPicPr>
            <a:picLocks noChangeAspect="1" noChangeArrowheads="1"/>
          </p:cNvPicPr>
          <p:nvPr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36637" y="3210679"/>
            <a:ext cx="1479499" cy="10512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861492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556792"/>
            <a:ext cx="7704856" cy="4320480"/>
          </a:xfrm>
        </p:spPr>
        <p:txBody>
          <a:bodyPr>
            <a:normAutofit fontScale="25000" lnSpcReduction="20000"/>
          </a:bodyPr>
          <a:lstStyle/>
          <a:p>
            <a:pPr marL="285750" indent="-285750" algn="l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36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r>
              <a:rPr lang="cs-CZ" sz="36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</a:rPr>
              <a:t>Microsoft - </a:t>
            </a:r>
            <a:r>
              <a:rPr lang="cs-CZ" sz="36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http://office.microsoft.com</a:t>
            </a:r>
            <a:endParaRPr lang="cs-CZ" sz="36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3600" dirty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4"/>
              </a:rPr>
              <a:t>http://</a:t>
            </a:r>
            <a:r>
              <a:rPr lang="cs-CZ" sz="36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4"/>
              </a:rPr>
              <a:t>www.kooikerhondje.estranky.cz/clanky/podminky-chovnosti.html//</a:t>
            </a:r>
            <a:endParaRPr lang="cs-CZ" sz="36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3600" dirty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5"/>
              </a:rPr>
              <a:t>http://</a:t>
            </a:r>
            <a:r>
              <a:rPr lang="cs-CZ" sz="36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5"/>
              </a:rPr>
              <a:t>melnicky.denik.cz/zpravy_region/nestastna-kocka-ktera-prisla-o-mladata-adoptovala-pet-sirotku-20120827.html</a:t>
            </a:r>
            <a:endParaRPr lang="cs-CZ" sz="36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3600" dirty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6"/>
              </a:rPr>
              <a:t>http://</a:t>
            </a:r>
            <a:r>
              <a:rPr lang="cs-CZ" sz="36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6"/>
              </a:rPr>
              <a:t>www.zvirataanadprirozenejevy.estranky.cz/fotoalbum/kone-ponici/kobylka-a-hribatko.html</a:t>
            </a:r>
            <a:endParaRPr lang="cs-CZ" sz="36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3600" dirty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7"/>
              </a:rPr>
              <a:t>http://</a:t>
            </a:r>
            <a:r>
              <a:rPr lang="cs-CZ" sz="36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7"/>
              </a:rPr>
              <a:t>www.zootechnika.cz/fotoalbum/prasata/presticke-prase-cernostrakate/presticke-cernostrakate-prasnice-a-selata.html</a:t>
            </a:r>
            <a:endParaRPr lang="cs-CZ" sz="36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3600" dirty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8"/>
              </a:rPr>
              <a:t>http://</a:t>
            </a:r>
            <a:r>
              <a:rPr lang="cs-CZ" sz="36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8"/>
              </a:rPr>
              <a:t>www.hovezimaso.cz/detail.php?plemeno=U</a:t>
            </a:r>
            <a:endParaRPr lang="cs-CZ" sz="36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3600" dirty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9"/>
              </a:rPr>
              <a:t>http://</a:t>
            </a:r>
            <a:r>
              <a:rPr lang="cs-CZ" sz="36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9"/>
              </a:rPr>
              <a:t>valassky.denik.cz/zpravy_region/treti-ovcacky-den-pripomene-chov-ovci20090623.html</a:t>
            </a:r>
            <a:endParaRPr lang="cs-CZ" sz="36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3600" dirty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10"/>
              </a:rPr>
              <a:t>http://</a:t>
            </a:r>
            <a:r>
              <a:rPr lang="cs-CZ" sz="36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10"/>
              </a:rPr>
              <a:t>drubez.chovzvirat.com/clanky/ze-zivota-husy-odchov-housat.html</a:t>
            </a:r>
            <a:endParaRPr lang="cs-CZ" sz="36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3600" dirty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11"/>
              </a:rPr>
              <a:t>http://</a:t>
            </a:r>
            <a:r>
              <a:rPr lang="cs-CZ" sz="36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11"/>
              </a:rPr>
              <a:t>www.biokureci.cz/index.php?page=recepty</a:t>
            </a:r>
            <a:endParaRPr lang="cs-CZ" sz="36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3600" dirty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12"/>
              </a:rPr>
              <a:t>http://dvoracekj.vlcovice.net/kolo/javorniky_052006</a:t>
            </a:r>
            <a:r>
              <a:rPr lang="cs-CZ" sz="36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12"/>
              </a:rPr>
              <a:t>/</a:t>
            </a:r>
            <a:endParaRPr lang="cs-CZ" sz="36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3600" dirty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13"/>
              </a:rPr>
              <a:t>http://</a:t>
            </a:r>
            <a:r>
              <a:rPr lang="cs-CZ" sz="36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13"/>
              </a:rPr>
              <a:t>www.msregion.cz/scripts/detail.php?id=6395&amp;newsid=6331&amp;listid=65&amp;tmplid=314</a:t>
            </a:r>
            <a:endParaRPr lang="cs-CZ" sz="36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3600" dirty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14"/>
              </a:rPr>
              <a:t>http://</a:t>
            </a:r>
            <a:r>
              <a:rPr lang="cs-CZ" sz="36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14"/>
              </a:rPr>
              <a:t>www.store24.cz/backory-z-evropske-ovci-vlny-velikost-37-44-p1424</a:t>
            </a:r>
            <a:endParaRPr lang="cs-CZ" sz="36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3600" dirty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15"/>
              </a:rPr>
              <a:t>http://</a:t>
            </a:r>
            <a:r>
              <a:rPr lang="cs-CZ" sz="36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15"/>
              </a:rPr>
              <a:t>pes-domaci.blog.cz/1108/policejni-pes</a:t>
            </a:r>
            <a:endParaRPr lang="cs-CZ" sz="36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>
              <a:buFont typeface="Arial" pitchFamily="34" charset="0"/>
              <a:buChar char="•"/>
            </a:pPr>
            <a:endParaRPr lang="cs-CZ" sz="36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>
              <a:buFont typeface="Arial" pitchFamily="34" charset="0"/>
              <a:buChar char="•"/>
            </a:pPr>
            <a:endParaRPr lang="cs-CZ" sz="36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cs-CZ" sz="4800" dirty="0" smtClean="0">
                <a:latin typeface="Arial"/>
                <a:ea typeface="Times New Roman"/>
              </a:rPr>
              <a:t>„Materiál </a:t>
            </a:r>
            <a:r>
              <a:rPr lang="cs-CZ" sz="4800" dirty="0">
                <a:latin typeface="Arial"/>
                <a:ea typeface="Times New Roman"/>
              </a:rPr>
              <a:t>je určen pro bezplatné používání pro potřeby výuky a vzdělávání ve všech typech škol a školských zařízení. Jakékoliv další využití podléhá autorskému zákonu. Veškerá vlastní díla autora (fotografie, videa) lze bezplatně dále používat i šířit při uvedení autorova jména."</a:t>
            </a:r>
          </a:p>
          <a:p>
            <a:pPr marL="285750" indent="-285750" algn="just">
              <a:buFont typeface="Arial" pitchFamily="34" charset="0"/>
              <a:buChar char="•"/>
            </a:pPr>
            <a:endParaRPr lang="cs-CZ" sz="36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36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483951" y="6381328"/>
            <a:ext cx="6120680" cy="365125"/>
          </a:xfrm>
        </p:spPr>
        <p:txBody>
          <a:bodyPr/>
          <a:lstStyle/>
          <a:p>
            <a:r>
              <a:rPr lang="cs-CZ" dirty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58091" y="1772816"/>
            <a:ext cx="7772400" cy="576063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POUŽITÉ ZDROJE</a:t>
            </a: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Obrázek 4"/>
          <p:cNvPicPr/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1771983" y="332656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53752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Horizont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192</TotalTime>
  <Words>352</Words>
  <Application>Microsoft Office PowerPoint</Application>
  <PresentationFormat>Předvádění na obrazovce (4:3)</PresentationFormat>
  <Paragraphs>87</Paragraphs>
  <Slides>10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Aerodynamika</vt:lpstr>
      <vt:lpstr> </vt:lpstr>
      <vt:lpstr>Prezentace aplikace PowerPoint</vt:lpstr>
      <vt:lpstr>Spoj se správným obrázkem.  U každého zvířátka řekni, jak se nazývá samice, samec a jejich mládě.</vt:lpstr>
      <vt:lpstr>Spoj se správným obrázkem.  U každého zvířátka řekni, jak se nazývá samice, samec a jejich mládě.</vt:lpstr>
      <vt:lpstr>Spoj se správným obrázkem.  U každého zvířátka řekni, jak se nazývá samice, samec a jejich mládě.</vt:lpstr>
      <vt:lpstr>Spoj obrázky, které k sobě patří. Zvířátka pojmenuj.</vt:lpstr>
      <vt:lpstr>Spoj obrázky, které k sobě patří. Zvířátka pojmenuj.</vt:lpstr>
      <vt:lpstr>Zvířata chováme pro jejich užitek. Spoj, co k sobě patří.</vt:lpstr>
      <vt:lpstr>Zvířata chováme pro jejich užitek. Spoj, co k sobě patří.</vt:lpstr>
      <vt:lpstr>POUŽITÉ ZDROJE</vt:lpstr>
    </vt:vector>
  </TitlesOfParts>
  <Company>Speciální základní škola Česká Kamenice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PROTIDROGOVÁ PREVENCE  Historie a současnost drogové situace  v České republice</dc:title>
  <dc:creator>franzova</dc:creator>
  <cp:lastModifiedBy>franzova</cp:lastModifiedBy>
  <cp:revision>33</cp:revision>
  <dcterms:created xsi:type="dcterms:W3CDTF">2012-06-27T08:54:30Z</dcterms:created>
  <dcterms:modified xsi:type="dcterms:W3CDTF">2013-04-25T06:19:41Z</dcterms:modified>
</cp:coreProperties>
</file>