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9.jpeg"/><Relationship Id="rId7" Type="http://schemas.openxmlformats.org/officeDocument/2006/relationships/image" Target="../media/image1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11.wmf"/><Relationship Id="rId10" Type="http://schemas.openxmlformats.org/officeDocument/2006/relationships/image" Target="../media/image15.wmf"/><Relationship Id="rId4" Type="http://schemas.openxmlformats.org/officeDocument/2006/relationships/image" Target="../media/image10.jpeg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Autofit/>
          </a:bodyPr>
          <a:lstStyle/>
          <a:p>
            <a:pPr marL="182880" algn="ctr"/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PŘÍRODOVĚDA</a:t>
            </a:r>
            <a:b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JEDOVATÉ ZLOZVYKY</a:t>
            </a:r>
            <a:r>
              <a:rPr lang="cs-CZ" sz="32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Mgr. Jana Ottová</a:t>
            </a:r>
          </a:p>
          <a:p>
            <a:pPr algn="ctr"/>
            <a:endParaRPr lang="cs-CZ" sz="2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7494249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42_PŘVL_03</a:t>
                      </a:r>
                      <a:endParaRPr lang="cs-CZ" sz="110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PŘÍRODOVĚDA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Jedovaté zlozvyky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jedovatými zlozvyky –  kouření, alkohol, drogy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Pochopit škodlivost jedovatých zlozvyků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ZŠ/4..-5.očník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Seznámit  se s jedovatými zlozvyky a pochopit  jejich škodlivost na lidský organismus</a:t>
                      </a:r>
                      <a:endParaRPr lang="cs-CZ" sz="110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21.1.2013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Jedovaté zlozvyky jsou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Kouření</a:t>
            </a:r>
          </a:p>
          <a:p>
            <a:pPr marL="0" indent="0">
              <a:buNone/>
            </a:pPr>
            <a:endParaRPr lang="cs-CZ" sz="40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Alkohol</a:t>
            </a:r>
          </a:p>
          <a:p>
            <a:pPr marL="0" indent="0">
              <a:buNone/>
            </a:pPr>
            <a:endParaRPr lang="cs-CZ" sz="40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Drogy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ottova\AppData\Local\Microsoft\Windows\Temporary Internet Files\Content.IE5\V5GIJ4W3\MC900290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501" y="1316285"/>
            <a:ext cx="1606990" cy="125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ttova\AppData\Local\Microsoft\Windows\Temporary Internet Files\Content.IE5\UPPUNGPH\MC9004060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370" y="3068959"/>
            <a:ext cx="1267434" cy="1484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ttova\AppData\Local\Microsoft\Windows\Temporary Internet Files\Content.IE5\RSNLR5SI\MC9002810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5979" y="4999283"/>
            <a:ext cx="1944216" cy="1115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5264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Čím nám ubližují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Poškozují naše zdraví – můžeme i umřít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Jsou návykové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Ovlivňují naši povahu, poškozují mozek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Jsou drahé – lidé pro ně jsou schopni krást i zabíjet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159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Jak se před nimi chránit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Nikdy s nimi nezačínat, ani je nezkoušet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Umět je odmítnout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Najít si lepší zábavu – sport, kroužky</a:t>
            </a:r>
          </a:p>
          <a:p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627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Co v našem těle poškozují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24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9600" dirty="0" smtClean="0">
                <a:solidFill>
                  <a:schemeClr val="accent4">
                    <a:lumMod val="50000"/>
                  </a:schemeClr>
                </a:solidFill>
              </a:rPr>
              <a:t>Spoj se správným obrázkem</a:t>
            </a:r>
          </a:p>
          <a:p>
            <a:pPr marL="0" indent="0">
              <a:buNone/>
            </a:pPr>
            <a:endParaRPr lang="cs-CZ" sz="96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9600" b="1" dirty="0" smtClean="0">
                <a:solidFill>
                  <a:schemeClr val="accent4">
                    <a:lumMod val="50000"/>
                  </a:schemeClr>
                </a:solidFill>
              </a:rPr>
              <a:t>Plíce </a:t>
            </a:r>
          </a:p>
          <a:p>
            <a:pPr>
              <a:buFont typeface="Arial" pitchFamily="34" charset="0"/>
              <a:buChar char="•"/>
            </a:pPr>
            <a:r>
              <a:rPr lang="cs-CZ" sz="9600" b="1" dirty="0" smtClean="0">
                <a:solidFill>
                  <a:schemeClr val="accent4">
                    <a:lumMod val="50000"/>
                  </a:schemeClr>
                </a:solidFill>
              </a:rPr>
              <a:t>Játra </a:t>
            </a:r>
          </a:p>
          <a:p>
            <a:pPr>
              <a:buFont typeface="Arial" pitchFamily="34" charset="0"/>
              <a:buChar char="•"/>
            </a:pPr>
            <a:r>
              <a:rPr lang="cs-CZ" sz="9600" b="1" dirty="0" smtClean="0">
                <a:solidFill>
                  <a:schemeClr val="accent4">
                    <a:lumMod val="50000"/>
                  </a:schemeClr>
                </a:solidFill>
              </a:rPr>
              <a:t>Mozek </a:t>
            </a:r>
          </a:p>
          <a:p>
            <a:pPr>
              <a:buFont typeface="Arial" pitchFamily="34" charset="0"/>
              <a:buChar char="•"/>
            </a:pPr>
            <a:r>
              <a:rPr lang="cs-CZ" sz="9600" b="1" dirty="0" smtClean="0">
                <a:solidFill>
                  <a:schemeClr val="accent4">
                    <a:lumMod val="50000"/>
                  </a:schemeClr>
                </a:solidFill>
              </a:rPr>
              <a:t>Srdce a cévy</a:t>
            </a:r>
          </a:p>
          <a:p>
            <a:pPr>
              <a:buFont typeface="Arial" pitchFamily="34" charset="0"/>
              <a:buChar char="•"/>
            </a:pPr>
            <a:r>
              <a:rPr lang="cs-CZ" sz="9600" b="1" dirty="0" smtClean="0">
                <a:solidFill>
                  <a:schemeClr val="accent4">
                    <a:lumMod val="50000"/>
                  </a:schemeClr>
                </a:solidFill>
              </a:rPr>
              <a:t>Všechny orgány v těle    </a:t>
            </a:r>
          </a:p>
          <a:p>
            <a:pPr>
              <a:buFont typeface="Arial" pitchFamily="34" charset="0"/>
              <a:buChar char="•"/>
            </a:pPr>
            <a:endParaRPr lang="cs-CZ" sz="9600" b="1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ottova\AppData\Local\Microsoft\Windows\Temporary Internet Files\Content.IE5\0ZERTPGD\MP9003089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30766"/>
            <a:ext cx="1828800" cy="120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ttova\AppData\Local\Microsoft\Windows\Temporary Internet Files\Content.IE5\V5GIJ4W3\MP9002890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167688"/>
            <a:ext cx="1612776" cy="1064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ttova\AppData\Local\Microsoft\Windows\Temporary Internet Files\Content.IE5\UPPUNGPH\MP9004487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868" y="2389292"/>
            <a:ext cx="1037861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133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Nálepky na krabičce s cigaretami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Vyber ty správné, ostatní škrtni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Proč tam jsou? Zkus odpovědět</a:t>
            </a:r>
          </a:p>
          <a:p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9497065"/>
              </p:ext>
            </p:extLst>
          </p:nvPr>
        </p:nvGraphicFramePr>
        <p:xfrm>
          <a:off x="6660232" y="2799987"/>
          <a:ext cx="1304925" cy="1402080"/>
        </p:xfrm>
        <a:graphic>
          <a:graphicData uri="http://schemas.openxmlformats.org/drawingml/2006/table">
            <a:tbl>
              <a:tblPr/>
              <a:tblGrid>
                <a:gridCol w="1304925"/>
              </a:tblGrid>
              <a:tr h="1224137">
                <a:tc>
                  <a:txBody>
                    <a:bodyPr/>
                    <a:lstStyle/>
                    <a:p>
                      <a:pPr marL="13779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Kouření vážně škodí </a:t>
                      </a: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Vám i lidem </a:t>
                      </a: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ve </a:t>
                      </a: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Vašem okolí</a:t>
                      </a:r>
                    </a:p>
                  </a:txBody>
                  <a:tcPr marL="44450" marR="4445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" name="Rectangle 4"/>
          <p:cNvSpPr>
            <a:spLocks noChangeArrowheads="1"/>
          </p:cNvSpPr>
          <p:nvPr/>
        </p:nvSpPr>
        <p:spPr bwMode="auto">
          <a:xfrm>
            <a:off x="4716016" y="3728357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2848673"/>
              </p:ext>
            </p:extLst>
          </p:nvPr>
        </p:nvGraphicFramePr>
        <p:xfrm>
          <a:off x="3063912" y="3249272"/>
          <a:ext cx="1454076" cy="851581"/>
        </p:xfrm>
        <a:graphic>
          <a:graphicData uri="http://schemas.openxmlformats.org/drawingml/2006/table">
            <a:tbl>
              <a:tblPr/>
              <a:tblGrid>
                <a:gridCol w="1454076"/>
              </a:tblGrid>
              <a:tr h="851581">
                <a:tc>
                  <a:txBody>
                    <a:bodyPr/>
                    <a:lstStyle/>
                    <a:p>
                      <a:pPr marL="147320"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Kouření</a:t>
                      </a:r>
                    </a:p>
                    <a:p>
                      <a:pPr marL="147320"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může  </a:t>
                      </a: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zabíjet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0197141"/>
              </p:ext>
            </p:extLst>
          </p:nvPr>
        </p:nvGraphicFramePr>
        <p:xfrm>
          <a:off x="1043608" y="2876042"/>
          <a:ext cx="1562100" cy="1502664"/>
        </p:xfrm>
        <a:graphic>
          <a:graphicData uri="http://schemas.openxmlformats.org/drawingml/2006/table">
            <a:tbl>
              <a:tblPr/>
              <a:tblGrid>
                <a:gridCol w="1562100"/>
              </a:tblGrid>
              <a:tr h="143725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Kouření 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způsobuje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smrtelnou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rakovinu plic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" name="Rectangle 5"/>
          <p:cNvSpPr>
            <a:spLocks noChangeArrowheads="1"/>
          </p:cNvSpPr>
          <p:nvPr/>
        </p:nvSpPr>
        <p:spPr bwMode="auto">
          <a:xfrm>
            <a:off x="3790950" y="32178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8643604"/>
              </p:ext>
            </p:extLst>
          </p:nvPr>
        </p:nvGraphicFramePr>
        <p:xfrm>
          <a:off x="4932040" y="3217863"/>
          <a:ext cx="1419225" cy="842105"/>
        </p:xfrm>
        <a:graphic>
          <a:graphicData uri="http://schemas.openxmlformats.org/drawingml/2006/table">
            <a:tbl>
              <a:tblPr/>
              <a:tblGrid>
                <a:gridCol w="1419225"/>
              </a:tblGrid>
              <a:tr h="842105">
                <a:tc>
                  <a:txBody>
                    <a:bodyPr/>
                    <a:lstStyle/>
                    <a:p>
                      <a:pPr marL="18542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Kouření</a:t>
                      </a:r>
                      <a:endParaRPr lang="cs-CZ" sz="1600" b="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18542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zdravé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1409648"/>
              </p:ext>
            </p:extLst>
          </p:nvPr>
        </p:nvGraphicFramePr>
        <p:xfrm>
          <a:off x="1331640" y="4725144"/>
          <a:ext cx="1022970" cy="968248"/>
        </p:xfrm>
        <a:graphic>
          <a:graphicData uri="http://schemas.openxmlformats.org/drawingml/2006/table">
            <a:tbl>
              <a:tblPr/>
              <a:tblGrid>
                <a:gridCol w="1022970"/>
              </a:tblGrid>
              <a:tr h="912203">
                <a:tc>
                  <a:txBody>
                    <a:bodyPr/>
                    <a:lstStyle/>
                    <a:p>
                      <a:pPr marL="166370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Kouření</a:t>
                      </a:r>
                      <a:endParaRPr lang="cs-CZ" sz="1600" b="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166370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nikomu </a:t>
                      </a: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neškodí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0759779"/>
              </p:ext>
            </p:extLst>
          </p:nvPr>
        </p:nvGraphicFramePr>
        <p:xfrm>
          <a:off x="6876256" y="4797152"/>
          <a:ext cx="1006227" cy="971550"/>
        </p:xfrm>
        <a:graphic>
          <a:graphicData uri="http://schemas.openxmlformats.org/drawingml/2006/table">
            <a:tbl>
              <a:tblPr/>
              <a:tblGrid>
                <a:gridCol w="1006227"/>
              </a:tblGrid>
              <a:tr h="971550">
                <a:tc>
                  <a:txBody>
                    <a:bodyPr/>
                    <a:lstStyle/>
                    <a:p>
                      <a:pPr marL="175895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Kouřit můžeme</a:t>
                      </a:r>
                      <a:endParaRPr lang="cs-CZ" sz="1600" b="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175895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všude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5599946"/>
              </p:ext>
            </p:extLst>
          </p:nvPr>
        </p:nvGraphicFramePr>
        <p:xfrm>
          <a:off x="4932040" y="4797152"/>
          <a:ext cx="1466850" cy="739552"/>
        </p:xfrm>
        <a:graphic>
          <a:graphicData uri="http://schemas.openxmlformats.org/drawingml/2006/table">
            <a:tbl>
              <a:tblPr/>
              <a:tblGrid>
                <a:gridCol w="1466850"/>
              </a:tblGrid>
              <a:tr h="739552">
                <a:tc>
                  <a:txBody>
                    <a:bodyPr/>
                    <a:lstStyle/>
                    <a:p>
                      <a:pPr marL="18542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</a:t>
                      </a: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Kouření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185420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 levné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9528555"/>
              </p:ext>
            </p:extLst>
          </p:nvPr>
        </p:nvGraphicFramePr>
        <p:xfrm>
          <a:off x="3086100" y="4509120"/>
          <a:ext cx="1409700" cy="1228725"/>
        </p:xfrm>
        <a:graphic>
          <a:graphicData uri="http://schemas.openxmlformats.org/drawingml/2006/table">
            <a:tbl>
              <a:tblPr/>
              <a:tblGrid>
                <a:gridCol w="1409700"/>
              </a:tblGrid>
              <a:tr h="12287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Kouření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147320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způsobuje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147320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neplodnost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7942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Které z těchto činností prospívají našemu zdraví?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ottova\AppData\Local\Microsoft\Windows\Temporary Internet Files\Content.IE5\UPPUNGPH\MP90040671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312823"/>
            <a:ext cx="1142304" cy="171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ttova\AppData\Local\Microsoft\Windows\Temporary Internet Files\Content.IE5\RSNLR5SI\MP9004065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04864"/>
            <a:ext cx="1691680" cy="1119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ttova\AppData\Local\Microsoft\Windows\Temporary Internet Files\Content.IE5\0ZERTPGD\MP9001788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411" y="2490710"/>
            <a:ext cx="1108648" cy="1667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ttova\AppData\Local\Microsoft\Windows\Temporary Internet Files\Content.IE5\V5GIJ4W3\MC9003434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149" y="3504054"/>
            <a:ext cx="1837030" cy="1307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ttova\AppData\Local\Microsoft\Windows\Temporary Internet Files\Content.IE5\RSNLR5SI\MP90030890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060848"/>
            <a:ext cx="1715082" cy="1131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ottova\AppData\Local\Microsoft\Windows\Temporary Internet Files\Content.IE5\V5GIJ4W3\MP9004424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97265"/>
            <a:ext cx="1842251" cy="1165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ottova\AppData\Local\Microsoft\Windows\Temporary Internet Files\Content.IE5\0ZERTPGD\MP90040162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142" y="3820813"/>
            <a:ext cx="1380397" cy="1380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ottova\AppData\Local\Microsoft\Windows\Temporary Internet Files\Content.IE5\V5GIJ4W3\MP90043111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0941" y="4911486"/>
            <a:ext cx="1656184" cy="1102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ottova\AppData\Local\Microsoft\Windows\Temporary Internet Files\Content.IE5\0ZERTPGD\MC90019906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564" y="4312824"/>
            <a:ext cx="1205620" cy="190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391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165</TotalTime>
  <Words>343</Words>
  <Application>Microsoft Office PowerPoint</Application>
  <PresentationFormat>Předvádění na obrazovce (4:3)</PresentationFormat>
  <Paragraphs>108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PŘÍRODOVĚDA  JEDOVATÉ ZLOZVYKY </vt:lpstr>
      <vt:lpstr>Prezentace aplikace PowerPoint</vt:lpstr>
      <vt:lpstr>Jedovaté zlozvyky jsou</vt:lpstr>
      <vt:lpstr>Čím nám ubližují</vt:lpstr>
      <vt:lpstr>Jak se před nimi chránit</vt:lpstr>
      <vt:lpstr>Co v našem těle poškozují</vt:lpstr>
      <vt:lpstr>Nálepky na krabičce s cigaretami</vt:lpstr>
      <vt:lpstr>Které z těchto činností prospívají našemu zdraví?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33</cp:revision>
  <dcterms:created xsi:type="dcterms:W3CDTF">2012-06-27T08:54:30Z</dcterms:created>
  <dcterms:modified xsi:type="dcterms:W3CDTF">2013-03-01T07:27:01Z</dcterms:modified>
</cp:coreProperties>
</file>