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7" r:id="rId3"/>
    <p:sldId id="257" r:id="rId4"/>
    <p:sldId id="258" r:id="rId5"/>
    <p:sldId id="259" r:id="rId6"/>
    <p:sldId id="260" r:id="rId7"/>
    <p:sldId id="261" r:id="rId8"/>
    <p:sldId id="27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E6AF6BC-BD9A-4D74-B32B-9ECD6FDD6B6F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372195B-C6E0-4113-9C9E-7061BF5A6B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6573032" cy="861856"/>
          </a:xfrm>
        </p:spPr>
        <p:txBody>
          <a:bodyPr>
            <a:normAutofit/>
          </a:bodyPr>
          <a:lstStyle/>
          <a:p>
            <a:pPr algn="ctr"/>
            <a:r>
              <a:rPr lang="cs-CZ" sz="3600" dirty="0">
                <a:ln>
                  <a:solidFill>
                    <a:schemeClr val="bg2">
                      <a:lumMod val="50000"/>
                    </a:schemeClr>
                  </a:solidFill>
                </a:ln>
                <a:effectLst/>
                <a:latin typeface="Franklin Gothic Medium" pitchFamily="34" charset="0"/>
              </a:rPr>
              <a:t>DIGITÁLNÍ UČEBNÍ MATERIÁL</a:t>
            </a:r>
            <a:endParaRPr lang="cs-CZ" sz="3600" dirty="0"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71026108"/>
              </p:ext>
            </p:extLst>
          </p:nvPr>
        </p:nvGraphicFramePr>
        <p:xfrm>
          <a:off x="683568" y="908720"/>
          <a:ext cx="7272808" cy="4914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8038"/>
                <a:gridCol w="3574770"/>
              </a:tblGrid>
              <a:tr h="28711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569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449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VY_7_INOVACE_TE 29</a:t>
                      </a:r>
                      <a:endParaRPr lang="cs-CZ" sz="14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567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11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Technologie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11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Pokrmy z mletého</a:t>
                      </a:r>
                      <a:r>
                        <a:rPr lang="cs-CZ" sz="14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masa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11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Mletá masa 1.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11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11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Danuše Sommerová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711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26.01.2013</a:t>
                      </a:r>
                    </a:p>
                  </a:txBody>
                  <a:tcPr/>
                </a:tc>
              </a:tr>
              <a:tr h="148563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  <a:buFont typeface="Wingdings" pitchFamily="2" charset="2"/>
                        <a:buNone/>
                      </a:pPr>
                      <a:r>
                        <a:rPr lang="cs-CZ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seznamuje žáky s jednotlivými částmi masa vhodného k přípravě</a:t>
                      </a:r>
                      <a:r>
                        <a:rPr lang="cs-CZ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mletých mas.</a:t>
                      </a:r>
                      <a:r>
                        <a:rPr lang="cs-CZ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Materiál je určen pro </a:t>
                      </a:r>
                      <a:r>
                        <a:rPr lang="cs-CZ" sz="140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žáky 3. </a:t>
                      </a:r>
                      <a:r>
                        <a:rPr lang="cs-CZ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ročníku studijního oboru Gastronomie, do předmětu „Technologie “. Slouží k procvičování studia na interaktivní tabuli. </a:t>
                      </a:r>
                      <a:endParaRPr lang="cs-CZ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5877272"/>
            <a:ext cx="4791075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58137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824" y="533400"/>
            <a:ext cx="5904656" cy="2868168"/>
          </a:xfrm>
        </p:spPr>
        <p:txBody>
          <a:bodyPr>
            <a:prstTxWarp prst="textWave1">
              <a:avLst/>
            </a:prstTxWarp>
          </a:bodyPr>
          <a:lstStyle/>
          <a:p>
            <a:pPr algn="ctr"/>
            <a:r>
              <a:rPr lang="cs-CZ" dirty="0" smtClean="0"/>
              <a:t>Mletá masa 1.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1026" name="Picture 2" descr="C:\Documents and Settings\Jarda\Local Settings\Temporary Internet Files\Content.IE5\VMKCFG72\MC9004404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132856"/>
            <a:ext cx="2880320" cy="244728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27049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Mletí masa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200" b="1" dirty="0" smtClean="0"/>
              <a:t>Mletím dochází:</a:t>
            </a:r>
            <a:r>
              <a:rPr lang="cs-CZ" sz="3200" dirty="0" smtClean="0"/>
              <a:t>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- k narušení konzistence</a:t>
            </a:r>
          </a:p>
          <a:p>
            <a:pPr>
              <a:buNone/>
            </a:pPr>
            <a:r>
              <a:rPr lang="cs-CZ" dirty="0" smtClean="0"/>
              <a:t>- zvětšení povrchu</a:t>
            </a:r>
          </a:p>
          <a:p>
            <a:pPr>
              <a:buNone/>
            </a:pPr>
            <a:r>
              <a:rPr lang="cs-CZ" dirty="0" smtClean="0"/>
              <a:t>- lehčí stravitelnosti</a:t>
            </a:r>
          </a:p>
          <a:p>
            <a:pPr>
              <a:buNone/>
            </a:pPr>
            <a:r>
              <a:rPr lang="cs-CZ" dirty="0" smtClean="0"/>
              <a:t>- lepší soudržnosti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2628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Výhody rozemletého masa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2800" dirty="0" smtClean="0"/>
              <a:t>Bílkoviny se stávají lepkavějšími</a:t>
            </a:r>
          </a:p>
          <a:p>
            <a:r>
              <a:rPr lang="cs-CZ" sz="2800" dirty="0" smtClean="0"/>
              <a:t>Dobře vážou přísady – housku, strouhanku, vejce …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5762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Druhy masa vhodné na mletí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smtClean="0"/>
              <a:t>Používáme</a:t>
            </a:r>
          </a:p>
          <a:p>
            <a:pPr>
              <a:buNone/>
            </a:pPr>
            <a:endParaRPr lang="cs-CZ" sz="3200" b="1" dirty="0" smtClean="0"/>
          </a:p>
          <a:p>
            <a:pPr lvl="1"/>
            <a:r>
              <a:rPr lang="cs-CZ" sz="2800" dirty="0">
                <a:solidFill>
                  <a:schemeClr val="tx1"/>
                </a:solidFill>
              </a:rPr>
              <a:t>m</a:t>
            </a:r>
            <a:r>
              <a:rPr lang="cs-CZ" sz="2800" dirty="0" smtClean="0">
                <a:solidFill>
                  <a:schemeClr val="tx1"/>
                </a:solidFill>
              </a:rPr>
              <a:t>aso jatečného dobytka</a:t>
            </a:r>
          </a:p>
          <a:p>
            <a:pPr lvl="1"/>
            <a:r>
              <a:rPr lang="cs-CZ" sz="2800" dirty="0" smtClean="0">
                <a:solidFill>
                  <a:schemeClr val="tx1"/>
                </a:solidFill>
              </a:rPr>
              <a:t>zvěřiny</a:t>
            </a:r>
          </a:p>
          <a:p>
            <a:pPr lvl="1"/>
            <a:r>
              <a:rPr lang="cs-CZ" sz="2800" dirty="0" smtClean="0">
                <a:solidFill>
                  <a:schemeClr val="tx1"/>
                </a:solidFill>
              </a:rPr>
              <a:t>ryb</a:t>
            </a:r>
          </a:p>
          <a:p>
            <a:pPr lvl="1"/>
            <a:r>
              <a:rPr lang="cs-CZ" sz="2800" dirty="0">
                <a:solidFill>
                  <a:schemeClr val="tx1"/>
                </a:solidFill>
              </a:rPr>
              <a:t>v</a:t>
            </a:r>
            <a:r>
              <a:rPr lang="cs-CZ" sz="2800" dirty="0" smtClean="0">
                <a:solidFill>
                  <a:schemeClr val="tx1"/>
                </a:solidFill>
              </a:rPr>
              <a:t>ždy méně hodnotnější</a:t>
            </a:r>
          </a:p>
          <a:p>
            <a:pPr lvl="1"/>
            <a:endParaRPr lang="cs-CZ" dirty="0" smtClean="0"/>
          </a:p>
          <a:p>
            <a:pPr marL="2743200" lvl="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8388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20040"/>
            <a:ext cx="7704856" cy="1143000"/>
          </a:xfrm>
        </p:spPr>
        <p:txBody>
          <a:bodyPr>
            <a:noAutofit/>
          </a:bodyPr>
          <a:lstStyle/>
          <a:p>
            <a:pPr algn="ctr"/>
            <a:r>
              <a:rPr lang="cs-CZ" dirty="0" smtClean="0"/>
              <a:t>Nejvhodnější části </a:t>
            </a:r>
            <a:r>
              <a:rPr lang="cs-CZ" dirty="0" smtClean="0"/>
              <a:t>                            z </a:t>
            </a:r>
            <a:r>
              <a:rPr lang="cs-CZ" dirty="0" smtClean="0"/>
              <a:t>hovězího masa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200" b="1" dirty="0" smtClean="0"/>
              <a:t>Především přední maso – levnější</a:t>
            </a:r>
          </a:p>
          <a:p>
            <a:endParaRPr lang="cs-CZ" dirty="0" smtClean="0"/>
          </a:p>
          <a:p>
            <a:r>
              <a:rPr lang="cs-CZ" sz="2800" dirty="0" smtClean="0"/>
              <a:t>hrudí</a:t>
            </a:r>
          </a:p>
          <a:p>
            <a:r>
              <a:rPr lang="cs-CZ" sz="2800" dirty="0"/>
              <a:t>k</a:t>
            </a:r>
            <a:r>
              <a:rPr lang="cs-CZ" sz="2800" dirty="0" smtClean="0"/>
              <a:t>rk</a:t>
            </a:r>
          </a:p>
          <a:p>
            <a:r>
              <a:rPr lang="cs-CZ" sz="2800" dirty="0"/>
              <a:t>b</a:t>
            </a:r>
            <a:r>
              <a:rPr lang="cs-CZ" sz="2800" dirty="0" smtClean="0"/>
              <a:t>ok</a:t>
            </a:r>
          </a:p>
          <a:p>
            <a:r>
              <a:rPr lang="cs-CZ" sz="2800" dirty="0" smtClean="0"/>
              <a:t>ž</a:t>
            </a:r>
            <a:r>
              <a:rPr lang="cs-CZ" sz="2800" dirty="0" smtClean="0"/>
              <a:t>ebra</a:t>
            </a:r>
            <a:endParaRPr lang="cs-CZ" sz="2800" dirty="0" smtClean="0"/>
          </a:p>
          <a:p>
            <a:r>
              <a:rPr lang="cs-CZ" sz="2800" dirty="0" smtClean="0"/>
              <a:t>plec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445259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dirty="0" smtClean="0"/>
              <a:t>Nejvhodnější části vepřového masa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2800" dirty="0" smtClean="0"/>
              <a:t>plec </a:t>
            </a:r>
          </a:p>
          <a:p>
            <a:r>
              <a:rPr lang="cs-CZ" sz="2800" dirty="0"/>
              <a:t>b</a:t>
            </a:r>
            <a:r>
              <a:rPr lang="cs-CZ" sz="2800" dirty="0" smtClean="0"/>
              <a:t>ůček</a:t>
            </a:r>
          </a:p>
          <a:p>
            <a:r>
              <a:rPr lang="cs-CZ" sz="2800" dirty="0" smtClean="0"/>
              <a:t>ořez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66194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  <a:effectLst/>
              </a:rPr>
              <a:t>Zdroje</a:t>
            </a:r>
            <a:endParaRPr lang="cs-CZ" b="1" dirty="0">
              <a:solidFill>
                <a:schemeClr val="tx2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LITERATURA:</a:t>
            </a:r>
            <a:r>
              <a:rPr lang="cs-CZ" dirty="0" smtClean="0"/>
              <a:t> </a:t>
            </a:r>
          </a:p>
          <a:p>
            <a:r>
              <a:rPr lang="cs-CZ" sz="2000" dirty="0" smtClean="0"/>
              <a:t>Sedláčková, Hana. </a:t>
            </a:r>
            <a:r>
              <a:rPr lang="cs-CZ" sz="2000" i="1" dirty="0" smtClean="0"/>
              <a:t>Technologie přípravy pokrmů</a:t>
            </a:r>
            <a:r>
              <a:rPr lang="cs-CZ" sz="2000" dirty="0" smtClean="0"/>
              <a:t>. Praha: nakladatelství Fortuna, 2000. ISBN 80-7168-737-5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b="1" dirty="0" smtClean="0">
                <a:latin typeface="Franklin Gothic Medium" pitchFamily="34" charset="0"/>
              </a:rPr>
              <a:t>Obrázky: </a:t>
            </a:r>
          </a:p>
          <a:p>
            <a:r>
              <a:rPr lang="cs-CZ" sz="2000" dirty="0" smtClean="0">
                <a:latin typeface="Franklin Gothic Medium" pitchFamily="34" charset="0"/>
                <a:hlinkClick r:id="rId2"/>
              </a:rPr>
              <a:t>http://office.</a:t>
            </a:r>
            <a:r>
              <a:rPr lang="cs-CZ" sz="2000" dirty="0" err="1" smtClean="0">
                <a:latin typeface="Franklin Gothic Medium" pitchFamily="34" charset="0"/>
                <a:hlinkClick r:id="rId2"/>
              </a:rPr>
              <a:t>microsoft.com</a:t>
            </a:r>
            <a:r>
              <a:rPr lang="cs-CZ" sz="2000" b="1" dirty="0" smtClean="0">
                <a:latin typeface="Franklin Gothic Medium" pitchFamily="34" charset="0"/>
              </a:rPr>
              <a:t>, </a:t>
            </a:r>
            <a:r>
              <a:rPr lang="cs-CZ" sz="2000" dirty="0" smtClean="0">
                <a:latin typeface="Franklin Gothic Medium" pitchFamily="34" charset="0"/>
              </a:rPr>
              <a:t>Galerie Office, 26.01.2013</a:t>
            </a:r>
          </a:p>
          <a:p>
            <a:endParaRPr lang="cs-CZ" dirty="0" smtClean="0"/>
          </a:p>
          <a:p>
            <a:pPr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0037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75</TotalTime>
  <Words>203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DIGITÁLNÍ UČEBNÍ MATERIÁL</vt:lpstr>
      <vt:lpstr>Mletá masa 1. </vt:lpstr>
      <vt:lpstr>Mletí masa</vt:lpstr>
      <vt:lpstr>Výhody rozemletého masa</vt:lpstr>
      <vt:lpstr>Druhy masa vhodné na mletí</vt:lpstr>
      <vt:lpstr>Nejvhodnější části                             z hovězího masa</vt:lpstr>
      <vt:lpstr>Nejvhodnější části vepřového masa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Příprava pokrmů z mletého masa</dc:title>
  <dc:creator>Dana</dc:creator>
  <cp:lastModifiedBy>Dum</cp:lastModifiedBy>
  <cp:revision>27</cp:revision>
  <dcterms:created xsi:type="dcterms:W3CDTF">2013-04-04T06:05:43Z</dcterms:created>
  <dcterms:modified xsi:type="dcterms:W3CDTF">2013-08-23T07:29:10Z</dcterms:modified>
</cp:coreProperties>
</file>