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C2AAFFB-C64C-4D1E-B0AD-36597F766568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3378DC8-B96D-48EF-B830-D3E6DC5464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0"/>
            <a:ext cx="6933072" cy="861856"/>
          </a:xfrm>
        </p:spPr>
        <p:txBody>
          <a:bodyPr/>
          <a:lstStyle/>
          <a:p>
            <a:pPr algn="ctr"/>
            <a:r>
              <a:rPr lang="cs-CZ" dirty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1026108"/>
              </p:ext>
            </p:extLst>
          </p:nvPr>
        </p:nvGraphicFramePr>
        <p:xfrm>
          <a:off x="1979712" y="980728"/>
          <a:ext cx="6762909" cy="4643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38767"/>
                <a:gridCol w="3324142"/>
              </a:tblGrid>
              <a:tr h="3063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6975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9972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35</a:t>
                      </a:r>
                    </a:p>
                  </a:txBody>
                  <a:tcPr/>
                </a:tc>
              </a:tr>
              <a:tr h="50953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63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63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Masné výrobky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63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Masné výrobky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63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63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63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15.04.2013</a:t>
                      </a:r>
                    </a:p>
                  </a:txBody>
                  <a:tcPr/>
                </a:tc>
              </a:tr>
              <a:tr h="134875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přípravou a rozdělením masných výrobků. Materiál je určen pro </a:t>
                      </a:r>
                      <a:r>
                        <a:rPr lang="cs-CZ" sz="140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žáky 3.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5733256"/>
            <a:ext cx="4791075" cy="980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858137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332656"/>
            <a:ext cx="6172200" cy="2880320"/>
          </a:xfrm>
        </p:spPr>
        <p:txBody>
          <a:bodyPr>
            <a:prstTxWarp prst="textChevron">
              <a:avLst/>
            </a:prstTxWarp>
          </a:bodyPr>
          <a:lstStyle/>
          <a:p>
            <a:pPr algn="ctr"/>
            <a:r>
              <a:rPr lang="cs-CZ" dirty="0" smtClean="0"/>
              <a:t>MASNÉ VÝROBKY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31" name="Picture 7" descr="C:\Documents and Settings\Jarda\Local Settings\Temporary Internet Files\Content.IE5\W1RML3KS\MC9002329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204864"/>
            <a:ext cx="2604197" cy="2088232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  <a:reflection blurRad="6350" stA="50000" endA="295" endPos="92000" dist="101600" dir="5400000" sy="-100000" algn="bl" rotWithShape="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Charakteristika masných výrobků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424936" cy="487375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- </a:t>
            </a:r>
            <a:r>
              <a:rPr lang="cs-CZ" sz="2800" dirty="0" smtClean="0"/>
              <a:t>produkty z rozemletého nebo posekaného masa </a:t>
            </a:r>
          </a:p>
          <a:p>
            <a:r>
              <a:rPr lang="cs-CZ" sz="2800" dirty="0" smtClean="0"/>
              <a:t>- s přídavkem koření …</a:t>
            </a:r>
          </a:p>
          <a:p>
            <a:r>
              <a:rPr lang="cs-CZ" sz="2800" dirty="0" smtClean="0"/>
              <a:t>- upraveny vařením, uzením, pečením</a:t>
            </a:r>
            <a:endParaRPr lang="cs-CZ" sz="2800" dirty="0"/>
          </a:p>
        </p:txBody>
      </p:sp>
      <p:pic>
        <p:nvPicPr>
          <p:cNvPr id="2052" name="Picture 4" descr="C:\Documents and Settings\Jarda\Local Settings\Temporary Internet Files\Content.IE5\RWES3U01\MC9003486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573016"/>
            <a:ext cx="2079096" cy="2736304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3838999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Rozdělení podle způsobu výroby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- </a:t>
            </a:r>
            <a:r>
              <a:rPr lang="cs-CZ" sz="2800" dirty="0" smtClean="0"/>
              <a:t>vařené výrobky</a:t>
            </a:r>
          </a:p>
          <a:p>
            <a:r>
              <a:rPr lang="cs-CZ" sz="2800" dirty="0" smtClean="0"/>
              <a:t>- pečené výrobky</a:t>
            </a:r>
          </a:p>
          <a:p>
            <a:r>
              <a:rPr lang="cs-CZ" sz="2800" dirty="0" smtClean="0"/>
              <a:t>- uzenářské výrobky</a:t>
            </a:r>
            <a:endParaRPr lang="cs-CZ" sz="2800" dirty="0"/>
          </a:p>
        </p:txBody>
      </p:sp>
      <p:pic>
        <p:nvPicPr>
          <p:cNvPr id="4098" name="Picture 2" descr="C:\Documents and Settings\Jarda\Local Settings\Temporary Internet Files\Content.IE5\VMKCFG72\MC9002334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140968"/>
            <a:ext cx="3041310" cy="2520280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2823516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Drobné uzenářské výrobky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800" b="1" dirty="0" smtClean="0"/>
              <a:t>Špekáčky</a:t>
            </a:r>
          </a:p>
          <a:p>
            <a:endParaRPr lang="cs-CZ" b="1" dirty="0" smtClean="0"/>
          </a:p>
          <a:p>
            <a:pPr lvl="1"/>
            <a:r>
              <a:rPr lang="cs-CZ" sz="2800" dirty="0" smtClean="0"/>
              <a:t>Pružná, soudržná konzistence</a:t>
            </a:r>
          </a:p>
          <a:p>
            <a:pPr lvl="1"/>
            <a:r>
              <a:rPr lang="cs-CZ" sz="2800" dirty="0" smtClean="0"/>
              <a:t>Zlatohnědé, hladké, šťavnaté</a:t>
            </a:r>
          </a:p>
          <a:p>
            <a:pPr lvl="1"/>
            <a:r>
              <a:rPr lang="cs-CZ" sz="2800" dirty="0" smtClean="0"/>
              <a:t>Z hovězího a vepřového masa, slaniny, teplého prejtu</a:t>
            </a:r>
            <a:endParaRPr lang="cs-CZ" sz="2800" dirty="0"/>
          </a:p>
        </p:txBody>
      </p:sp>
      <p:pic>
        <p:nvPicPr>
          <p:cNvPr id="4" name="Picture 4" descr="C:\Documents and Settings\Jarda\Local Settings\Temporary Internet Files\Content.IE5\A558J0UY\MC9001993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628800"/>
            <a:ext cx="2265874" cy="197365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77950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052736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Další uzenářské výrobky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7467600" cy="4873752"/>
          </a:xfrm>
        </p:spPr>
        <p:txBody>
          <a:bodyPr/>
          <a:lstStyle/>
          <a:p>
            <a:endParaRPr lang="cs-CZ" b="1" dirty="0" smtClean="0"/>
          </a:p>
          <a:p>
            <a:r>
              <a:rPr lang="cs-CZ" sz="2600" b="1" dirty="0" smtClean="0"/>
              <a:t>Vuřty</a:t>
            </a:r>
            <a:r>
              <a:rPr lang="cs-CZ" sz="2600" dirty="0" smtClean="0"/>
              <a:t> – podobné špekáčkům, navíc vařené šlachy, plní se do kroužkových střev</a:t>
            </a:r>
          </a:p>
          <a:p>
            <a:r>
              <a:rPr lang="cs-CZ" sz="2600" b="1" dirty="0" smtClean="0"/>
              <a:t>Debrecínské párky </a:t>
            </a:r>
            <a:r>
              <a:rPr lang="cs-CZ" sz="2600" dirty="0" smtClean="0"/>
              <a:t>– chuť po paprice a česneku – do vepřových střev / skopových/</a:t>
            </a:r>
          </a:p>
          <a:p>
            <a:r>
              <a:rPr lang="cs-CZ" sz="2600" b="1" dirty="0" smtClean="0"/>
              <a:t>Jemné párky </a:t>
            </a:r>
            <a:r>
              <a:rPr lang="cs-CZ" sz="2600" dirty="0" smtClean="0"/>
              <a:t>–navíc vejce, cukr, mléko – do skopových střev</a:t>
            </a:r>
          </a:p>
          <a:p>
            <a:r>
              <a:rPr lang="cs-CZ" sz="2600" b="1" dirty="0" smtClean="0"/>
              <a:t>Spišské párky </a:t>
            </a:r>
            <a:r>
              <a:rPr lang="cs-CZ" sz="2600" dirty="0" smtClean="0"/>
              <a:t>– chuť zvýrazněna paprikou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5" name="Picture 3" descr="C:\Documents and Settings\Jarda\Local Settings\Temporary Internet Files\Content.IE5\YRBLN0D2\MC9004131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625752"/>
            <a:ext cx="2314309" cy="2232248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3529125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Klobásy</a:t>
            </a:r>
            <a:b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7467600" cy="487375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Skopové</a:t>
            </a:r>
            <a:r>
              <a:rPr lang="cs-CZ" sz="2800" dirty="0" smtClean="0"/>
              <a:t> -  typická chuť a vůně, zvláštní způsob uzení, výrazné koření</a:t>
            </a:r>
          </a:p>
          <a:p>
            <a:r>
              <a:rPr lang="cs-CZ" sz="2800" b="1" dirty="0" smtClean="0"/>
              <a:t>Moravské</a:t>
            </a:r>
            <a:r>
              <a:rPr lang="cs-CZ" sz="2800" dirty="0" smtClean="0"/>
              <a:t> – tuhá konzistence, mírně kořeněná chuť</a:t>
            </a:r>
          </a:p>
          <a:p>
            <a:r>
              <a:rPr lang="cs-CZ" sz="2800" b="1" dirty="0" smtClean="0"/>
              <a:t>Slovácká domácí klobása </a:t>
            </a:r>
            <a:r>
              <a:rPr lang="cs-CZ" sz="2800" dirty="0" smtClean="0"/>
              <a:t>– tuhá konzistence, výrazná chuť po uzeném masu, kmínu a česneku, tmavohnědá brva</a:t>
            </a:r>
          </a:p>
        </p:txBody>
      </p:sp>
      <p:pic>
        <p:nvPicPr>
          <p:cNvPr id="4" name="Picture 3" descr="C:\Documents and Settings\Jarda\Local Settings\Temporary Internet Files\Content.IE5\PW9D998H\MC9003512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509120"/>
            <a:ext cx="1838183" cy="1801640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2970330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Charakteristika drobných uzenářských výrobků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- </a:t>
            </a:r>
            <a:r>
              <a:rPr lang="cs-CZ" sz="2800" dirty="0" smtClean="0"/>
              <a:t>hodně </a:t>
            </a:r>
            <a:r>
              <a:rPr lang="cs-CZ" sz="2800" dirty="0" smtClean="0"/>
              <a:t>vody – krátká doba skladování</a:t>
            </a:r>
          </a:p>
          <a:p>
            <a:r>
              <a:rPr lang="cs-CZ" sz="2800" dirty="0" smtClean="0"/>
              <a:t>- určeny k rychlé spotřebě</a:t>
            </a:r>
          </a:p>
          <a:p>
            <a:r>
              <a:rPr lang="cs-CZ" sz="2800" dirty="0" smtClean="0"/>
              <a:t>- skladování – tmavé, vzdušné prostory</a:t>
            </a:r>
          </a:p>
          <a:p>
            <a:r>
              <a:rPr lang="cs-CZ" sz="2800" dirty="0" smtClean="0"/>
              <a:t>- teplota 0 – 5 C</a:t>
            </a:r>
            <a:endParaRPr lang="cs-CZ" sz="2800" dirty="0"/>
          </a:p>
        </p:txBody>
      </p:sp>
      <p:pic>
        <p:nvPicPr>
          <p:cNvPr id="5122" name="Picture 2" descr="C:\Documents and Settings\Jarda\Local Settings\Temporary Internet Files\Content.IE5\TL63Y5QO\MC9004079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789040"/>
            <a:ext cx="2921620" cy="2160240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2402415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Měkké salámy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Kabanos</a:t>
            </a:r>
            <a:r>
              <a:rPr lang="cs-CZ" sz="2600" dirty="0" smtClean="0"/>
              <a:t>  - hovězí maso, vepřové maso, prejt, příjemná kořeněná chuť, vůně</a:t>
            </a:r>
          </a:p>
          <a:p>
            <a:r>
              <a:rPr lang="cs-CZ" sz="2600" b="1" dirty="0" smtClean="0"/>
              <a:t>Česnekový salám </a:t>
            </a:r>
            <a:r>
              <a:rPr lang="cs-CZ" sz="2600" dirty="0" smtClean="0"/>
              <a:t>– navíc hovězí a telecí hlavy, více česneku</a:t>
            </a:r>
          </a:p>
          <a:p>
            <a:r>
              <a:rPr lang="cs-CZ" sz="2600" b="1" dirty="0" smtClean="0"/>
              <a:t>Šunkový</a:t>
            </a:r>
            <a:r>
              <a:rPr lang="cs-CZ" sz="2600" dirty="0" smtClean="0"/>
              <a:t> – z hovězího a vepřového masa, prejtu – na řezu patrna mozaika, tučných částí max. 10%</a:t>
            </a:r>
          </a:p>
          <a:p>
            <a:r>
              <a:rPr lang="cs-CZ" sz="2600" b="1" dirty="0" smtClean="0"/>
              <a:t>Polský salám </a:t>
            </a:r>
            <a:r>
              <a:rPr lang="cs-CZ" sz="2600" dirty="0" smtClean="0"/>
              <a:t>– z vepřového boku, prejtu –viditelné  kousky vepřového bůčku</a:t>
            </a:r>
            <a:endParaRPr lang="cs-CZ" sz="2600" dirty="0"/>
          </a:p>
        </p:txBody>
      </p:sp>
      <p:pic>
        <p:nvPicPr>
          <p:cNvPr id="4" name="Picture 3" descr="C:\Documents and Settings\Jarda\Local Settings\Temporary Internet Files\Content.IE5\A558J0UY\MC900413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60648"/>
            <a:ext cx="2823472" cy="1368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101640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Trvanlivé salámy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Obyčejný suchý salám </a:t>
            </a:r>
            <a:r>
              <a:rPr lang="cs-CZ" dirty="0" smtClean="0"/>
              <a:t>– tuhá, pružná konzistence, viditelná mozaika tmavších a světlejších částí – připouští se suchá bílá plíseň</a:t>
            </a:r>
          </a:p>
          <a:p>
            <a:r>
              <a:rPr lang="cs-CZ" b="1" dirty="0" smtClean="0"/>
              <a:t>Trvanlivý suchý salám </a:t>
            </a:r>
            <a:r>
              <a:rPr lang="cs-CZ" dirty="0" smtClean="0"/>
              <a:t>– pravidelný povlak šedobílé plísně, výrazná kořeněná chuť, na řezu rovnoměrně rozložena tuková zrna</a:t>
            </a:r>
          </a:p>
          <a:p>
            <a:r>
              <a:rPr lang="cs-CZ" b="1" dirty="0" smtClean="0"/>
              <a:t>Lovecký salám </a:t>
            </a:r>
            <a:r>
              <a:rPr lang="cs-CZ" dirty="0" smtClean="0"/>
              <a:t>– tvar obdélníkový, ostře kořeněná chuť, slaný</a:t>
            </a:r>
            <a:endParaRPr lang="cs-CZ" dirty="0"/>
          </a:p>
        </p:txBody>
      </p:sp>
      <p:pic>
        <p:nvPicPr>
          <p:cNvPr id="6146" name="Picture 2" descr="C:\Documents and Settings\Jarda\Local Settings\Temporary Internet Files\Content.IE5\QI7I8P09\MC9002996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1979712" cy="1342296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10638736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Zdroje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LITERATURA:</a:t>
            </a:r>
            <a:r>
              <a:rPr lang="cs-CZ" dirty="0" smtClean="0"/>
              <a:t>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15.04.2013</a:t>
            </a:r>
          </a:p>
          <a:p>
            <a:endParaRPr lang="cs-CZ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82</TotalTime>
  <Words>430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DIGITÁLNÍ UČEBNÍ MATERIÁL</vt:lpstr>
      <vt:lpstr>MASNÉ VÝROBKY </vt:lpstr>
      <vt:lpstr>Charakteristika masných výrobků</vt:lpstr>
      <vt:lpstr>Rozdělení podle způsobu výroby</vt:lpstr>
      <vt:lpstr>Drobné uzenářské výrobky</vt:lpstr>
      <vt:lpstr>Další uzenářské výrobky</vt:lpstr>
      <vt:lpstr>Klobásy </vt:lpstr>
      <vt:lpstr>Charakteristika drobných uzenářských výrobků</vt:lpstr>
      <vt:lpstr>Měkké salámy</vt:lpstr>
      <vt:lpstr>Trvanlivé salámy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Masné výrobky</dc:title>
  <dc:creator>Dana</dc:creator>
  <cp:lastModifiedBy>Dum</cp:lastModifiedBy>
  <cp:revision>26</cp:revision>
  <dcterms:created xsi:type="dcterms:W3CDTF">2013-02-12T06:59:25Z</dcterms:created>
  <dcterms:modified xsi:type="dcterms:W3CDTF">2013-08-23T07:37:41Z</dcterms:modified>
</cp:coreProperties>
</file>