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03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873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520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24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25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69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564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61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057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28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753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7A79F-C15F-4E4A-A80B-189E41C63DC2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57C7C-21AE-4560-89A4-C8DFCB56F7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2274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9000">
              <a:schemeClr val="bg2">
                <a:tint val="40000"/>
                <a:satMod val="350000"/>
              </a:schemeClr>
            </a:gs>
            <a:gs pos="39000">
              <a:schemeClr val="bg2">
                <a:tint val="45000"/>
                <a:shade val="99000"/>
                <a:satMod val="350000"/>
                <a:lumMod val="42000"/>
                <a:lumOff val="58000"/>
              </a:schemeClr>
            </a:gs>
            <a:gs pos="100000">
              <a:schemeClr val="bg2">
                <a:shade val="20000"/>
                <a:satMod val="255000"/>
                <a:lumMod val="89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Název DUM:  </a:t>
            </a:r>
            <a:r>
              <a:rPr lang="cs-CZ" dirty="0" smtClean="0">
                <a:solidFill>
                  <a:srgbClr val="000000"/>
                </a:solidFill>
              </a:rPr>
              <a:t>VY_32_INOVACE_XVII_3_14_Hruška s červíkem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Šablona číslo:  </a:t>
            </a:r>
            <a:r>
              <a:rPr lang="cs-CZ" dirty="0" smtClean="0">
                <a:solidFill>
                  <a:srgbClr val="000000"/>
                </a:solidFill>
              </a:rPr>
              <a:t>XVII             </a:t>
            </a:r>
            <a:r>
              <a:rPr lang="cs-CZ" b="1" dirty="0" smtClean="0">
                <a:solidFill>
                  <a:srgbClr val="000000"/>
                </a:solidFill>
              </a:rPr>
              <a:t>Sada číslo</a:t>
            </a:r>
            <a:r>
              <a:rPr lang="cs-CZ" dirty="0" smtClean="0">
                <a:solidFill>
                  <a:srgbClr val="000000"/>
                </a:solidFill>
              </a:rPr>
              <a:t>:  </a:t>
            </a:r>
            <a:r>
              <a:rPr lang="cs-CZ" dirty="0">
                <a:solidFill>
                  <a:srgbClr val="000000"/>
                </a:solidFill>
              </a:rPr>
              <a:t>3</a:t>
            </a:r>
            <a:r>
              <a:rPr lang="cs-CZ" dirty="0" smtClean="0">
                <a:solidFill>
                  <a:srgbClr val="000000"/>
                </a:solidFill>
              </a:rPr>
              <a:t>              </a:t>
            </a:r>
            <a:r>
              <a:rPr lang="cs-CZ" b="1" dirty="0" smtClean="0">
                <a:solidFill>
                  <a:srgbClr val="000000"/>
                </a:solidFill>
              </a:rPr>
              <a:t>Pořadové číslo DUM:  </a:t>
            </a:r>
            <a:r>
              <a:rPr lang="cs-CZ" dirty="0" smtClean="0">
                <a:solidFill>
                  <a:srgbClr val="000000"/>
                </a:solidFill>
              </a:rPr>
              <a:t>14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Autor: </a:t>
            </a:r>
            <a:r>
              <a:rPr lang="cs-CZ" dirty="0" smtClean="0">
                <a:solidFill>
                  <a:srgbClr val="000000"/>
                </a:solidFill>
              </a:rPr>
              <a:t>Mgr. Martina Samková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47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9000">
              <a:schemeClr val="bg2">
                <a:tint val="40000"/>
                <a:satMod val="350000"/>
              </a:schemeClr>
            </a:gs>
            <a:gs pos="39000">
              <a:schemeClr val="bg2">
                <a:tint val="45000"/>
                <a:shade val="99000"/>
                <a:satMod val="350000"/>
                <a:lumMod val="42000"/>
                <a:lumOff val="58000"/>
              </a:schemeClr>
            </a:gs>
            <a:gs pos="100000">
              <a:schemeClr val="bg2">
                <a:shade val="20000"/>
                <a:satMod val="255000"/>
                <a:lumMod val="89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404664"/>
            <a:ext cx="72728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Anotace: </a:t>
            </a:r>
            <a:r>
              <a:rPr lang="cs-CZ" dirty="0" smtClean="0">
                <a:solidFill>
                  <a:srgbClr val="000000"/>
                </a:solidFill>
              </a:rPr>
              <a:t>Žáci vyrábějí </a:t>
            </a:r>
            <a:r>
              <a:rPr lang="cs-CZ" dirty="0" smtClean="0">
                <a:solidFill>
                  <a:srgbClr val="000000"/>
                </a:solidFill>
              </a:rPr>
              <a:t>hrušku a červíka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smtClean="0">
                <a:solidFill>
                  <a:srgbClr val="000000"/>
                </a:solidFill>
              </a:rPr>
              <a:t>z papíru. </a:t>
            </a:r>
            <a:r>
              <a:rPr lang="cs-CZ" dirty="0" smtClean="0">
                <a:solidFill>
                  <a:srgbClr val="000000"/>
                </a:solidFill>
              </a:rPr>
              <a:t>Žáci skládají papír dle návodu.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Očekávaný výstup</a:t>
            </a:r>
            <a:r>
              <a:rPr lang="cs-CZ" sz="1600" b="1" dirty="0" smtClean="0">
                <a:solidFill>
                  <a:srgbClr val="000000"/>
                </a:solidFill>
              </a:rPr>
              <a:t>: </a:t>
            </a:r>
            <a:r>
              <a:rPr lang="cs-CZ" dirty="0" smtClean="0">
                <a:solidFill>
                  <a:srgbClr val="000000"/>
                </a:solidFill>
              </a:rPr>
              <a:t>Žák umí stříhat s </a:t>
            </a:r>
            <a:r>
              <a:rPr lang="cs-CZ" dirty="0" smtClean="0">
                <a:solidFill>
                  <a:srgbClr val="000000"/>
                </a:solidFill>
              </a:rPr>
              <a:t>nůžkami, učí se překládat papír.</a:t>
            </a:r>
            <a:endParaRPr lang="cs-CZ" dirty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Druh učebního materiálu: </a:t>
            </a:r>
            <a:r>
              <a:rPr lang="cs-CZ" dirty="0" smtClean="0">
                <a:solidFill>
                  <a:srgbClr val="000000"/>
                </a:solidFill>
              </a:rPr>
              <a:t>prezentace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Typická věková skupina: </a:t>
            </a:r>
            <a:r>
              <a:rPr lang="cs-CZ" dirty="0" smtClean="0">
                <a:solidFill>
                  <a:srgbClr val="000000"/>
                </a:solidFill>
              </a:rPr>
              <a:t>10 let, 4. třída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Klíčová slova: </a:t>
            </a:r>
            <a:r>
              <a:rPr lang="cs-CZ" dirty="0" smtClean="0">
                <a:solidFill>
                  <a:srgbClr val="000000"/>
                </a:solidFill>
              </a:rPr>
              <a:t>stříhání, obkreslování, vybarvování, </a:t>
            </a:r>
            <a:r>
              <a:rPr lang="cs-CZ" dirty="0" smtClean="0">
                <a:solidFill>
                  <a:srgbClr val="000000"/>
                </a:solidFill>
              </a:rPr>
              <a:t>prostřihování, skládání, ovoce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Pomůcky a materiál: </a:t>
            </a:r>
            <a:r>
              <a:rPr lang="cs-CZ" dirty="0" smtClean="0">
                <a:solidFill>
                  <a:srgbClr val="000000"/>
                </a:solidFill>
              </a:rPr>
              <a:t>interaktivní tabule, čtvrtka, fixy, </a:t>
            </a:r>
            <a:r>
              <a:rPr lang="cs-CZ" dirty="0" smtClean="0">
                <a:solidFill>
                  <a:srgbClr val="000000"/>
                </a:solidFill>
              </a:rPr>
              <a:t>nůžky, barevný papír, lepidlo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</a:rPr>
              <a:t>45 min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/>
            </a:r>
            <a:br>
              <a:rPr lang="cs-CZ" dirty="0" smtClean="0">
                <a:solidFill>
                  <a:srgbClr val="000000"/>
                </a:solidFill>
              </a:rPr>
            </a:br>
            <a:r>
              <a:rPr lang="cs-CZ" b="1" dirty="0" smtClean="0">
                <a:solidFill>
                  <a:srgbClr val="000000"/>
                </a:solidFill>
              </a:rPr>
              <a:t>Metodické zhodnocení a popis práce s digitálním učebním materiálem:</a:t>
            </a:r>
          </a:p>
          <a:p>
            <a:r>
              <a:rPr lang="cs-CZ" dirty="0" smtClean="0">
                <a:solidFill>
                  <a:srgbClr val="000000"/>
                </a:solidFill>
              </a:rPr>
              <a:t>Žáci podle interaktivní tabule a šablony vyrábějí </a:t>
            </a:r>
            <a:r>
              <a:rPr lang="cs-CZ" dirty="0" smtClean="0">
                <a:solidFill>
                  <a:srgbClr val="000000"/>
                </a:solidFill>
              </a:rPr>
              <a:t>hrušku</a:t>
            </a:r>
            <a:r>
              <a:rPr lang="cs-CZ" dirty="0" smtClean="0">
                <a:solidFill>
                  <a:srgbClr val="000000"/>
                </a:solidFill>
              </a:rPr>
              <a:t>, kterou napadne červík. </a:t>
            </a:r>
            <a:r>
              <a:rPr lang="cs-CZ" dirty="0" smtClean="0">
                <a:solidFill>
                  <a:srgbClr val="000000"/>
                </a:solidFill>
              </a:rPr>
              <a:t>Červíka vypracují dle vlastní fantazie.</a:t>
            </a:r>
            <a:endParaRPr lang="cs-CZ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    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b="1" dirty="0" smtClean="0"/>
          </a:p>
          <a:p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235893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9000">
              <a:schemeClr val="bg2">
                <a:tint val="40000"/>
                <a:satMod val="350000"/>
              </a:schemeClr>
            </a:gs>
            <a:gs pos="39000">
              <a:schemeClr val="bg2">
                <a:tint val="45000"/>
                <a:shade val="99000"/>
                <a:satMod val="350000"/>
                <a:lumMod val="42000"/>
                <a:lumOff val="58000"/>
              </a:schemeClr>
            </a:gs>
            <a:gs pos="100000">
              <a:schemeClr val="bg2">
                <a:shade val="20000"/>
                <a:satMod val="255000"/>
                <a:lumMod val="89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>
            <a:noAutofit/>
          </a:bodyPr>
          <a:lstStyle/>
          <a:p>
            <a:r>
              <a:rPr lang="cs-CZ" sz="10000" dirty="0" smtClean="0"/>
              <a:t>Hruška s červíkem</a:t>
            </a:r>
            <a:endParaRPr lang="cs-CZ" sz="10000" dirty="0"/>
          </a:p>
        </p:txBody>
      </p:sp>
      <p:pic>
        <p:nvPicPr>
          <p:cNvPr id="1026" name="Picture 2" descr="C:\Users\Miláček\AppData\Local\Microsoft\Windows\Temporary Internet Files\Content.IE5\J31PISJR\MC90042486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574" y="3212976"/>
            <a:ext cx="2380853" cy="357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97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400" dirty="0" smtClean="0"/>
              <a:t>Budeš potřebovat:</a:t>
            </a:r>
            <a:endParaRPr lang="cs-CZ" sz="6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Bílou čtvrtku A4, nůžky, tužku, barevné papíry, lepidlo, pastelky nebo fixy nebo voskovky.</a:t>
            </a:r>
            <a:endParaRPr lang="cs-CZ" sz="2800" dirty="0"/>
          </a:p>
        </p:txBody>
      </p:sp>
      <p:pic>
        <p:nvPicPr>
          <p:cNvPr id="2052" name="Picture 4" descr="C:\Users\Miláček\AppData\Local\Microsoft\Windows\Temporary Internet Files\Content.IE5\25XNRQBG\MC9002327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780" y="2726094"/>
            <a:ext cx="2644441" cy="399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76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35696" y="5301208"/>
            <a:ext cx="5486400" cy="804862"/>
          </a:xfrm>
        </p:spPr>
        <p:txBody>
          <a:bodyPr>
            <a:noAutofit/>
          </a:bodyPr>
          <a:lstStyle/>
          <a:p>
            <a:r>
              <a:rPr lang="cs-CZ" sz="2800" dirty="0" smtClean="0"/>
              <a:t>Šablonu hrušky obkresli dvakrát a v jedné hrušce nakresli okénko.</a:t>
            </a:r>
            <a:endParaRPr lang="cs-CZ" sz="2800" dirty="0"/>
          </a:p>
        </p:txBody>
      </p:sp>
      <p:pic>
        <p:nvPicPr>
          <p:cNvPr id="3074" name="Picture 2" descr="G:\DCIM\100DICAM\DSCI03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768752" cy="467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98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5661248"/>
            <a:ext cx="5486400" cy="804862"/>
          </a:xfrm>
        </p:spPr>
        <p:txBody>
          <a:bodyPr>
            <a:noAutofit/>
          </a:bodyPr>
          <a:lstStyle/>
          <a:p>
            <a:r>
              <a:rPr lang="cs-CZ" sz="2800" dirty="0" smtClean="0"/>
              <a:t>Hrušky vystřihni a v jedné vystřihni okénko.</a:t>
            </a:r>
            <a:endParaRPr lang="cs-CZ" sz="2800" dirty="0"/>
          </a:p>
        </p:txBody>
      </p:sp>
      <p:pic>
        <p:nvPicPr>
          <p:cNvPr id="4098" name="Picture 2" descr="G:\DCIM\100DICAM\DSCI03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2253"/>
            <a:ext cx="7344816" cy="506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97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5661248"/>
            <a:ext cx="5486400" cy="804862"/>
          </a:xfrm>
        </p:spPr>
        <p:txBody>
          <a:bodyPr>
            <a:noAutofit/>
          </a:bodyPr>
          <a:lstStyle/>
          <a:p>
            <a:r>
              <a:rPr lang="cs-CZ" sz="2800" dirty="0" smtClean="0"/>
              <a:t>Z barevného papíru vystřihni dva proužky široké jeden centimetr.</a:t>
            </a:r>
            <a:endParaRPr lang="cs-CZ" sz="2800" dirty="0"/>
          </a:p>
        </p:txBody>
      </p:sp>
      <p:pic>
        <p:nvPicPr>
          <p:cNvPr id="5122" name="Picture 2" descr="G:\DCIM\100DICAM\DSCI03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895" y="476672"/>
            <a:ext cx="6468211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3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20788" y="5517232"/>
            <a:ext cx="5486400" cy="80486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Oba proužky střídavě překládej.</a:t>
            </a:r>
            <a:endParaRPr lang="cs-CZ" sz="2800" dirty="0"/>
          </a:p>
        </p:txBody>
      </p:sp>
      <p:pic>
        <p:nvPicPr>
          <p:cNvPr id="6146" name="Picture 2" descr="G:\DCIM\100DICAM\DSCI03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332656"/>
            <a:ext cx="6840760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63688" y="5661248"/>
            <a:ext cx="5486400" cy="804862"/>
          </a:xfrm>
        </p:spPr>
        <p:txBody>
          <a:bodyPr>
            <a:noAutofit/>
          </a:bodyPr>
          <a:lstStyle/>
          <a:p>
            <a:r>
              <a:rPr lang="cs-CZ" sz="2800" dirty="0" smtClean="0"/>
              <a:t>Obě šablony slep a vybarvi, do okénka vlep červíka.</a:t>
            </a:r>
            <a:endParaRPr lang="cs-CZ" sz="2800" dirty="0"/>
          </a:p>
        </p:txBody>
      </p:sp>
      <p:pic>
        <p:nvPicPr>
          <p:cNvPr id="7170" name="Picture 2" descr="G:\DCIM\100DICAM\DSCI03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6912767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24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Které znáš ještě ovoce rostoucí v České republice? </a:t>
            </a:r>
            <a:endParaRPr lang="cs-CZ" sz="2800" dirty="0"/>
          </a:p>
        </p:txBody>
      </p:sp>
      <p:pic>
        <p:nvPicPr>
          <p:cNvPr id="8194" name="Picture 2" descr="C:\Users\Miláček\AppData\Local\Microsoft\Windows\Temporary Internet Files\Content.IE5\H6GKGX6I\MC9002904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9469"/>
            <a:ext cx="1510420" cy="155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Miláček\AppData\Local\Microsoft\Windows\Temporary Internet Files\Content.IE5\J31PISJR\MC9001511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74300"/>
            <a:ext cx="1796796" cy="156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Miláček\AppData\Local\Microsoft\Windows\Temporary Internet Files\Content.IE5\25XNRQBG\MC9001964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37924"/>
            <a:ext cx="1840687" cy="185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Miláček\AppData\Local\Microsoft\Windows\Temporary Internet Files\Content.IE5\J31PISJR\MC9003000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49027"/>
            <a:ext cx="1678838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Miláček\AppData\Local\Microsoft\Windows\Temporary Internet Files\Content.IE5\CDILIN0I\MC90033575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38613"/>
            <a:ext cx="1852537" cy="189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Miláček\AppData\Local\Microsoft\Windows\Temporary Internet Files\Content.IE5\25XNRQBG\MC90042387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1711325" cy="189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C:\Users\Miláček\AppData\Local\Microsoft\Windows\Temporary Internet Files\Content.IE5\J31PISJR\MC90042386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89469"/>
            <a:ext cx="160655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:\Users\Miláček\AppData\Local\Microsoft\Windows\Temporary Internet Files\Content.IE5\CDILIN0I\MC9004118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735" y="3016674"/>
            <a:ext cx="2583575" cy="189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21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000000"/>
                </a:solidFill>
              </a:rPr>
              <a:t>Zdroje: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40726" y="1196752"/>
            <a:ext cx="8229600" cy="226298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>
                <a:solidFill>
                  <a:srgbClr val="000000"/>
                </a:solidFill>
              </a:rPr>
              <a:t>Čerpáno z otevřené galerie Microsoft Office </a:t>
            </a:r>
            <a:r>
              <a:rPr lang="cs-CZ" sz="2800" b="1" u="sng" dirty="0" smtClean="0">
                <a:solidFill>
                  <a:srgbClr val="000000"/>
                </a:solidFill>
                <a:hlinkClick r:id="rId2"/>
              </a:rPr>
              <a:t>www.microsoft.office.com</a:t>
            </a:r>
            <a:endParaRPr lang="cs-CZ" sz="2800" b="1" u="sng" dirty="0" smtClean="0">
              <a:solidFill>
                <a:srgbClr val="000000"/>
              </a:solidFill>
            </a:endParaRPr>
          </a:p>
          <a:p>
            <a:r>
              <a:rPr lang="cs-CZ" sz="2800" b="1" dirty="0">
                <a:solidFill>
                  <a:srgbClr val="000000"/>
                </a:solidFill>
              </a:rPr>
              <a:t>Použity fotografie z autorčiny </a:t>
            </a:r>
            <a:r>
              <a:rPr lang="cs-CZ" sz="2800" b="1" dirty="0" smtClean="0">
                <a:solidFill>
                  <a:srgbClr val="000000"/>
                </a:solidFill>
              </a:rPr>
              <a:t>dílny</a:t>
            </a:r>
            <a:endParaRPr lang="cs-CZ" sz="2800" b="1" u="sng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3549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rgbClr val="D490C5"/>
      </a:dk1>
      <a:lt1>
        <a:sysClr val="window" lastClr="FFFFFF"/>
      </a:lt1>
      <a:dk2>
        <a:srgbClr val="874296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148</Words>
  <Application>Microsoft Office PowerPoint</Application>
  <PresentationFormat>Předvádění na obrazovce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Hruška s červíkem</vt:lpstr>
      <vt:lpstr>Budeš potřebovat: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Hruška s červíkem</dc:title>
  <dc:creator>Miláček</dc:creator>
  <cp:lastModifiedBy>Martina Samková</cp:lastModifiedBy>
  <cp:revision>6</cp:revision>
  <dcterms:created xsi:type="dcterms:W3CDTF">2013-08-22T08:44:05Z</dcterms:created>
  <dcterms:modified xsi:type="dcterms:W3CDTF">2013-08-22T18:03:48Z</dcterms:modified>
</cp:coreProperties>
</file>