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6" r:id="rId3"/>
    <p:sldId id="265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8B153-3CA7-4082-A011-7BAB8BF624E2}" type="datetimeFigureOut">
              <a:rPr lang="cs-CZ" smtClean="0"/>
              <a:t>22.8.2013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FAFA3A-C4EF-4BBA-AD67-6B8E10B02A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26240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8B153-3CA7-4082-A011-7BAB8BF624E2}" type="datetimeFigureOut">
              <a:rPr lang="cs-CZ" smtClean="0"/>
              <a:t>22.8.2013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FAFA3A-C4EF-4BBA-AD67-6B8E10B02A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47698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8B153-3CA7-4082-A011-7BAB8BF624E2}" type="datetimeFigureOut">
              <a:rPr lang="cs-CZ" smtClean="0"/>
              <a:t>22.8.2013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FAFA3A-C4EF-4BBA-AD67-6B8E10B02A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16501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8B153-3CA7-4082-A011-7BAB8BF624E2}" type="datetimeFigureOut">
              <a:rPr lang="cs-CZ" smtClean="0"/>
              <a:t>22.8.2013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FAFA3A-C4EF-4BBA-AD67-6B8E10B02A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73792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8B153-3CA7-4082-A011-7BAB8BF624E2}" type="datetimeFigureOut">
              <a:rPr lang="cs-CZ" smtClean="0"/>
              <a:t>22.8.2013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FAFA3A-C4EF-4BBA-AD67-6B8E10B02A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16152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8B153-3CA7-4082-A011-7BAB8BF624E2}" type="datetimeFigureOut">
              <a:rPr lang="cs-CZ" smtClean="0"/>
              <a:t>22.8.2013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FAFA3A-C4EF-4BBA-AD67-6B8E10B02A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03013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8B153-3CA7-4082-A011-7BAB8BF624E2}" type="datetimeFigureOut">
              <a:rPr lang="cs-CZ" smtClean="0"/>
              <a:t>22.8.2013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FAFA3A-C4EF-4BBA-AD67-6B8E10B02A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52578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8B153-3CA7-4082-A011-7BAB8BF624E2}" type="datetimeFigureOut">
              <a:rPr lang="cs-CZ" smtClean="0"/>
              <a:t>22.8.2013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FAFA3A-C4EF-4BBA-AD67-6B8E10B02A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728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8B153-3CA7-4082-A011-7BAB8BF624E2}" type="datetimeFigureOut">
              <a:rPr lang="cs-CZ" smtClean="0"/>
              <a:t>22.8.2013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FAFA3A-C4EF-4BBA-AD67-6B8E10B02A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24509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8B153-3CA7-4082-A011-7BAB8BF624E2}" type="datetimeFigureOut">
              <a:rPr lang="cs-CZ" smtClean="0"/>
              <a:t>22.8.2013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FAFA3A-C4EF-4BBA-AD67-6B8E10B02A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23335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8B153-3CA7-4082-A011-7BAB8BF624E2}" type="datetimeFigureOut">
              <a:rPr lang="cs-CZ" smtClean="0"/>
              <a:t>22.8.2013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FAFA3A-C4EF-4BBA-AD67-6B8E10B02A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5062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E8B153-3CA7-4082-A011-7BAB8BF624E2}" type="datetimeFigureOut">
              <a:rPr lang="cs-CZ" smtClean="0"/>
              <a:t>22.8.2013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FAFA3A-C4EF-4BBA-AD67-6B8E10B02A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0152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7" Type="http://schemas.openxmlformats.org/officeDocument/2006/relationships/image" Target="../media/image15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14.wmf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71000">
              <a:schemeClr val="bg2">
                <a:tint val="80000"/>
                <a:satMod val="300000"/>
              </a:schemeClr>
            </a:gs>
            <a:gs pos="100000">
              <a:schemeClr val="bg2">
                <a:shade val="30000"/>
                <a:satMod val="200000"/>
              </a:schemeClr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0000"/>
                </a:solidFill>
              </a:rPr>
              <a:t>Název DUM:  </a:t>
            </a:r>
            <a:r>
              <a:rPr lang="cs-CZ" dirty="0" smtClean="0">
                <a:solidFill>
                  <a:srgbClr val="000000"/>
                </a:solidFill>
              </a:rPr>
              <a:t>VY_32_INOVACE_XVII_3_16_Pejsek a kočička</a:t>
            </a:r>
            <a:endParaRPr lang="cs-CZ" dirty="0" smtClean="0">
              <a:solidFill>
                <a:srgbClr val="000000"/>
              </a:solidFill>
            </a:endParaRPr>
          </a:p>
          <a:p>
            <a:endParaRPr lang="cs-CZ" dirty="0" smtClean="0">
              <a:solidFill>
                <a:srgbClr val="000000"/>
              </a:solidFill>
            </a:endParaRPr>
          </a:p>
          <a:p>
            <a:r>
              <a:rPr lang="cs-CZ" b="1" dirty="0" smtClean="0">
                <a:solidFill>
                  <a:srgbClr val="000000"/>
                </a:solidFill>
              </a:rPr>
              <a:t>Šablona číslo:  </a:t>
            </a:r>
            <a:r>
              <a:rPr lang="cs-CZ" dirty="0" smtClean="0">
                <a:solidFill>
                  <a:srgbClr val="000000"/>
                </a:solidFill>
              </a:rPr>
              <a:t>XVII             </a:t>
            </a:r>
            <a:r>
              <a:rPr lang="cs-CZ" b="1" dirty="0" smtClean="0">
                <a:solidFill>
                  <a:srgbClr val="000000"/>
                </a:solidFill>
              </a:rPr>
              <a:t>Sada číslo</a:t>
            </a:r>
            <a:r>
              <a:rPr lang="cs-CZ" dirty="0" smtClean="0">
                <a:solidFill>
                  <a:srgbClr val="000000"/>
                </a:solidFill>
              </a:rPr>
              <a:t>:  </a:t>
            </a:r>
            <a:r>
              <a:rPr lang="cs-CZ" dirty="0">
                <a:solidFill>
                  <a:srgbClr val="000000"/>
                </a:solidFill>
              </a:rPr>
              <a:t>3</a:t>
            </a:r>
            <a:r>
              <a:rPr lang="cs-CZ" dirty="0" smtClean="0">
                <a:solidFill>
                  <a:srgbClr val="000000"/>
                </a:solidFill>
              </a:rPr>
              <a:t>              </a:t>
            </a:r>
            <a:r>
              <a:rPr lang="cs-CZ" b="1" dirty="0" smtClean="0">
                <a:solidFill>
                  <a:srgbClr val="000000"/>
                </a:solidFill>
              </a:rPr>
              <a:t>Pořadové číslo DUM:  </a:t>
            </a:r>
            <a:r>
              <a:rPr lang="cs-CZ" dirty="0" smtClean="0">
                <a:solidFill>
                  <a:srgbClr val="000000"/>
                </a:solidFill>
              </a:rPr>
              <a:t>16</a:t>
            </a:r>
            <a:endParaRPr lang="cs-CZ" dirty="0" smtClean="0">
              <a:solidFill>
                <a:srgbClr val="000000"/>
              </a:solidFill>
            </a:endParaRPr>
          </a:p>
          <a:p>
            <a:endParaRPr lang="cs-CZ" dirty="0" smtClean="0">
              <a:solidFill>
                <a:srgbClr val="000000"/>
              </a:solidFill>
            </a:endParaRPr>
          </a:p>
          <a:p>
            <a:r>
              <a:rPr lang="cs-CZ" b="1" dirty="0" smtClean="0">
                <a:solidFill>
                  <a:srgbClr val="000000"/>
                </a:solidFill>
              </a:rPr>
              <a:t>Autor: </a:t>
            </a:r>
            <a:r>
              <a:rPr lang="cs-CZ" dirty="0" smtClean="0">
                <a:solidFill>
                  <a:srgbClr val="000000"/>
                </a:solidFill>
              </a:rPr>
              <a:t>Mgr. Martina Samková</a:t>
            </a: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4009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71000">
              <a:schemeClr val="bg2">
                <a:tint val="80000"/>
                <a:satMod val="300000"/>
              </a:schemeClr>
            </a:gs>
            <a:gs pos="100000">
              <a:schemeClr val="bg2">
                <a:shade val="30000"/>
                <a:satMod val="200000"/>
              </a:schemeClr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404664"/>
            <a:ext cx="7272808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000000"/>
                </a:solidFill>
              </a:rPr>
              <a:t>Anotace: </a:t>
            </a:r>
            <a:r>
              <a:rPr lang="cs-CZ" dirty="0" smtClean="0">
                <a:solidFill>
                  <a:srgbClr val="000000"/>
                </a:solidFill>
              </a:rPr>
              <a:t>Žáci vyrábějí </a:t>
            </a:r>
            <a:r>
              <a:rPr lang="cs-CZ" dirty="0" smtClean="0">
                <a:solidFill>
                  <a:srgbClr val="000000"/>
                </a:solidFill>
              </a:rPr>
              <a:t>pejska a kočičku </a:t>
            </a:r>
            <a:r>
              <a:rPr lang="cs-CZ" dirty="0" smtClean="0">
                <a:solidFill>
                  <a:srgbClr val="000000"/>
                </a:solidFill>
              </a:rPr>
              <a:t>z papíru</a:t>
            </a:r>
            <a:r>
              <a:rPr lang="cs-CZ" dirty="0">
                <a:solidFill>
                  <a:srgbClr val="000000"/>
                </a:solidFill>
              </a:rPr>
              <a:t> </a:t>
            </a:r>
            <a:r>
              <a:rPr lang="cs-CZ" dirty="0" smtClean="0">
                <a:solidFill>
                  <a:srgbClr val="000000"/>
                </a:solidFill>
              </a:rPr>
              <a:t>a plyše.</a:t>
            </a:r>
            <a:r>
              <a:rPr lang="cs-CZ" dirty="0" smtClean="0">
                <a:solidFill>
                  <a:srgbClr val="000000"/>
                </a:solidFill>
              </a:rPr>
              <a:t>  </a:t>
            </a:r>
            <a:r>
              <a:rPr lang="cs-CZ" dirty="0" smtClean="0">
                <a:solidFill>
                  <a:srgbClr val="000000"/>
                </a:solidFill>
              </a:rPr>
              <a:t>Zručnější žáci mohou přišívat knoflíky.</a:t>
            </a:r>
          </a:p>
          <a:p>
            <a:r>
              <a:rPr lang="cs-CZ" dirty="0" smtClean="0">
                <a:solidFill>
                  <a:srgbClr val="000000"/>
                </a:solidFill>
              </a:rPr>
              <a:t/>
            </a:r>
            <a:br>
              <a:rPr lang="cs-CZ" dirty="0" smtClean="0">
                <a:solidFill>
                  <a:srgbClr val="000000"/>
                </a:solidFill>
              </a:rPr>
            </a:br>
            <a:r>
              <a:rPr lang="cs-CZ" b="1" dirty="0" smtClean="0">
                <a:solidFill>
                  <a:srgbClr val="000000"/>
                </a:solidFill>
              </a:rPr>
              <a:t>Očekávaný výstup</a:t>
            </a:r>
            <a:r>
              <a:rPr lang="cs-CZ" sz="1600" b="1" dirty="0" smtClean="0">
                <a:solidFill>
                  <a:srgbClr val="000000"/>
                </a:solidFill>
              </a:rPr>
              <a:t>: </a:t>
            </a:r>
            <a:r>
              <a:rPr lang="cs-CZ" dirty="0" smtClean="0">
                <a:solidFill>
                  <a:srgbClr val="000000"/>
                </a:solidFill>
              </a:rPr>
              <a:t>Žák umí stříhat s nůžkami dle </a:t>
            </a:r>
            <a:r>
              <a:rPr lang="cs-CZ" dirty="0" smtClean="0">
                <a:solidFill>
                  <a:srgbClr val="000000"/>
                </a:solidFill>
              </a:rPr>
              <a:t>šablony, učí se přišívat knoflíky a pracovat s textilií.</a:t>
            </a:r>
            <a:endParaRPr lang="cs-CZ" dirty="0">
              <a:solidFill>
                <a:srgbClr val="000000"/>
              </a:solidFill>
            </a:endParaRPr>
          </a:p>
          <a:p>
            <a:r>
              <a:rPr lang="cs-CZ" dirty="0" smtClean="0">
                <a:solidFill>
                  <a:srgbClr val="000000"/>
                </a:solidFill>
              </a:rPr>
              <a:t/>
            </a:r>
            <a:br>
              <a:rPr lang="cs-CZ" dirty="0" smtClean="0">
                <a:solidFill>
                  <a:srgbClr val="000000"/>
                </a:solidFill>
              </a:rPr>
            </a:br>
            <a:r>
              <a:rPr lang="cs-CZ" b="1" dirty="0" smtClean="0">
                <a:solidFill>
                  <a:srgbClr val="000000"/>
                </a:solidFill>
              </a:rPr>
              <a:t>Druh učebního materiálu: </a:t>
            </a:r>
            <a:r>
              <a:rPr lang="cs-CZ" dirty="0" smtClean="0">
                <a:solidFill>
                  <a:srgbClr val="000000"/>
                </a:solidFill>
              </a:rPr>
              <a:t>prezentace</a:t>
            </a:r>
          </a:p>
          <a:p>
            <a:r>
              <a:rPr lang="cs-CZ" dirty="0" smtClean="0">
                <a:solidFill>
                  <a:srgbClr val="000000"/>
                </a:solidFill>
              </a:rPr>
              <a:t/>
            </a:r>
            <a:br>
              <a:rPr lang="cs-CZ" dirty="0" smtClean="0">
                <a:solidFill>
                  <a:srgbClr val="000000"/>
                </a:solidFill>
              </a:rPr>
            </a:br>
            <a:r>
              <a:rPr lang="cs-CZ" b="1" dirty="0" smtClean="0">
                <a:solidFill>
                  <a:srgbClr val="000000"/>
                </a:solidFill>
              </a:rPr>
              <a:t>Typická věková skupina: </a:t>
            </a:r>
            <a:r>
              <a:rPr lang="cs-CZ" dirty="0" smtClean="0">
                <a:solidFill>
                  <a:srgbClr val="000000"/>
                </a:solidFill>
              </a:rPr>
              <a:t>10 let, 4. třída</a:t>
            </a:r>
          </a:p>
          <a:p>
            <a:r>
              <a:rPr lang="cs-CZ" dirty="0" smtClean="0">
                <a:solidFill>
                  <a:srgbClr val="000000"/>
                </a:solidFill>
              </a:rPr>
              <a:t/>
            </a:r>
            <a:br>
              <a:rPr lang="cs-CZ" dirty="0" smtClean="0">
                <a:solidFill>
                  <a:srgbClr val="000000"/>
                </a:solidFill>
              </a:rPr>
            </a:br>
            <a:r>
              <a:rPr lang="cs-CZ" b="1" dirty="0" smtClean="0">
                <a:solidFill>
                  <a:srgbClr val="000000"/>
                </a:solidFill>
              </a:rPr>
              <a:t>Klíčová slova: </a:t>
            </a:r>
            <a:r>
              <a:rPr lang="cs-CZ" dirty="0" smtClean="0">
                <a:solidFill>
                  <a:srgbClr val="000000"/>
                </a:solidFill>
              </a:rPr>
              <a:t>stříhání, obkreslování, </a:t>
            </a:r>
            <a:r>
              <a:rPr lang="cs-CZ" dirty="0" smtClean="0">
                <a:solidFill>
                  <a:srgbClr val="000000"/>
                </a:solidFill>
              </a:rPr>
              <a:t> přišívání, stříhání textilu, domácí zvířata</a:t>
            </a:r>
            <a:endParaRPr lang="cs-CZ" dirty="0" smtClean="0">
              <a:solidFill>
                <a:srgbClr val="000000"/>
              </a:solidFill>
            </a:endParaRPr>
          </a:p>
          <a:p>
            <a:r>
              <a:rPr lang="cs-CZ" dirty="0" smtClean="0">
                <a:solidFill>
                  <a:srgbClr val="000000"/>
                </a:solidFill>
              </a:rPr>
              <a:t/>
            </a:r>
            <a:br>
              <a:rPr lang="cs-CZ" dirty="0" smtClean="0">
                <a:solidFill>
                  <a:srgbClr val="000000"/>
                </a:solidFill>
              </a:rPr>
            </a:br>
            <a:r>
              <a:rPr lang="cs-CZ" b="1" dirty="0" smtClean="0">
                <a:solidFill>
                  <a:srgbClr val="000000"/>
                </a:solidFill>
              </a:rPr>
              <a:t>Pomůcky a materiál: </a:t>
            </a:r>
            <a:r>
              <a:rPr lang="cs-CZ" dirty="0" smtClean="0">
                <a:solidFill>
                  <a:srgbClr val="000000"/>
                </a:solidFill>
              </a:rPr>
              <a:t>interaktivní tabule, čtvrtka, fixy, nůžky, knoflíky, jehla a </a:t>
            </a:r>
            <a:r>
              <a:rPr lang="cs-CZ" dirty="0" smtClean="0">
                <a:solidFill>
                  <a:srgbClr val="000000"/>
                </a:solidFill>
              </a:rPr>
              <a:t>niť, plyš</a:t>
            </a:r>
            <a:endParaRPr lang="cs-CZ" dirty="0" smtClean="0">
              <a:solidFill>
                <a:srgbClr val="000000"/>
              </a:solidFill>
            </a:endParaRPr>
          </a:p>
          <a:p>
            <a:r>
              <a:rPr lang="cs-CZ" dirty="0" smtClean="0">
                <a:solidFill>
                  <a:srgbClr val="000000"/>
                </a:solidFill>
              </a:rPr>
              <a:t/>
            </a:r>
            <a:br>
              <a:rPr lang="cs-CZ" dirty="0" smtClean="0">
                <a:solidFill>
                  <a:srgbClr val="000000"/>
                </a:solidFill>
              </a:rPr>
            </a:br>
            <a:r>
              <a:rPr lang="cs-CZ" b="1" dirty="0" smtClean="0">
                <a:solidFill>
                  <a:srgbClr val="000000"/>
                </a:solidFill>
              </a:rPr>
              <a:t>Potřebný čas pro výuku DUM: </a:t>
            </a:r>
            <a:r>
              <a:rPr lang="cs-CZ" dirty="0" smtClean="0">
                <a:solidFill>
                  <a:srgbClr val="000000"/>
                </a:solidFill>
              </a:rPr>
              <a:t>45 min</a:t>
            </a:r>
          </a:p>
          <a:p>
            <a:r>
              <a:rPr lang="cs-CZ" dirty="0" smtClean="0">
                <a:solidFill>
                  <a:srgbClr val="000000"/>
                </a:solidFill>
              </a:rPr>
              <a:t/>
            </a:r>
            <a:br>
              <a:rPr lang="cs-CZ" dirty="0" smtClean="0">
                <a:solidFill>
                  <a:srgbClr val="000000"/>
                </a:solidFill>
              </a:rPr>
            </a:br>
            <a:r>
              <a:rPr lang="cs-CZ" b="1" dirty="0" smtClean="0">
                <a:solidFill>
                  <a:srgbClr val="000000"/>
                </a:solidFill>
              </a:rPr>
              <a:t>Metodické zhodnocení a popis práce s digitálním učebním materiálem:</a:t>
            </a:r>
          </a:p>
          <a:p>
            <a:r>
              <a:rPr lang="cs-CZ" dirty="0" smtClean="0">
                <a:solidFill>
                  <a:srgbClr val="000000"/>
                </a:solidFill>
              </a:rPr>
              <a:t>Žáci podle interaktivní tabule a šablony vyrábějí </a:t>
            </a:r>
            <a:r>
              <a:rPr lang="cs-CZ" dirty="0" smtClean="0">
                <a:solidFill>
                  <a:srgbClr val="000000"/>
                </a:solidFill>
              </a:rPr>
              <a:t>pejska a kočičku. Zručnější žáci přišívají knoflíky.</a:t>
            </a:r>
            <a:endParaRPr lang="cs-CZ" dirty="0" smtClean="0">
              <a:solidFill>
                <a:srgbClr val="000000"/>
              </a:solidFill>
            </a:endParaRPr>
          </a:p>
          <a:p>
            <a:r>
              <a:rPr lang="cs-CZ" b="1" dirty="0" smtClean="0">
                <a:solidFill>
                  <a:srgbClr val="000000"/>
                </a:solidFill>
              </a:rPr>
              <a:t>    </a:t>
            </a:r>
            <a:endParaRPr lang="cs-CZ" dirty="0" smtClean="0">
              <a:solidFill>
                <a:srgbClr val="000000"/>
              </a:solidFill>
            </a:endParaRPr>
          </a:p>
          <a:p>
            <a:endParaRPr lang="cs-CZ" b="1" dirty="0" smtClean="0"/>
          </a:p>
          <a:p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926744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71000">
              <a:schemeClr val="bg2">
                <a:tint val="80000"/>
                <a:satMod val="300000"/>
              </a:schemeClr>
            </a:gs>
            <a:gs pos="100000">
              <a:schemeClr val="bg2">
                <a:shade val="30000"/>
                <a:satMod val="200000"/>
              </a:schemeClr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1412776"/>
            <a:ext cx="7772400" cy="1470025"/>
          </a:xfrm>
        </p:spPr>
        <p:txBody>
          <a:bodyPr>
            <a:noAutofit/>
          </a:bodyPr>
          <a:lstStyle/>
          <a:p>
            <a:r>
              <a:rPr lang="cs-CZ" sz="10000" dirty="0" smtClean="0">
                <a:solidFill>
                  <a:srgbClr val="FFFF00"/>
                </a:solidFill>
              </a:rPr>
              <a:t>Pejsek a kočička</a:t>
            </a:r>
            <a:endParaRPr lang="cs-CZ" sz="10000" dirty="0">
              <a:solidFill>
                <a:srgbClr val="FFFF00"/>
              </a:solidFill>
            </a:endParaRPr>
          </a:p>
        </p:txBody>
      </p:sp>
      <p:pic>
        <p:nvPicPr>
          <p:cNvPr id="1032" name="Picture 8" descr="C:\Users\Miláček\AppData\Local\Microsoft\Windows\Temporary Internet Files\Content.IE5\J31PISJR\MC900441407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005064"/>
            <a:ext cx="3943923" cy="1868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Miláček\AppData\Local\Microsoft\Windows\Temporary Internet Files\Content.IE5\J31PISJR\MC900434591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5790" y="3861048"/>
            <a:ext cx="2847476" cy="1951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883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10000" dirty="0" smtClean="0">
                <a:solidFill>
                  <a:srgbClr val="FFFF00"/>
                </a:solidFill>
              </a:rPr>
              <a:t>Pomůcky:</a:t>
            </a:r>
            <a:endParaRPr lang="cs-CZ" sz="10000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Bílá čtvrtka, plyš, lepidlo, nůžky, knoflíky, jehla a nitě nebo textilní fixy.</a:t>
            </a:r>
            <a:endParaRPr lang="cs-CZ" sz="2800" dirty="0">
              <a:solidFill>
                <a:srgbClr val="FFFF00"/>
              </a:solidFill>
            </a:endParaRPr>
          </a:p>
        </p:txBody>
      </p:sp>
      <p:pic>
        <p:nvPicPr>
          <p:cNvPr id="2050" name="Picture 2" descr="C:\Users\Miláček\AppData\Local\Microsoft\Windows\Temporary Internet Files\Content.IE5\CDILIN0I\MC9000897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8451" y="2995155"/>
            <a:ext cx="4447098" cy="3404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6021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5733256"/>
            <a:ext cx="5486400" cy="804862"/>
          </a:xfrm>
        </p:spPr>
        <p:txBody>
          <a:bodyPr/>
          <a:lstStyle/>
          <a:p>
            <a:r>
              <a:rPr lang="cs-CZ" sz="2800" dirty="0" smtClean="0">
                <a:solidFill>
                  <a:srgbClr val="FFFF00"/>
                </a:solidFill>
              </a:rPr>
              <a:t>Šablonu</a:t>
            </a:r>
            <a:r>
              <a:rPr lang="cs-CZ" dirty="0" smtClean="0"/>
              <a:t> </a:t>
            </a:r>
            <a:r>
              <a:rPr lang="cs-CZ" sz="2800" dirty="0" smtClean="0">
                <a:solidFill>
                  <a:srgbClr val="FFFF00"/>
                </a:solidFill>
              </a:rPr>
              <a:t>obkresli na čtvrtku. </a:t>
            </a:r>
            <a:endParaRPr lang="cs-CZ" sz="2800" dirty="0">
              <a:solidFill>
                <a:srgbClr val="FFFF00"/>
              </a:solidFill>
            </a:endParaRPr>
          </a:p>
        </p:txBody>
      </p:sp>
      <p:pic>
        <p:nvPicPr>
          <p:cNvPr id="3074" name="Picture 2" descr="G:\DCIM\100DICAM\DSCI031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3866" y="188640"/>
            <a:ext cx="6996269" cy="5247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9935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46548" y="5733256"/>
            <a:ext cx="5486400" cy="804862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Šablonu také obkresli na plyš a obě vystřihni.</a:t>
            </a:r>
            <a:endParaRPr lang="cs-CZ" sz="2800" dirty="0">
              <a:solidFill>
                <a:srgbClr val="FFFF00"/>
              </a:solidFill>
            </a:endParaRPr>
          </a:p>
        </p:txBody>
      </p:sp>
      <p:pic>
        <p:nvPicPr>
          <p:cNvPr id="4098" name="Picture 2" descr="G:\DCIM\100DICAM\DSCI031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3892" y="409059"/>
            <a:ext cx="6516216" cy="4887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5319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63688" y="5589240"/>
            <a:ext cx="5486400" cy="804862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Dle zručnosti žáků oči a čumáček přišijeme pomocí knoflíků.</a:t>
            </a:r>
            <a:endParaRPr lang="cs-CZ" sz="2800" dirty="0">
              <a:solidFill>
                <a:srgbClr val="FFFF00"/>
              </a:solidFill>
            </a:endParaRPr>
          </a:p>
        </p:txBody>
      </p:sp>
      <p:pic>
        <p:nvPicPr>
          <p:cNvPr id="5122" name="Picture 2" descr="G:\DCIM\100DICAM\DSCI032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76672"/>
            <a:ext cx="6588224" cy="4941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9686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63688" y="5805264"/>
            <a:ext cx="5486400" cy="804862"/>
          </a:xfrm>
        </p:spPr>
        <p:txBody>
          <a:bodyPr>
            <a:normAutofit fontScale="92500" lnSpcReduction="20000"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Méně zruční žáci mohou oči a čumáček zakreslit textilní fixou</a:t>
            </a:r>
            <a:r>
              <a:rPr lang="cs-CZ" sz="3000" dirty="0" smtClean="0">
                <a:solidFill>
                  <a:srgbClr val="FFFF00"/>
                </a:solidFill>
              </a:rPr>
              <a:t>.</a:t>
            </a:r>
            <a:endParaRPr lang="cs-CZ" sz="3000" dirty="0">
              <a:solidFill>
                <a:srgbClr val="FFFF00"/>
              </a:solidFill>
            </a:endParaRPr>
          </a:p>
        </p:txBody>
      </p:sp>
      <p:pic>
        <p:nvPicPr>
          <p:cNvPr id="6146" name="Picture 2" descr="G:\DCIM\100DICAM\DSCI032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1864" y="260648"/>
            <a:ext cx="7020272" cy="5265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5623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5661248"/>
            <a:ext cx="5486400" cy="804862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Výraznější jsou samozřejmě přišité oči a čumáček pomocí knoflíků.</a:t>
            </a:r>
            <a:endParaRPr lang="cs-CZ" sz="2800" dirty="0">
              <a:solidFill>
                <a:srgbClr val="FFFF00"/>
              </a:solidFill>
            </a:endParaRPr>
          </a:p>
        </p:txBody>
      </p:sp>
      <p:pic>
        <p:nvPicPr>
          <p:cNvPr id="7170" name="Picture 2" descr="G:\DCIM\100DICAM\DSCI032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3892" y="548680"/>
            <a:ext cx="6516216" cy="4887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1557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Která znáš ještě domácí zvířata ? </a:t>
            </a:r>
            <a:endParaRPr lang="cs-CZ" sz="2800" dirty="0">
              <a:solidFill>
                <a:srgbClr val="FFFF00"/>
              </a:solidFill>
            </a:endParaRPr>
          </a:p>
        </p:txBody>
      </p:sp>
      <p:pic>
        <p:nvPicPr>
          <p:cNvPr id="8194" name="Picture 2" descr="C:\Program Files\Microsoft Office\MEDIA\CAGCAT10\j014962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728803"/>
            <a:ext cx="2533461" cy="1800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Program Files\Microsoft Office\MEDIA\CAGCAT10\j0304933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857038"/>
            <a:ext cx="1819656" cy="1667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Users\Miláček\AppData\Local\Microsoft\Windows\Temporary Internet Files\Content.IE5\25XNRQBG\MC9003244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052736"/>
            <a:ext cx="1817827" cy="1833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C:\Users\Miláček\AppData\Local\Microsoft\Windows\Temporary Internet Files\Content.IE5\J31PISJR\MC90037005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838960"/>
            <a:ext cx="1428293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C:\Users\Miláček\AppData\Local\Microsoft\Windows\Temporary Internet Files\Content.IE5\H6GKGX6I\MC90019227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8403" y="2684743"/>
            <a:ext cx="2933717" cy="2162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9" name="Picture 7" descr="C:\Users\Miláček\AppData\Local\Microsoft\Windows\Temporary Internet Files\Content.IE5\J31PISJR\MC90023311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0177" y="2864597"/>
            <a:ext cx="2802048" cy="2012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7604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467544" y="26064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rgbClr val="000000"/>
                </a:solidFill>
              </a:rPr>
              <a:t>Zdroje: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440726" y="1196752"/>
            <a:ext cx="8229600" cy="2262981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b="1" dirty="0" smtClean="0">
                <a:solidFill>
                  <a:srgbClr val="000000"/>
                </a:solidFill>
              </a:rPr>
              <a:t>Čerpáno z otevřené galerie Microsoft Office </a:t>
            </a:r>
            <a:r>
              <a:rPr lang="cs-CZ" sz="2800" b="1" u="sng" dirty="0" smtClean="0">
                <a:solidFill>
                  <a:srgbClr val="000000"/>
                </a:solidFill>
                <a:hlinkClick r:id="rId2"/>
              </a:rPr>
              <a:t>www.microsoft.office.com</a:t>
            </a:r>
            <a:endParaRPr lang="cs-CZ" sz="2800" b="1" u="sng" dirty="0" smtClean="0">
              <a:solidFill>
                <a:srgbClr val="000000"/>
              </a:solidFill>
            </a:endParaRPr>
          </a:p>
          <a:p>
            <a:r>
              <a:rPr lang="cs-CZ" sz="2800" b="1" dirty="0">
                <a:solidFill>
                  <a:srgbClr val="000000"/>
                </a:solidFill>
              </a:rPr>
              <a:t>Použity fotografie z autorčiny </a:t>
            </a:r>
            <a:r>
              <a:rPr lang="cs-CZ" sz="2800" b="1" dirty="0" smtClean="0">
                <a:solidFill>
                  <a:srgbClr val="000000"/>
                </a:solidFill>
              </a:rPr>
              <a:t>dílny</a:t>
            </a:r>
            <a:endParaRPr lang="cs-CZ" sz="2800" b="1" u="sng" dirty="0" smtClean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Font typeface="Arial" pitchFamily="34" charset="0"/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520555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12">
      <a:dk1>
        <a:srgbClr val="E36C09"/>
      </a:dk1>
      <a:lt1>
        <a:srgbClr val="E36C09"/>
      </a:lt1>
      <a:dk2>
        <a:srgbClr val="F79646"/>
      </a:dk2>
      <a:lt2>
        <a:srgbClr val="F79646"/>
      </a:lt2>
      <a:accent1>
        <a:srgbClr val="F79646"/>
      </a:accent1>
      <a:accent2>
        <a:srgbClr val="F79646"/>
      </a:accent2>
      <a:accent3>
        <a:srgbClr val="F79646"/>
      </a:accent3>
      <a:accent4>
        <a:srgbClr val="F79646"/>
      </a:accent4>
      <a:accent5>
        <a:srgbClr val="F79646"/>
      </a:accent5>
      <a:accent6>
        <a:srgbClr val="F79646"/>
      </a:accent6>
      <a:hlink>
        <a:srgbClr val="F79646"/>
      </a:hlink>
      <a:folHlink>
        <a:srgbClr val="F79646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145</Words>
  <Application>Microsoft Office PowerPoint</Application>
  <PresentationFormat>Předvádění na obrazovce (4:3)</PresentationFormat>
  <Paragraphs>33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Pejsek a kočička</vt:lpstr>
      <vt:lpstr>Pomůcky: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Pejsek a kočička</dc:title>
  <dc:creator>Miláček</dc:creator>
  <cp:lastModifiedBy>Martina Samková</cp:lastModifiedBy>
  <cp:revision>5</cp:revision>
  <dcterms:created xsi:type="dcterms:W3CDTF">2013-08-22T09:04:58Z</dcterms:created>
  <dcterms:modified xsi:type="dcterms:W3CDTF">2013-08-22T18:21:16Z</dcterms:modified>
</cp:coreProperties>
</file>