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587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162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56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39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284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248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779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068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785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488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136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47F71-974C-4802-A845-6DE979264B9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80D2E-E364-48D2-9CB7-9F625C282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810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gif"/><Relationship Id="rId7" Type="http://schemas.openxmlformats.org/officeDocument/2006/relationships/image" Target="../media/image14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wmf"/><Relationship Id="rId5" Type="http://schemas.openxmlformats.org/officeDocument/2006/relationships/image" Target="../media/image12.gif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915819"/>
              </p:ext>
            </p:extLst>
          </p:nvPr>
        </p:nvGraphicFramePr>
        <p:xfrm>
          <a:off x="1547664" y="2708920"/>
          <a:ext cx="6264696" cy="148373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292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VY_32_INOVACE_XVII_3_19_Veselý šašek</a:t>
            </a:r>
          </a:p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</a:t>
            </a:r>
            <a:r>
              <a:rPr lang="cs-CZ" dirty="0" smtClean="0">
                <a:solidFill>
                  <a:srgbClr val="000000"/>
                </a:solidFill>
              </a:rPr>
              <a:t>XVII             </a:t>
            </a:r>
            <a:r>
              <a:rPr lang="cs-CZ" b="1" dirty="0" smtClean="0">
                <a:solidFill>
                  <a:srgbClr val="000000"/>
                </a:solidFill>
              </a:rPr>
              <a:t>Sada číslo</a:t>
            </a:r>
            <a:r>
              <a:rPr lang="cs-CZ" dirty="0" smtClean="0">
                <a:solidFill>
                  <a:srgbClr val="000000"/>
                </a:solidFill>
              </a:rPr>
              <a:t>: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             </a:t>
            </a:r>
            <a:r>
              <a:rPr lang="cs-CZ" b="1" dirty="0" smtClean="0">
                <a:solidFill>
                  <a:srgbClr val="000000"/>
                </a:solidFill>
              </a:rPr>
              <a:t>Pořadové číslo DUM:  </a:t>
            </a:r>
            <a:r>
              <a:rPr lang="cs-CZ" dirty="0" smtClean="0">
                <a:solidFill>
                  <a:srgbClr val="000000"/>
                </a:solidFill>
              </a:rPr>
              <a:t>19</a:t>
            </a:r>
          </a:p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Martina Samková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92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Anotace: </a:t>
            </a:r>
            <a:r>
              <a:rPr lang="cs-CZ" dirty="0" smtClean="0">
                <a:solidFill>
                  <a:srgbClr val="000000"/>
                </a:solidFill>
              </a:rPr>
              <a:t>Žáci vyrábějí z kulaté krabičky od sýru pohybujícího šaška.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Očekávaný výstup</a:t>
            </a:r>
            <a:r>
              <a:rPr lang="cs-CZ" sz="1600" b="1" dirty="0" smtClean="0">
                <a:solidFill>
                  <a:srgbClr val="000000"/>
                </a:solidFill>
              </a:rPr>
              <a:t>: </a:t>
            </a:r>
            <a:r>
              <a:rPr lang="cs-CZ" dirty="0" smtClean="0">
                <a:solidFill>
                  <a:srgbClr val="000000"/>
                </a:solidFill>
              </a:rPr>
              <a:t>Žák umí pracovat s temperovými nebo vodovými barvami.</a:t>
            </a:r>
            <a:endParaRPr lang="cs-CZ" dirty="0">
              <a:solidFill>
                <a:srgbClr val="000000"/>
              </a:solidFill>
            </a:endParaRP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Druh učebního materiálu: </a:t>
            </a:r>
            <a:r>
              <a:rPr lang="cs-CZ" dirty="0" smtClean="0">
                <a:solidFill>
                  <a:srgbClr val="000000"/>
                </a:solidFill>
              </a:rPr>
              <a:t>prezentace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Typická věková skupina: </a:t>
            </a:r>
            <a:r>
              <a:rPr lang="cs-CZ" dirty="0" smtClean="0">
                <a:solidFill>
                  <a:srgbClr val="000000"/>
                </a:solidFill>
              </a:rPr>
              <a:t>10 let, 4. třída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Klíčová slova: </a:t>
            </a:r>
            <a:r>
              <a:rPr lang="cs-CZ" dirty="0" smtClean="0">
                <a:solidFill>
                  <a:srgbClr val="000000"/>
                </a:solidFill>
              </a:rPr>
              <a:t>vybarvování, kresba postavy, matička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Pomůcky a materiál: </a:t>
            </a:r>
            <a:r>
              <a:rPr lang="cs-CZ" dirty="0" smtClean="0">
                <a:solidFill>
                  <a:srgbClr val="000000"/>
                </a:solidFill>
              </a:rPr>
              <a:t>interaktivní tabule, kulatá krabička od sýru, vodové či temperové barvy, matička, lepidlo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</a:rPr>
              <a:t>45 min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Metodické zhodnocení a popis práce s digitálním učebním materiálem: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Žáci podle interaktivní tabule skládají pohybujícího šaška, postupně dle návodu na tabuli. Zručnější žáci mohou pracovat samostatně.</a:t>
            </a:r>
          </a:p>
          <a:p>
            <a:r>
              <a:rPr lang="cs-CZ" b="1" dirty="0" smtClean="0">
                <a:solidFill>
                  <a:srgbClr val="000000"/>
                </a:solidFill>
              </a:rPr>
              <a:t>    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36884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10000" dirty="0" smtClean="0">
                <a:solidFill>
                  <a:srgbClr val="00FF00"/>
                </a:solidFill>
              </a:rPr>
              <a:t>Veselý šašek</a:t>
            </a:r>
            <a:endParaRPr lang="cs-CZ" sz="10000" dirty="0">
              <a:solidFill>
                <a:srgbClr val="00FF00"/>
              </a:solidFill>
            </a:endParaRPr>
          </a:p>
        </p:txBody>
      </p:sp>
      <p:pic>
        <p:nvPicPr>
          <p:cNvPr id="1027" name="Picture 3" descr="C:\Users\Miláček\AppData\Local\Microsoft\Windows\Temporary Internet Files\Content.IE5\25XNRQBG\MC900390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955" y="2492896"/>
            <a:ext cx="3438090" cy="42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21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400" dirty="0" smtClean="0">
                <a:solidFill>
                  <a:srgbClr val="00FF00"/>
                </a:solidFill>
              </a:rPr>
              <a:t>Budeš potřebovat:</a:t>
            </a:r>
            <a:endParaRPr lang="cs-CZ" sz="6400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FF00"/>
                </a:solidFill>
              </a:rPr>
              <a:t>Kulatá krabička od sýrů, matička, lepidlo, vodové či temperové barvy.</a:t>
            </a:r>
            <a:endParaRPr lang="cs-CZ" dirty="0">
              <a:solidFill>
                <a:srgbClr val="00FF00"/>
              </a:solidFill>
            </a:endParaRPr>
          </a:p>
        </p:txBody>
      </p:sp>
      <p:pic>
        <p:nvPicPr>
          <p:cNvPr id="2050" name="Picture 2" descr="C:\Users\Miláček\AppData\Local\Microsoft\Windows\Temporary Internet Files\Content.IE5\H6GKGX6I\MC9002339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334" y="2852936"/>
            <a:ext cx="4106547" cy="385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31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661248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Z kulaté krabičky od sýru odtrhej reklamní nápisy.</a:t>
            </a:r>
            <a:endParaRPr lang="cs-CZ" sz="2800" dirty="0">
              <a:solidFill>
                <a:srgbClr val="00FF00"/>
              </a:solidFill>
            </a:endParaRPr>
          </a:p>
        </p:txBody>
      </p:sp>
      <p:pic>
        <p:nvPicPr>
          <p:cNvPr id="3075" name="Picture 3" descr="G:\DCIM\100DICAM\DSCI03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298" y="548680"/>
            <a:ext cx="6971405" cy="47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64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Z obou stran přes celou krabičku nakresli postavu šaška vodovou či temperovou barvou.</a:t>
            </a:r>
            <a:endParaRPr lang="cs-CZ" sz="2800" dirty="0">
              <a:solidFill>
                <a:srgbClr val="00FF00"/>
              </a:solidFill>
            </a:endParaRPr>
          </a:p>
        </p:txBody>
      </p:sp>
      <p:pic>
        <p:nvPicPr>
          <p:cNvPr id="5" name="Picture 2" descr="G:\DCIM\100DICAM\DSCI03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3886" y="332656"/>
            <a:ext cx="6636229" cy="497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6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805264"/>
            <a:ext cx="5486400" cy="80486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FF00"/>
                </a:solidFill>
              </a:rPr>
              <a:t>Do krabičky </a:t>
            </a:r>
            <a:r>
              <a:rPr lang="cs-CZ" sz="2800" dirty="0" smtClean="0">
                <a:solidFill>
                  <a:srgbClr val="00FF00"/>
                </a:solidFill>
              </a:rPr>
              <a:t> </a:t>
            </a:r>
            <a:r>
              <a:rPr lang="cs-CZ" sz="2800" dirty="0" smtClean="0">
                <a:solidFill>
                  <a:srgbClr val="00FF00"/>
                </a:solidFill>
              </a:rPr>
              <a:t>vlož matičku.</a:t>
            </a:r>
            <a:endParaRPr lang="cs-CZ" sz="2800" dirty="0">
              <a:solidFill>
                <a:srgbClr val="00FF00"/>
              </a:solidFill>
            </a:endParaRPr>
          </a:p>
        </p:txBody>
      </p:sp>
      <p:pic>
        <p:nvPicPr>
          <p:cNvPr id="4098" name="Picture 2" descr="G:\DCIM\100DICAM\DSCI02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875" y="332656"/>
            <a:ext cx="6828251" cy="512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89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589240"/>
            <a:ext cx="5486400" cy="8048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Krabičku uzavři a slep </a:t>
            </a:r>
            <a:r>
              <a:rPr lang="cs-CZ" sz="2800" dirty="0" smtClean="0">
                <a:solidFill>
                  <a:srgbClr val="00FF00"/>
                </a:solidFill>
              </a:rPr>
              <a:t>víčka.</a:t>
            </a:r>
            <a:endParaRPr lang="cs-CZ" sz="2800" dirty="0">
              <a:solidFill>
                <a:srgbClr val="00FF00"/>
              </a:solidFill>
            </a:endParaRPr>
          </a:p>
        </p:txBody>
      </p:sp>
      <p:pic>
        <p:nvPicPr>
          <p:cNvPr id="5125" name="Picture 5" descr="C:\Users\Miláček\AppData\Local\Microsoft\Windows\Temporary Internet Files\Content.IE5\CDILIN0I\MC9003553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0648"/>
            <a:ext cx="5258350" cy="500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91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8608" y="5445224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Krabičku postav do svislé polohy a po </a:t>
            </a:r>
            <a:r>
              <a:rPr lang="cs-CZ" sz="2800" dirty="0" smtClean="0">
                <a:solidFill>
                  <a:srgbClr val="00FF00"/>
                </a:solidFill>
              </a:rPr>
              <a:t>uvedení </a:t>
            </a:r>
            <a:r>
              <a:rPr lang="cs-CZ" sz="2800" dirty="0" smtClean="0">
                <a:solidFill>
                  <a:srgbClr val="00FF00"/>
                </a:solidFill>
              </a:rPr>
              <a:t>krabičky do pohybu se bude šašek pohybovat.</a:t>
            </a:r>
            <a:endParaRPr lang="cs-CZ" sz="2800" dirty="0">
              <a:solidFill>
                <a:srgbClr val="00FF00"/>
              </a:solidFill>
            </a:endParaRPr>
          </a:p>
        </p:txBody>
      </p:sp>
      <p:pic>
        <p:nvPicPr>
          <p:cNvPr id="6146" name="Picture 2" descr="G:\DCIM\100DICAM\DSCI02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696" y="188640"/>
            <a:ext cx="6588224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235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86380" y="5949280"/>
            <a:ext cx="5593932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Kdo ještě může vystupovat v cirkuse?  </a:t>
            </a:r>
            <a:endParaRPr lang="cs-CZ" sz="2800" dirty="0">
              <a:solidFill>
                <a:srgbClr val="00FF00"/>
              </a:solidFill>
            </a:endParaRPr>
          </a:p>
        </p:txBody>
      </p:sp>
      <p:pic>
        <p:nvPicPr>
          <p:cNvPr id="7170" name="Picture 2" descr="C:\Users\Miláček\AppData\Local\Microsoft\Windows\Temporary Internet Files\Content.IE5\J31PISJR\MC9002809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373" y="1400746"/>
            <a:ext cx="3501254" cy="297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iláček\AppData\Local\Microsoft\Windows\Temporary Internet Files\Content.IE5\CDILIN0I\MM90030338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156" y="4581128"/>
            <a:ext cx="1077391" cy="125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iláček\AppData\Local\Microsoft\Windows\Temporary Internet Files\Content.IE5\25XNRQBG\MC9003186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38420"/>
            <a:ext cx="2131918" cy="230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Miláček\AppData\Local\Microsoft\Windows\Temporary Internet Files\Content.IE5\25XNRQBG\MM90033670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412"/>
            <a:ext cx="1590678" cy="140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Miláček\AppData\Local\Microsoft\Windows\Temporary Internet Files\Content.IE5\H6GKGX6I\MC9002342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48" y="1779347"/>
            <a:ext cx="1934424" cy="283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Miláček\AppData\Local\Microsoft\Windows\Temporary Internet Files\Content.IE5\J31PISJR\MM90032382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9279"/>
            <a:ext cx="1260723" cy="124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Miláček\AppData\Local\Microsoft\Windows\Temporary Internet Files\Content.IE5\CDILIN0I\MM90032382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264" y="265846"/>
            <a:ext cx="1260722" cy="126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53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000000"/>
                </a:solidFill>
              </a:rPr>
              <a:t>Zdroje: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rgbClr val="000000"/>
                </a:solidFill>
              </a:rPr>
              <a:t>Čerpáno z otevřené galerie Microsoft Office </a:t>
            </a:r>
            <a:r>
              <a:rPr lang="cs-CZ" sz="2800" b="1" u="sng" dirty="0" smtClean="0">
                <a:solidFill>
                  <a:srgbClr val="000000"/>
                </a:solidFill>
                <a:hlinkClick r:id="rId2"/>
              </a:rPr>
              <a:t>www.microsoft.office.com</a:t>
            </a:r>
            <a:endParaRPr lang="cs-CZ" sz="2800" b="1" u="sng" dirty="0" smtClean="0">
              <a:solidFill>
                <a:srgbClr val="000000"/>
              </a:solidFill>
            </a:endParaRPr>
          </a:p>
          <a:p>
            <a:r>
              <a:rPr lang="cs-CZ" sz="2800" b="1" dirty="0">
                <a:solidFill>
                  <a:srgbClr val="000000"/>
                </a:solidFill>
              </a:rPr>
              <a:t>Použity fotografie z autorčiny </a:t>
            </a:r>
            <a:r>
              <a:rPr lang="cs-CZ" sz="2800" b="1" dirty="0" smtClean="0">
                <a:solidFill>
                  <a:srgbClr val="000000"/>
                </a:solidFill>
              </a:rPr>
              <a:t>dílny</a:t>
            </a:r>
            <a:endParaRPr lang="cs-CZ" sz="2800" b="1" u="sng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346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5">
      <a:dk1>
        <a:srgbClr val="FF3399"/>
      </a:dk1>
      <a:lt1>
        <a:srgbClr val="FE19FF"/>
      </a:lt1>
      <a:dk2>
        <a:srgbClr val="FE66FF"/>
      </a:dk2>
      <a:lt2>
        <a:srgbClr val="FEB2FF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140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Veselý šašek</vt:lpstr>
      <vt:lpstr>Budeš potřebovat: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Veselý šašek</dc:title>
  <dc:creator>Miláček</dc:creator>
  <cp:lastModifiedBy>Martina Samková</cp:lastModifiedBy>
  <cp:revision>7</cp:revision>
  <dcterms:created xsi:type="dcterms:W3CDTF">2013-08-22T12:22:34Z</dcterms:created>
  <dcterms:modified xsi:type="dcterms:W3CDTF">2013-08-23T05:33:46Z</dcterms:modified>
</cp:coreProperties>
</file>