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8" r:id="rId2"/>
    <p:sldId id="257" r:id="rId3"/>
    <p:sldId id="271" r:id="rId4"/>
    <p:sldId id="273" r:id="rId5"/>
    <p:sldId id="272" r:id="rId6"/>
    <p:sldId id="270" r:id="rId7"/>
    <p:sldId id="277" r:id="rId8"/>
    <p:sldId id="276" r:id="rId9"/>
    <p:sldId id="281" r:id="rId10"/>
    <p:sldId id="279" r:id="rId11"/>
    <p:sldId id="280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wiki/Soubor:Galileo_by_leon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652887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žáků s  jiným typem zrychleného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pohybu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Zrychlený pohyb, tíhové zrychlení,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rychlost, dráha, čas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doplňování myšlenkové mapy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nebo materiály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Volný pád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VY_32_INOVACE_11_208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63688" y="2060848"/>
            <a:ext cx="57606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/>
              <a:t>Volný pád</a:t>
            </a:r>
          </a:p>
          <a:p>
            <a:pPr algn="ctr"/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556792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Volný pád je zvláštní případ </a:t>
            </a:r>
            <a:r>
              <a:rPr lang="cs-CZ" sz="2800" b="1" dirty="0" smtClean="0"/>
              <a:t>zrychleného pohybu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5048" y="3789412"/>
            <a:ext cx="7469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0070C0"/>
                </a:solidFill>
              </a:rPr>
              <a:t>Které veličiny charakterizují zrychlený pohyb?</a:t>
            </a:r>
          </a:p>
          <a:p>
            <a:pPr marL="342900" indent="-342900" algn="ctr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0070C0"/>
                </a:solidFill>
              </a:rPr>
              <a:t>Znáte jejich jednotky?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Gajdosova\AppData\Local\Microsoft\Windows\Temporary Internet Files\Content.IE5\Q81PDX27\MC9004419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553" y="3547898"/>
            <a:ext cx="1112045" cy="1314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87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6" y="1268760"/>
            <a:ext cx="8064897" cy="4464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Pokud pustíme předmět z výšky volným pádem, směr pohybu bude ke středu Země</a:t>
            </a:r>
          </a:p>
          <a:p>
            <a:pPr algn="ctr"/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endParaRPr lang="cs-CZ" sz="2400" dirty="0"/>
          </a:p>
          <a:p>
            <a:pPr algn="ctr"/>
            <a:r>
              <a:rPr lang="cs-CZ" sz="2800" b="1" dirty="0" smtClean="0"/>
              <a:t>Zrychlení volného pádu nazýváme tíhové zrychlení </a:t>
            </a:r>
            <a:r>
              <a:rPr lang="cs-CZ" sz="2800" b="1" dirty="0" smtClean="0">
                <a:solidFill>
                  <a:srgbClr val="FF0000"/>
                </a:solidFill>
              </a:rPr>
              <a:t>g</a:t>
            </a:r>
            <a:r>
              <a:rPr lang="cs-CZ" sz="2800" b="1" dirty="0" smtClean="0"/>
              <a:t>. Jeho velikost při povrchu Země je v našich zeměpisných šířkách g = 9,81 m/s</a:t>
            </a:r>
            <a:r>
              <a:rPr lang="cs-CZ" sz="2800" b="1" baseline="30000" dirty="0" smtClean="0"/>
              <a:t>2</a:t>
            </a:r>
            <a:endParaRPr lang="cs-CZ" sz="2800" b="1" dirty="0"/>
          </a:p>
          <a:p>
            <a:pPr algn="ctr"/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Gajdosova\AppData\Local\Microsoft\Windows\Temporary Internet Files\Content.IE5\WFSI982S\MC9004360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3980" y="1988840"/>
            <a:ext cx="177165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1793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944" y="1988840"/>
            <a:ext cx="80535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70C0"/>
                </a:solidFill>
              </a:rPr>
              <a:t>Tíhové zrychlení se mění s nadmořskou výškou a zeměpisnou šířkou. Víte proč?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70C0"/>
                </a:solidFill>
              </a:rPr>
              <a:t>Kde bychom mohli naměřit největší hodnoty?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400" dirty="0">
              <a:solidFill>
                <a:srgbClr val="0070C0"/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2400" dirty="0" smtClean="0">
              <a:solidFill>
                <a:srgbClr val="0070C0"/>
              </a:solidFill>
            </a:endParaRPr>
          </a:p>
          <a:p>
            <a:r>
              <a:rPr lang="cs-CZ" sz="2400" dirty="0" smtClean="0"/>
              <a:t>Na rovníku je velikost tíhového zrychlení 9,78 m/s</a:t>
            </a:r>
            <a:r>
              <a:rPr lang="cs-CZ" sz="2400" baseline="30000" dirty="0" smtClean="0"/>
              <a:t>2</a:t>
            </a:r>
            <a:endParaRPr lang="cs-CZ" sz="2400" dirty="0"/>
          </a:p>
          <a:p>
            <a:r>
              <a:rPr lang="cs-CZ" sz="2400" dirty="0"/>
              <a:t>Na </a:t>
            </a:r>
            <a:r>
              <a:rPr lang="cs-CZ" sz="2400" dirty="0" smtClean="0"/>
              <a:t>zeměpisných pólech </a:t>
            </a:r>
            <a:r>
              <a:rPr lang="cs-CZ" sz="2400" dirty="0"/>
              <a:t>je velikost tíhového zrychlení </a:t>
            </a:r>
            <a:r>
              <a:rPr lang="cs-CZ" sz="2400" dirty="0" smtClean="0"/>
              <a:t>9,83 </a:t>
            </a:r>
            <a:r>
              <a:rPr lang="cs-CZ" sz="2400" dirty="0"/>
              <a:t>m/s</a:t>
            </a:r>
            <a:r>
              <a:rPr lang="cs-CZ" sz="2400" baseline="30000" dirty="0"/>
              <a:t>2</a:t>
            </a:r>
            <a:endParaRPr lang="cs-CZ" sz="2400" dirty="0"/>
          </a:p>
          <a:p>
            <a:r>
              <a:rPr lang="cs-CZ" sz="2400" b="1" dirty="0" smtClean="0">
                <a:solidFill>
                  <a:srgbClr val="02283F"/>
                </a:solidFill>
              </a:rPr>
              <a:t>Pro přibližné výpočty můžeme použít hodnotu g = 10 </a:t>
            </a:r>
            <a:r>
              <a:rPr lang="cs-CZ" sz="2400" dirty="0">
                <a:solidFill>
                  <a:srgbClr val="02283F"/>
                </a:solidFill>
              </a:rPr>
              <a:t>m/s</a:t>
            </a:r>
            <a:r>
              <a:rPr lang="cs-CZ" sz="2400" baseline="30000" dirty="0">
                <a:solidFill>
                  <a:srgbClr val="02283F"/>
                </a:solidFill>
              </a:rPr>
              <a:t>2</a:t>
            </a:r>
            <a:endParaRPr lang="cs-CZ" sz="2400" dirty="0">
              <a:solidFill>
                <a:srgbClr val="02283F"/>
              </a:solidFill>
            </a:endParaRPr>
          </a:p>
          <a:p>
            <a:r>
              <a:rPr lang="cs-CZ" sz="2400" b="1" dirty="0" smtClean="0">
                <a:solidFill>
                  <a:srgbClr val="02283F"/>
                </a:solidFill>
              </a:rPr>
              <a:t> </a:t>
            </a:r>
            <a:endParaRPr lang="cs-CZ" sz="2400" b="1" dirty="0">
              <a:solidFill>
                <a:srgbClr val="02283F"/>
              </a:solidFill>
            </a:endParaRPr>
          </a:p>
        </p:txBody>
      </p:sp>
      <p:pic>
        <p:nvPicPr>
          <p:cNvPr id="3074" name="Picture 2" descr="C:\Users\Gajdosova\AppData\Local\Microsoft\Windows\Temporary Internet Files\Content.IE5\Q81PDX27\MC9004419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887" y="1008052"/>
            <a:ext cx="838113" cy="990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3011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700808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 okamžitou rychlost a dráhu volného pádu používáme podobné vztahy jako pro zrychlený pohyb. Pouze veličinu zrychlení nahradíme tíhovým zrychlením.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331640" y="3284984"/>
                <a:ext cx="7056784" cy="26293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rgbClr val="C00000"/>
                    </a:solidFill>
                  </a:rPr>
                  <a:t>Platí tedy:</a:t>
                </a:r>
              </a:p>
              <a:p>
                <a:pPr algn="ctr"/>
                <a:r>
                  <a:rPr lang="cs-CZ" sz="3200" b="1" dirty="0" smtClean="0"/>
                  <a:t>v = g.t</a:t>
                </a:r>
              </a:p>
              <a:p>
                <a:pPr algn="ctr"/>
                <a:endParaRPr lang="cs-CZ" sz="3200" b="1" dirty="0" smtClean="0"/>
              </a:p>
              <a:p>
                <a:pPr algn="ctr"/>
                <a:r>
                  <a:rPr lang="cs-CZ" sz="3200" b="1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>
                            <a:latin typeface="Cambria Math"/>
                          </a:rPr>
                          <m:t>𝐠</m:t>
                        </m:r>
                        <m:r>
                          <a:rPr lang="cs-CZ" sz="3200" b="1" i="0">
                            <a:latin typeface="Cambria Math"/>
                          </a:rPr>
                          <m:t>.</m:t>
                        </m:r>
                        <m:sSup>
                          <m:sSupPr>
                            <m:ctrlPr>
                              <a:rPr lang="cs-CZ" sz="3200" b="1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0">
                                <a:latin typeface="Cambria Math"/>
                              </a:rPr>
                              <m:t>𝐭</m:t>
                            </m:r>
                          </m:e>
                          <m:sup>
                            <m:r>
                              <a:rPr lang="cs-CZ" sz="3200" b="1" i="0"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200" b="1" i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3200" b="1" dirty="0"/>
              </a:p>
              <a:p>
                <a:pPr algn="ctr"/>
                <a:endParaRPr lang="cs-CZ" sz="3200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3284984"/>
                <a:ext cx="7056784" cy="2629310"/>
              </a:xfrm>
              <a:prstGeom prst="rect">
                <a:avLst/>
              </a:prstGeom>
              <a:blipFill rotWithShape="1">
                <a:blip r:embed="rId4"/>
                <a:stretch>
                  <a:fillRect l="-691" t="-11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7762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844824"/>
            <a:ext cx="7560840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Jelikož jde o zrychlený pohyb, dosahuje těleso největší rychlosti při dopadu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  <a:p>
            <a:r>
              <a:rPr lang="cs-CZ" dirty="0" smtClean="0">
                <a:solidFill>
                  <a:srgbClr val="FF0000"/>
                </a:solidFill>
              </a:rPr>
              <a:t>Platí vztah pro dopadovou rychlost:</a:t>
            </a:r>
          </a:p>
          <a:p>
            <a:pPr algn="ctr"/>
            <a:r>
              <a:rPr lang="cs-CZ" sz="3200" b="1" dirty="0" err="1"/>
              <a:t>v</a:t>
            </a:r>
            <a:r>
              <a:rPr lang="cs-CZ" sz="3200" b="1" baseline="-25000" dirty="0" err="1"/>
              <a:t>d</a:t>
            </a:r>
            <a:r>
              <a:rPr lang="cs-CZ" sz="3200" b="1" dirty="0"/>
              <a:t> = 2gs</a:t>
            </a:r>
            <a:endParaRPr lang="cs-CZ" sz="3200" dirty="0"/>
          </a:p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2431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1556792"/>
            <a:ext cx="734481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 vakuu padají všechna tělesa stejně rychle. Nezáleží na hmotnosti, materiálu ani tvaru. Pokud padají tělesa ve vzduchu, musíme zohlednit odpor vzduchu.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0070C0"/>
                </a:solidFill>
              </a:rPr>
              <a:t>Příklad: 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Zkuste pustit z výšky list papíru, potom ho zmuchlejte do kuličky a pusťte ho opět. Co jste zjistili?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4098" name="Picture 2" descr="C:\Users\Gajdosova\AppData\Local\Microsoft\Windows\Temporary Internet Files\Content.IE5\Q81PDX27\MC9004419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179" y="3266306"/>
            <a:ext cx="976437" cy="1153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7652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4437112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 Galileovi se </a:t>
            </a:r>
            <a:r>
              <a:rPr lang="cs-CZ" sz="2400" dirty="0"/>
              <a:t>říká, že pouštěl koule </a:t>
            </a:r>
            <a:r>
              <a:rPr lang="cs-CZ" sz="2400" dirty="0" smtClean="0"/>
              <a:t>z </a:t>
            </a:r>
            <a:r>
              <a:rPr lang="cs-CZ" sz="2400" dirty="0"/>
              <a:t>nakloněné věže v Pise, aby </a:t>
            </a:r>
            <a:r>
              <a:rPr lang="cs-CZ" sz="2400" dirty="0" smtClean="0"/>
              <a:t>dokázal, </a:t>
            </a:r>
            <a:r>
              <a:rPr lang="cs-CZ" sz="2400" dirty="0"/>
              <a:t>že rychlost jejich pádu </a:t>
            </a:r>
            <a:r>
              <a:rPr lang="cs-CZ" sz="2400" dirty="0" smtClean="0"/>
              <a:t>není závislá </a:t>
            </a:r>
            <a:r>
              <a:rPr lang="cs-CZ" sz="2400" dirty="0"/>
              <a:t>na jejich </a:t>
            </a:r>
            <a:r>
              <a:rPr lang="cs-CZ" sz="2400" dirty="0" smtClean="0"/>
              <a:t>hmotnosti.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7490" y="1196752"/>
            <a:ext cx="2143125" cy="240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00436" y="3606577"/>
            <a:ext cx="2143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Galileo Galilei</a:t>
            </a:r>
          </a:p>
        </p:txBody>
      </p:sp>
    </p:spTree>
    <p:extLst>
      <p:ext uri="{BB962C8B-B14F-4D97-AF65-F5344CB8AC3E}">
        <p14:creationId xmlns:p14="http://schemas.microsoft.com/office/powerpoint/2010/main" val="1626382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272" y="980728"/>
            <a:ext cx="777686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Otázky a úkoly:</a:t>
            </a:r>
          </a:p>
          <a:p>
            <a:pPr marL="342900" indent="-342900">
              <a:buAutoNum type="arabicParenR"/>
            </a:pPr>
            <a:r>
              <a:rPr lang="cs-CZ" sz="2400" i="1" dirty="0" smtClean="0"/>
              <a:t>Jaký pohyb je volný pád?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	</a:t>
            </a:r>
          </a:p>
          <a:p>
            <a:r>
              <a:rPr lang="cs-CZ" sz="2400" dirty="0" smtClean="0"/>
              <a:t>2) Jak nazýváme jeho zrychlení a jaká je jeho průměrná hodnota?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	</a:t>
            </a:r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/>
              <a:t>3) Žáci přišli na výletě ke staré studni. Chtěli zjistit jak je hluboká a tak do ní hodili kámen. Dopad kamene změřili na hodinkách za 5 s. Spočítejte hloubku studny a jakou rychlostí kámen dopadl? Vyjádřete rychlost v km/h (odpor vzduchu nepočítejte, dosaďte g = 10m/s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)</a:t>
            </a:r>
          </a:p>
          <a:p>
            <a:endParaRPr lang="cs-CZ" sz="2400" dirty="0" smtClean="0">
              <a:solidFill>
                <a:srgbClr val="C00000"/>
              </a:solidFill>
            </a:endParaRPr>
          </a:p>
          <a:p>
            <a:endParaRPr lang="cs-CZ" sz="2400" dirty="0" smtClean="0"/>
          </a:p>
          <a:p>
            <a:pPr marL="342900" indent="-342900">
              <a:buAutoNum type="arabicParenR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7182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272" y="980728"/>
            <a:ext cx="777686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Otázky a úkoly:</a:t>
            </a:r>
          </a:p>
          <a:p>
            <a:pPr marL="342900" indent="-342900">
              <a:buAutoNum type="arabicParenR"/>
            </a:pPr>
            <a:r>
              <a:rPr lang="cs-CZ" sz="2400" i="1" dirty="0" smtClean="0"/>
              <a:t>Jaký pohyb je volný pád?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	Rovnoměrně zrychlený.</a:t>
            </a:r>
          </a:p>
          <a:p>
            <a:r>
              <a:rPr lang="cs-CZ" sz="2400" dirty="0" smtClean="0"/>
              <a:t>2) Jak nazýváme jeho zrychlení a jaká je jeho průměrná hodnota?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	Tíhové zrychlení, g = 10 </a:t>
            </a:r>
            <a:r>
              <a:rPr lang="cs-CZ" sz="2400" dirty="0">
                <a:solidFill>
                  <a:srgbClr val="C00000"/>
                </a:solidFill>
              </a:rPr>
              <a:t>m/s</a:t>
            </a:r>
            <a:r>
              <a:rPr lang="cs-CZ" sz="2400" baseline="30000" dirty="0">
                <a:solidFill>
                  <a:srgbClr val="C00000"/>
                </a:solidFill>
              </a:rPr>
              <a:t>2</a:t>
            </a:r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/>
              <a:t>3) Žáci přišli na výletě ke staré studni. Chtěli zjistit jak je hluboká a tak do ní hodili kámen. Dopad kamene změřili na hodinkách za 5 s. Spočítejte hloubku studny a jakou rychlostí kámen dopadl? Vyjádřete rychlost v km/h (odpor vzduchu nepočítejte, dosaďte g = 10m/s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)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Hloubka studny je 125 m. Dopadová rychlost je 50 m/s = 180 km/h.</a:t>
            </a:r>
            <a:endParaRPr lang="cs-CZ" sz="2400" dirty="0">
              <a:solidFill>
                <a:srgbClr val="C00000"/>
              </a:solidFill>
            </a:endParaRPr>
          </a:p>
          <a:p>
            <a:endParaRPr lang="cs-CZ" sz="2400" dirty="0" smtClean="0"/>
          </a:p>
          <a:p>
            <a:pPr marL="342900" indent="-342900">
              <a:buAutoNum type="arabicParenR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05614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340768"/>
            <a:ext cx="36724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916832"/>
            <a:ext cx="734481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SVOBODA, E. a kol. Přehled středoškolské fyziky. Praha: Prometheus, s.r.o., 1996, ISBN </a:t>
            </a:r>
            <a:r>
              <a:rPr lang="cs-CZ" dirty="0" smtClean="0"/>
              <a:t>80-7196-006-3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OTTAVIO LEONI (1578–1630). wikipedia.cz [online]. [cit. 19.8.2013].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cs.wikipedia.org/wiki/Soubor:Galileo_by_leoni.jpg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Galerie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1460</TotalTime>
  <Words>493</Words>
  <Application>Microsoft Office PowerPoint</Application>
  <PresentationFormat>Předvádění na obrazovce (4:3)</PresentationFormat>
  <Paragraphs>115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142</cp:revision>
  <dcterms:created xsi:type="dcterms:W3CDTF">2010-11-01T23:40:31Z</dcterms:created>
  <dcterms:modified xsi:type="dcterms:W3CDTF">2013-08-22T19:13:55Z</dcterms:modified>
</cp:coreProperties>
</file>