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8" r:id="rId2"/>
    <p:sldId id="257" r:id="rId3"/>
    <p:sldId id="271" r:id="rId4"/>
    <p:sldId id="274" r:id="rId5"/>
    <p:sldId id="279" r:id="rId6"/>
    <p:sldId id="281" r:id="rId7"/>
    <p:sldId id="282" r:id="rId8"/>
    <p:sldId id="284" r:id="rId9"/>
    <p:sldId id="272" r:id="rId10"/>
    <p:sldId id="283" r:id="rId11"/>
    <p:sldId id="273" r:id="rId12"/>
    <p:sldId id="270" r:id="rId13"/>
    <p:sldId id="275" r:id="rId14"/>
    <p:sldId id="285" r:id="rId15"/>
    <p:sldId id="277" r:id="rId16"/>
    <p:sldId id="276" r:id="rId17"/>
    <p:sldId id="280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22.8.2013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Pyrite_foolsgold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s.wikipedia.org/wiki/Soubor:Magnetit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Electromagnetism.png" TargetMode="External"/><Relationship Id="rId5" Type="http://schemas.openxmlformats.org/officeDocument/2006/relationships/hyperlink" Target="http://cs.wikipedia.org/wiki/Soubor:Polarlicht_2.jpg" TargetMode="External"/><Relationship Id="rId4" Type="http://schemas.openxmlformats.org/officeDocument/2006/relationships/hyperlink" Target="http://cs.wikipedia.org/wiki/Soubor:Magnet0873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833852"/>
              </p:ext>
            </p:extLst>
          </p:nvPr>
        </p:nvGraphicFramePr>
        <p:xfrm>
          <a:off x="750311" y="2060848"/>
          <a:ext cx="7560000" cy="367224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Zopakování a rozšíření učiva ZŠ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Magnet, póly, indukční čáry, elektromagnet, silové pole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Ivana Gajdošová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24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doplňování myšlenkové mapy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nebo materiály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Magnetické pole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VY_32_INOVACE_12_229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63688" y="2060848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Magnetické pole</a:t>
            </a:r>
          </a:p>
          <a:p>
            <a:pPr algn="ctr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556792"/>
            <a:ext cx="763284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V okolí magnetů působí </a:t>
            </a:r>
            <a:r>
              <a:rPr lang="cs-CZ" sz="2800" b="1" dirty="0" smtClean="0"/>
              <a:t>magnetické síly</a:t>
            </a:r>
          </a:p>
          <a:p>
            <a:pPr algn="ctr"/>
            <a:endParaRPr lang="cs-CZ" sz="2800" b="1" dirty="0" smtClean="0"/>
          </a:p>
          <a:p>
            <a:pPr algn="ctr"/>
            <a:r>
              <a:rPr lang="cs-CZ" sz="2800" dirty="0" smtClean="0"/>
              <a:t>Tuto oblast nazýváme </a:t>
            </a:r>
            <a:r>
              <a:rPr lang="cs-CZ" sz="2800" b="1" dirty="0" smtClean="0"/>
              <a:t>magnetické pole</a:t>
            </a:r>
            <a:endParaRPr lang="cs-CZ" sz="2800" dirty="0" smtClean="0"/>
          </a:p>
          <a:p>
            <a:pPr algn="ctr"/>
            <a:r>
              <a:rPr lang="cs-CZ" sz="2000" dirty="0" smtClean="0"/>
              <a:t>(fyzikální </a:t>
            </a:r>
            <a:r>
              <a:rPr lang="cs-CZ" sz="2000" dirty="0"/>
              <a:t>pole, jehož zdrojem je pohybující se elektrický </a:t>
            </a:r>
            <a:r>
              <a:rPr lang="cs-CZ" sz="2000" dirty="0" smtClean="0"/>
              <a:t>náboj)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3789040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0070C0"/>
                </a:solidFill>
              </a:rPr>
              <a:t>Znáte jiná silová pole? Jak působí?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1028" name="Picture 4" descr="C:\Users\Gajdosova\AppData\Local\Microsoft\Windows\Temporary Internet Files\Content.IE5\DW1ZHABZ\MM900178313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24" y="3333564"/>
            <a:ext cx="1463588" cy="146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7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619672" y="206084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051720" y="2245514"/>
            <a:ext cx="226825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319972" y="2245514"/>
            <a:ext cx="2268252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2348771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2348771"/>
            <a:ext cx="804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</a:t>
            </a:r>
            <a:endParaRPr lang="cs-CZ" sz="4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699792" y="400506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Tyčový magnet</a:t>
            </a:r>
            <a:endParaRPr lang="cs-CZ" sz="24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187624" y="2427794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Jižní pól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918140" y="2379548"/>
            <a:ext cx="894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Severní pól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11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053593" y="1844822"/>
            <a:ext cx="2952329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MAGNETY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395536" y="3356992"/>
            <a:ext cx="398276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rgbClr val="C00000"/>
                </a:solidFill>
              </a:rPr>
              <a:t>Permanentní </a:t>
            </a:r>
            <a:r>
              <a:rPr lang="cs-CZ" sz="2000" b="1" dirty="0" smtClean="0">
                <a:solidFill>
                  <a:srgbClr val="C00000"/>
                </a:solidFill>
              </a:rPr>
              <a:t>magnety</a:t>
            </a:r>
          </a:p>
          <a:p>
            <a:r>
              <a:rPr lang="cs-CZ" dirty="0" smtClean="0"/>
              <a:t>Nepotřebují </a:t>
            </a:r>
            <a:r>
              <a:rPr lang="cs-CZ" dirty="0"/>
              <a:t>k vytváření magnetického pole vnější vlivy. Vyskytují se přirozeně v některých horninách, ale dají se také </a:t>
            </a:r>
            <a:r>
              <a:rPr lang="cs-CZ" dirty="0" smtClean="0"/>
              <a:t>vyrobit.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80112" y="3365376"/>
            <a:ext cx="345638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Elektromagnety</a:t>
            </a:r>
            <a:r>
              <a:rPr lang="cs-CZ" dirty="0" smtClean="0"/>
              <a:t> </a:t>
            </a:r>
          </a:p>
          <a:p>
            <a:r>
              <a:rPr lang="cs-CZ" dirty="0" smtClean="0"/>
              <a:t>Potřebují </a:t>
            </a:r>
            <a:r>
              <a:rPr lang="cs-CZ" dirty="0"/>
              <a:t>k vytvoření magnetického pole elektrický </a:t>
            </a:r>
            <a:r>
              <a:rPr lang="cs-CZ" dirty="0" smtClean="0"/>
              <a:t>proud.</a:t>
            </a:r>
            <a:endParaRPr lang="cs-CZ" dirty="0"/>
          </a:p>
        </p:txBody>
      </p:sp>
      <p:cxnSp>
        <p:nvCxnSpPr>
          <p:cNvPr id="12" name="Přímá spojnice se šipkou 11"/>
          <p:cNvCxnSpPr>
            <a:endCxn id="6" idx="0"/>
          </p:cNvCxnSpPr>
          <p:nvPr/>
        </p:nvCxnSpPr>
        <p:spPr>
          <a:xfrm flipH="1">
            <a:off x="2386916" y="2501605"/>
            <a:ext cx="1487324" cy="8553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5364088" y="2429597"/>
            <a:ext cx="1008112" cy="9273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71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340768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Permanentní magnety </a:t>
            </a:r>
            <a:r>
              <a:rPr lang="cs-CZ" b="1" dirty="0">
                <a:solidFill>
                  <a:srgbClr val="C00000"/>
                </a:solidFill>
              </a:rPr>
              <a:t>-  </a:t>
            </a:r>
            <a:r>
              <a:rPr lang="cs-CZ" sz="2000" dirty="0" smtClean="0"/>
              <a:t>železo</a:t>
            </a:r>
            <a:r>
              <a:rPr lang="cs-CZ" sz="2000" dirty="0"/>
              <a:t>, nikl, kobalt nebo některé slitiny</a:t>
            </a:r>
          </a:p>
          <a:p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430" y="1871970"/>
            <a:ext cx="4539404" cy="4077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52120" y="558924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Magnetit (magnetovec)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054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236296" y="293795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pyrit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33908"/>
            <a:ext cx="6102648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06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713333" y="1775123"/>
            <a:ext cx="468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Elektromagnety  </a:t>
            </a:r>
            <a:r>
              <a:rPr lang="cs-CZ" sz="2000" dirty="0" smtClean="0"/>
              <a:t>– použití například ve sběrnách, na vrakovištích …</a:t>
            </a:r>
          </a:p>
          <a:p>
            <a:endParaRPr lang="cs-CZ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35392"/>
            <a:ext cx="3217477" cy="498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3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27584" y="1844824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Tvar </a:t>
            </a:r>
            <a:r>
              <a:rPr lang="cs-CZ" sz="2800" dirty="0" smtClean="0"/>
              <a:t>magnetického pole </a:t>
            </a:r>
            <a:r>
              <a:rPr lang="cs-CZ" sz="2800" dirty="0"/>
              <a:t>lze popsat magnetickými </a:t>
            </a:r>
            <a:r>
              <a:rPr lang="cs-CZ" sz="2800" b="1" dirty="0">
                <a:solidFill>
                  <a:srgbClr val="FF0000"/>
                </a:solidFill>
              </a:rPr>
              <a:t>indukční čárami</a:t>
            </a:r>
            <a:r>
              <a:rPr lang="cs-CZ" sz="2800" dirty="0"/>
              <a:t>. Jsou to uzavřené neprotínající se orientované </a:t>
            </a:r>
            <a:r>
              <a:rPr lang="cs-CZ" sz="2800" dirty="0" smtClean="0"/>
              <a:t>křivky.</a:t>
            </a:r>
          </a:p>
          <a:p>
            <a:endParaRPr lang="cs-CZ" sz="2800" dirty="0"/>
          </a:p>
          <a:p>
            <a:r>
              <a:rPr lang="cs-CZ" sz="2800" dirty="0" smtClean="0"/>
              <a:t> Směr indukčních čar (siločar) je od severního pólu k jižnímu.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7301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129500"/>
            <a:ext cx="4248472" cy="319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55776" y="5013176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Magnetické pole znázorněné siločarami</a:t>
            </a:r>
          </a:p>
        </p:txBody>
      </p:sp>
    </p:spTree>
    <p:extLst>
      <p:ext uri="{BB962C8B-B14F-4D97-AF65-F5344CB8AC3E}">
        <p14:creationId xmlns:p14="http://schemas.microsoft.com/office/powerpoint/2010/main" val="347681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93699"/>
            <a:ext cx="5100796" cy="3431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339752" y="472514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Magnetické indukční čáry.</a:t>
            </a:r>
          </a:p>
        </p:txBody>
      </p:sp>
    </p:spTree>
    <p:extLst>
      <p:ext uri="{BB962C8B-B14F-4D97-AF65-F5344CB8AC3E}">
        <p14:creationId xmlns:p14="http://schemas.microsoft.com/office/powerpoint/2010/main" val="172179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84784"/>
            <a:ext cx="3168352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283968" y="5248225"/>
            <a:ext cx="4578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Indukční čáry kolem vodiče.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916832"/>
            <a:ext cx="35283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okolí elektrického vodiče lze orientaci indukčních čar určit pomocí </a:t>
            </a:r>
            <a:r>
              <a:rPr lang="cs-CZ" b="1" dirty="0">
                <a:solidFill>
                  <a:srgbClr val="C00000"/>
                </a:solidFill>
              </a:rPr>
              <a:t>Ampérova pravidla pravé ruky</a:t>
            </a:r>
            <a:r>
              <a:rPr lang="cs-CZ" dirty="0"/>
              <a:t> pro přímý vodič. Podle tohoto pravidla platí, že pokud palec ukazuje dohodnutý směr proudu ve vodiči, prsty ukazují orientaci magnetických indukčních čar.</a:t>
            </a:r>
          </a:p>
        </p:txBody>
      </p:sp>
    </p:spTree>
    <p:extLst>
      <p:ext uri="{BB962C8B-B14F-4D97-AF65-F5344CB8AC3E}">
        <p14:creationId xmlns:p14="http://schemas.microsoft.com/office/powerpoint/2010/main" val="25776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331640" y="1311151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Homogenní magnetické pole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996952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Indukční čáry jsou rovnoběžné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1619672" y="3933056"/>
            <a:ext cx="1656184" cy="86409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292080" y="3954760"/>
            <a:ext cx="1440160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130048" y="4202142"/>
            <a:ext cx="635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418043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3275856" y="4005064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3275856" y="4180438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5" idx="3"/>
            <a:endCxn id="6" idx="1"/>
          </p:cNvCxnSpPr>
          <p:nvPr/>
        </p:nvCxnSpPr>
        <p:spPr>
          <a:xfrm>
            <a:off x="3275856" y="4365104"/>
            <a:ext cx="2016224" cy="217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3275856" y="4549770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275856" y="4725144"/>
            <a:ext cx="201622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615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331640" y="1772816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MAGNETICKÉ POLE ZEMĚ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996952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Vytváří se třením při rotaci vnějšího polotekutého zemského jádra a pevného vnitřního jádra planety. Tento proces funguje jako obrovské hydrodynamické dynamo.</a:t>
            </a:r>
          </a:p>
        </p:txBody>
      </p:sp>
    </p:spTree>
    <p:extLst>
      <p:ext uri="{BB962C8B-B14F-4D97-AF65-F5344CB8AC3E}">
        <p14:creationId xmlns:p14="http://schemas.microsoft.com/office/powerpoint/2010/main" val="90751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922" y="900000"/>
            <a:ext cx="6124153" cy="4643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51720" y="557261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Znázornění magnetického pole Země</a:t>
            </a:r>
          </a:p>
        </p:txBody>
      </p:sp>
    </p:spTree>
    <p:extLst>
      <p:ext uri="{BB962C8B-B14F-4D97-AF65-F5344CB8AC3E}">
        <p14:creationId xmlns:p14="http://schemas.microsoft.com/office/powerpoint/2010/main" val="72243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700808"/>
            <a:ext cx="4414645" cy="2869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831168" y="1299002"/>
            <a:ext cx="3829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POLÁRNÍ ZÁŘE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4835839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Částice </a:t>
            </a:r>
            <a:r>
              <a:rPr lang="cs-CZ" dirty="0"/>
              <a:t>slunečního větru </a:t>
            </a:r>
            <a:r>
              <a:rPr lang="cs-CZ" dirty="0" smtClean="0"/>
              <a:t>letí vesmírem. Když </a:t>
            </a:r>
            <a:r>
              <a:rPr lang="cs-CZ" dirty="0"/>
              <a:t>se </a:t>
            </a:r>
            <a:r>
              <a:rPr lang="cs-CZ" dirty="0" smtClean="0"/>
              <a:t>setkají </a:t>
            </a:r>
            <a:r>
              <a:rPr lang="cs-CZ" dirty="0"/>
              <a:t>s magnetickým polem Země, tak ho ono pole většinu odrazí dál do vesmíru, ale část ho zachytí a stáčí po spirálách směrem k magnetickým pólům Země.</a:t>
            </a:r>
          </a:p>
        </p:txBody>
      </p:sp>
    </p:spTree>
    <p:extLst>
      <p:ext uri="{BB962C8B-B14F-4D97-AF65-F5344CB8AC3E}">
        <p14:creationId xmlns:p14="http://schemas.microsoft.com/office/powerpoint/2010/main" val="391765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268760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Zopakujme si:</a:t>
            </a:r>
          </a:p>
          <a:p>
            <a:endParaRPr lang="cs-CZ" sz="2400" b="1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Jak rozdělujeme magnety?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Co jsou indukční čáry?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Jsou totožné magnetické a zeměpisné póly Země?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Znáš nějaké přirozené magnety?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Jak můžeme vyrobit permanentní magnet?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Co jsou kompas a buzola?</a:t>
            </a:r>
          </a:p>
          <a:p>
            <a:pPr marL="457200" indent="-457200">
              <a:buAutoNum type="arabicParenR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1405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1" y="980728"/>
            <a:ext cx="3672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0793" y="1442393"/>
            <a:ext cx="763284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GEEK3.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http://cs.wikipedia.org/wiki/Soubor:VFPt_cylindrical_magnet_thumb.svg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NEWTON </a:t>
            </a:r>
            <a:r>
              <a:rPr lang="cs-CZ" sz="1400" dirty="0"/>
              <a:t>HENRY BLACK.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cs.wikipedia.org/wiki/Soubor:Magnet0873.png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ZUREKS.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http://cs.wikipedia.org/wiki/Soubor:Earth's_magnetic_field,_schematic.svg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 smtClean="0"/>
              <a:t>AUTOR </a:t>
            </a:r>
            <a:r>
              <a:rPr lang="cs-CZ" sz="1400" dirty="0"/>
              <a:t>NEUVEDEN.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cs.wikipedia.org/wiki/Soubor:Polarlicht_2.jpg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SVOBODA, E. a kol. Přehled středoškolské fyziky. Praha: Prometheus, s.r.o., 1996, ISBN 80-7196-006-3</a:t>
            </a:r>
            <a:r>
              <a:rPr lang="cs-CZ" sz="14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USER:STANNERED.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cs.wikipedia.org/wiki/Soubor:Electromagnetism.png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DENSITY.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</a:t>
            </a:r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cs.wikipedia.org/wiki/Soubor:Magnetit.jpg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ORIGINAL UPLOADER WAS FIR0002 AT EN.WIKIPEDIA.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cs.wikipedia.org/wiki/Soubor:Pyrite_foolsgold.jpg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ROGER RÖSSING. </a:t>
            </a:r>
            <a:r>
              <a:rPr lang="cs-CZ" sz="1400" dirty="0" err="1"/>
              <a:t>wikipedia</a:t>
            </a:r>
            <a:r>
              <a:rPr lang="cs-CZ" sz="1400" dirty="0"/>
              <a:t> [online]. [cit. 19.8.2013]. Dostupný na WWW: http://cs.wikipedia.org/wiki/Soubor:Fotothek_df_roe-neg_0006701_032_Vorführung_eines_Magnetkrans_des_VEB_Schwermaschinenbau_S.M._Kirow_Leipzig_vor_P.jpg </a:t>
            </a:r>
            <a:endParaRPr lang="cs-CZ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400" dirty="0"/>
              <a:t>Galerie MS Office</a:t>
            </a:r>
          </a:p>
          <a:p>
            <a:r>
              <a:rPr lang="cs-CZ" sz="1400" dirty="0"/>
              <a:t>	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  <a:p>
            <a:r>
              <a:rPr lang="cs-CZ" sz="1400" dirty="0"/>
              <a:t> 	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  <a:p>
            <a:pPr marL="285750" indent="-285750">
              <a:buFont typeface="Arial" pitchFamily="34" charset="0"/>
              <a:buChar char="•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1415</TotalTime>
  <Words>701</Words>
  <Application>Microsoft Office PowerPoint</Application>
  <PresentationFormat>Předvádění na obrazovce (4:3)</PresentationFormat>
  <Paragraphs>130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141</cp:revision>
  <dcterms:created xsi:type="dcterms:W3CDTF">2010-11-01T23:40:31Z</dcterms:created>
  <dcterms:modified xsi:type="dcterms:W3CDTF">2013-08-22T19:13:41Z</dcterms:modified>
</cp:coreProperties>
</file>