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4" r:id="rId6"/>
    <p:sldId id="262" r:id="rId7"/>
    <p:sldId id="260" r:id="rId8"/>
    <p:sldId id="261" r:id="rId9"/>
    <p:sldId id="263" r:id="rId10"/>
    <p:sldId id="265" r:id="rId11"/>
    <p:sldId id="269" r:id="rId12"/>
    <p:sldId id="268" r:id="rId13"/>
    <p:sldId id="274" r:id="rId14"/>
    <p:sldId id="276" r:id="rId15"/>
    <p:sldId id="277" r:id="rId16"/>
    <p:sldId id="278" r:id="rId17"/>
    <p:sldId id="275" r:id="rId18"/>
    <p:sldId id="281" r:id="rId19"/>
    <p:sldId id="282" r:id="rId20"/>
    <p:sldId id="283" r:id="rId21"/>
    <p:sldId id="266" r:id="rId22"/>
    <p:sldId id="272" r:id="rId23"/>
    <p:sldId id="279" r:id="rId24"/>
    <p:sldId id="280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330E"/>
    <a:srgbClr val="E84F12"/>
    <a:srgbClr val="328D23"/>
    <a:srgbClr val="EF520B"/>
    <a:srgbClr val="ECA980"/>
    <a:srgbClr val="9F2403"/>
    <a:srgbClr val="993300"/>
    <a:srgbClr val="00CC00"/>
    <a:srgbClr val="33CC33"/>
    <a:srgbClr val="C82E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87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wm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ko%C5%A5ata&amp;source=images&amp;cd=&amp;cad=rja&amp;docid=m7g9WkpmnVVw0M&amp;tbnid=eJSgNVPsPai35M:&amp;ved=0CAUQjRw&amp;url=http%3A%2F%2Fmisapes.blog.cz%2F0805%2Fkotata&amp;ei=8nMXUozcA8LZtAaDlIG4DA&amp;psig=AFQjCNGNjcfL8YZRymhfCm3L31NWodrPwA&amp;ust=1377354666929292" TargetMode="External"/><Relationship Id="rId3" Type="http://schemas.openxmlformats.org/officeDocument/2006/relationships/image" Target="../media/image21.wmf"/><Relationship Id="rId7" Type="http://schemas.openxmlformats.org/officeDocument/2006/relationships/image" Target="../media/image30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b/b1/K%C5%99enovice_-_vla%C5%A1tovka.jpg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jpeg"/><Relationship Id="rId9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4.png"/><Relationship Id="rId7" Type="http://schemas.openxmlformats.org/officeDocument/2006/relationships/hyperlink" Target="//upload.wikimedia.org/wikipedia/commons/4/49/H%C5%99ib_hn%C4%9Bd%C3%BD.jp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wmf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wmf"/><Relationship Id="rId5" Type="http://schemas.openxmlformats.org/officeDocument/2006/relationships/image" Target="../media/image41.png"/><Relationship Id="rId4" Type="http://schemas.openxmlformats.org/officeDocument/2006/relationships/image" Target="../media/image4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9.w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0485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0" y="2492896"/>
            <a:ext cx="864096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56393" y="4861135"/>
            <a:ext cx="75427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Název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VY_32_INOVACE_XVI_1_15_Živočichové a rostliny v  </a:t>
            </a:r>
          </a:p>
          <a:p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                                                                    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ročních obdobích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Šablona číslo 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XVI</a:t>
            </a:r>
            <a:r>
              <a:rPr lang="cs-CZ" b="1" dirty="0" smtClean="0">
                <a:solidFill>
                  <a:srgbClr val="000000"/>
                </a:solidFill>
                <a:latin typeface="Arial"/>
              </a:rPr>
              <a:t>	Sada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číslo: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	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Pořadové číslo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15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Autor: </a:t>
            </a:r>
            <a:r>
              <a:rPr lang="cs-CZ" dirty="0" err="1">
                <a:solidFill>
                  <a:srgbClr val="000000"/>
                </a:solidFill>
                <a:latin typeface="Arial"/>
              </a:rPr>
              <a:t>Mgr.Lenka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Dědečková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</a:t>
            </a:r>
          </a:p>
        </p:txBody>
      </p:sp>
    </p:spTree>
    <p:extLst>
      <p:ext uri="{BB962C8B-B14F-4D97-AF65-F5344CB8AC3E}">
        <p14:creationId xmlns:p14="http://schemas.microsoft.com/office/powerpoint/2010/main" val="340157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96752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Anotace: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Výklad učiva o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rostlinách a živočiších v průběhu roku. Opakování a upevňování učiva o ročních obdobích. Uvažování o změnách přírody na jaře, v létě, na podzim a v zimě. Poznávání hub, rostlin a živočichů  na našem území.</a:t>
            </a:r>
            <a:endParaRPr lang="cs-CZ" dirty="0" smtClean="0">
              <a:solidFill>
                <a:srgbClr val="000000"/>
              </a:solidFill>
              <a:latin typeface="Arial"/>
            </a:endParaRPr>
          </a:p>
          <a:p>
            <a:endParaRPr lang="cs-CZ" b="1" dirty="0" smtClean="0">
              <a:solidFill>
                <a:prstClr val="black"/>
              </a:solidFill>
              <a:latin typeface="System"/>
            </a:endParaRPr>
          </a:p>
          <a:p>
            <a:r>
              <a:rPr lang="cs-CZ" b="1" dirty="0" smtClean="0">
                <a:solidFill>
                  <a:srgbClr val="000000"/>
                </a:solidFill>
                <a:latin typeface="Arial"/>
              </a:rPr>
              <a:t>Očekávaný výstup: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 Žák umí vysvětlit změny života rostlin a živočichů v průběhu ročních období. Žák se snaží rozpoznat a pojmenovat některé rostliny, živočichy a houby. Dokáže odpovědět na jednoduché otázky na téma změny ročních období. </a:t>
            </a:r>
          </a:p>
          <a:p>
            <a:endParaRPr lang="cs-CZ" b="1" dirty="0">
              <a:solidFill>
                <a:srgbClr val="000000"/>
              </a:solidFill>
              <a:latin typeface="Arial"/>
            </a:endParaRPr>
          </a:p>
          <a:p>
            <a:r>
              <a:rPr lang="cs-CZ" b="1" dirty="0" smtClean="0">
                <a:solidFill>
                  <a:srgbClr val="000000"/>
                </a:solidFill>
                <a:latin typeface="Arial"/>
              </a:rPr>
              <a:t>Druh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učebního materiálu: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Typická věková skupina: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9-11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let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Klíčová slova: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jaro, léto, podzim, zima, houby, rostliny, živočichové</a:t>
            </a:r>
          </a:p>
          <a:p>
            <a:r>
              <a:rPr lang="cs-CZ" b="1" dirty="0" smtClean="0">
                <a:solidFill>
                  <a:srgbClr val="000000"/>
                </a:solidFill>
                <a:latin typeface="Arial"/>
              </a:rPr>
              <a:t>Pomůcky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a materiál: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interaktivní tabule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Potřebný čas pro výuku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40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min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Metodické zhodnocení a popis práce s digitálním učebním </a:t>
            </a:r>
            <a:br>
              <a:rPr lang="cs-CZ" b="1" dirty="0">
                <a:solidFill>
                  <a:srgbClr val="000000"/>
                </a:solidFill>
                <a:latin typeface="Arial"/>
              </a:rPr>
            </a:br>
            <a:r>
              <a:rPr lang="cs-CZ" b="1" dirty="0">
                <a:solidFill>
                  <a:srgbClr val="000000"/>
                </a:solidFill>
                <a:latin typeface="Arial"/>
              </a:rPr>
              <a:t>materiálem: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Žáci pracovali podle pokynů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, procvičovali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a upevňovali </a:t>
            </a:r>
            <a:br>
              <a:rPr lang="cs-CZ" dirty="0">
                <a:solidFill>
                  <a:srgbClr val="000000"/>
                </a:solidFill>
                <a:latin typeface="Arial"/>
              </a:rPr>
            </a:br>
            <a:r>
              <a:rPr lang="cs-CZ" dirty="0">
                <a:solidFill>
                  <a:srgbClr val="000000"/>
                </a:solidFill>
                <a:latin typeface="Arial"/>
              </a:rPr>
              <a:t>poznatky o tématu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dle svých schopností prostřednictvím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tabule.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638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ŽIVOČICHOVÉ A ROSTLINY V </a:t>
            </a:r>
            <a:br>
              <a:rPr lang="cs-CZ" dirty="0" smtClean="0"/>
            </a:br>
            <a:r>
              <a:rPr lang="cs-CZ" dirty="0" smtClean="0"/>
              <a:t>ROČNÍCH OBDOBÍCH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730" y="1821841"/>
            <a:ext cx="5544616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4008" y="3129099"/>
            <a:ext cx="1183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JARO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68084" y="5169658"/>
            <a:ext cx="1135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LÉTO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55776" y="5169658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PODZIM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14661" y="3129099"/>
            <a:ext cx="1063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ZIMA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51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ŽIVÉ  PŘÍRODNINY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741659" y="1844824"/>
            <a:ext cx="3744416" cy="1512168"/>
          </a:xfrm>
          <a:prstGeom prst="flowChartPunchedTap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HOUBY</a:t>
            </a:r>
          </a:p>
          <a:p>
            <a:endParaRPr lang="cs-CZ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Vývojový diagram: děrná páska 3"/>
          <p:cNvSpPr/>
          <p:nvPr/>
        </p:nvSpPr>
        <p:spPr>
          <a:xfrm>
            <a:off x="729292" y="3501008"/>
            <a:ext cx="3744416" cy="1512168"/>
          </a:xfrm>
          <a:prstGeom prst="flowChartPunchedTape">
            <a:avLst/>
          </a:prstGeom>
          <a:solidFill>
            <a:schemeClr val="accent1">
              <a:lumMod val="75000"/>
            </a:schemeClr>
          </a:solidFill>
          <a:ln>
            <a:solidFill>
              <a:srgbClr val="1B2E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ROSTLINY</a:t>
            </a:r>
          </a:p>
          <a:p>
            <a:endParaRPr lang="cs-CZ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Vývojový diagram: děrná páska 4"/>
          <p:cNvSpPr/>
          <p:nvPr/>
        </p:nvSpPr>
        <p:spPr>
          <a:xfrm>
            <a:off x="781975" y="5157192"/>
            <a:ext cx="3744416" cy="1512168"/>
          </a:xfrm>
          <a:prstGeom prst="flowChartPunchedTape">
            <a:avLst/>
          </a:prstGeom>
          <a:solidFill>
            <a:srgbClr val="EC330E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ŽIVOČICHOVÉ</a:t>
            </a:r>
          </a:p>
          <a:p>
            <a:endParaRPr lang="cs-CZ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16396" y="1683534"/>
            <a:ext cx="1729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48F20"/>
                </a:solidFill>
                <a:latin typeface="Arial" pitchFamily="34" charset="0"/>
                <a:cs typeface="Arial" pitchFamily="34" charset="0"/>
              </a:rPr>
              <a:t> JEDLÉ</a:t>
            </a:r>
            <a:endParaRPr lang="cs-CZ" sz="2800" b="1" dirty="0">
              <a:solidFill>
                <a:srgbClr val="F48F2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47841" y="2190959"/>
            <a:ext cx="22284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82E0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EF520B"/>
                </a:solidFill>
                <a:latin typeface="Arial" pitchFamily="34" charset="0"/>
                <a:cs typeface="Arial" pitchFamily="34" charset="0"/>
              </a:rPr>
              <a:t>NEJEDLÉ</a:t>
            </a:r>
            <a:endParaRPr lang="cs-CZ" sz="2800" b="1" dirty="0">
              <a:solidFill>
                <a:srgbClr val="EF520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60373" y="2605896"/>
            <a:ext cx="2454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JEDOVATÉ</a:t>
            </a:r>
            <a:endParaRPr lang="cs-CZ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22369" y="4066285"/>
            <a:ext cx="2421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993300"/>
                </a:solidFill>
                <a:latin typeface="Arial" pitchFamily="34" charset="0"/>
                <a:cs typeface="Arial" pitchFamily="34" charset="0"/>
              </a:rPr>
              <a:t>DŘEVNATÉ</a:t>
            </a:r>
            <a:endParaRPr lang="cs-CZ" sz="2800" b="1" dirty="0">
              <a:solidFill>
                <a:srgbClr val="99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16016" y="3501008"/>
            <a:ext cx="2163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DUŽNATÉ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44623" y="5921263"/>
            <a:ext cx="28205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OBRATLOVCI</a:t>
            </a:r>
            <a:endParaRPr lang="cs-CZ" sz="2800" b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29336" y="5229200"/>
            <a:ext cx="2761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BEZOBRATLÍ</a:t>
            </a:r>
            <a:endParaRPr lang="cs-CZ" sz="2800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39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 JARA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276872"/>
            <a:ext cx="4829335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328D23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328D23"/>
                </a:solidFill>
              </a:defRPr>
            </a:lvl1pPr>
          </a:lstStyle>
          <a:p>
            <a:r>
              <a:rPr lang="cs-CZ" dirty="0" smtClean="0"/>
              <a:t>DELŠÍ  DNY,  KRATŠÍ  NOCI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212976"/>
            <a:ext cx="6205481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328D23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328D23"/>
                </a:solidFill>
              </a:defRPr>
            </a:lvl1pPr>
          </a:lstStyle>
          <a:p>
            <a:r>
              <a:rPr lang="cs-CZ" dirty="0"/>
              <a:t>ZVYŠUJE  SE  TEPLOTA  VZDUCHU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4365104"/>
            <a:ext cx="4703532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328D23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328D23"/>
                </a:solidFill>
              </a:defRPr>
            </a:lvl1pPr>
          </a:lstStyle>
          <a:p>
            <a:r>
              <a:rPr lang="cs-CZ" dirty="0"/>
              <a:t>PESTROST  A  BAREVNOST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560" y="5373216"/>
            <a:ext cx="6610208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328D23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328D23"/>
                </a:solidFill>
              </a:rPr>
              <a:t>RYCHLÝ RŮST  A  ZMĚNY  V  PŘÍRODĚ</a:t>
            </a:r>
            <a:endParaRPr lang="cs-CZ" sz="2800" b="1" dirty="0">
              <a:solidFill>
                <a:srgbClr val="328D23"/>
              </a:solidFill>
            </a:endParaRPr>
          </a:p>
        </p:txBody>
      </p:sp>
      <p:pic>
        <p:nvPicPr>
          <p:cNvPr id="7" name="Picture 2" descr="C:\Users\dedeckoval.2ZSJC\AppData\Local\Microsoft\Windows\Temporary Internet Files\Content.IE5\89TR5WV4\MC9002978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911" y="996151"/>
            <a:ext cx="1804111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20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6098" y="548680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NA  JAŘE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323528" y="548680"/>
            <a:ext cx="3744416" cy="1512168"/>
          </a:xfrm>
          <a:prstGeom prst="flowChartPunchedTap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HOUBY</a:t>
            </a:r>
          </a:p>
          <a:p>
            <a:endParaRPr lang="cs-CZ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8572" y="2965800"/>
            <a:ext cx="5886611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9F2403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HOUBY  ROSTOU  PO  CELÝ  ROK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3318" y="5445224"/>
            <a:ext cx="8154476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9F2403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VĚDA  O  HOUBÁCH  SE  NAZÝVÁ  MYKOLOGIE</a:t>
            </a:r>
          </a:p>
        </p:txBody>
      </p:sp>
      <p:pic>
        <p:nvPicPr>
          <p:cNvPr id="1027" name="Picture 3" descr="C:\Users\dedeckoval.2ZSJC\AppData\Local\Microsoft\Windows\Temporary Internet Files\Content.IE5\L0YC2KHV\MC9002523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119" y="921640"/>
            <a:ext cx="1887425" cy="254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38572" y="4213287"/>
            <a:ext cx="7800853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9F2403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 smtClean="0"/>
              <a:t>NĚKTERÉ  HOUBY  </a:t>
            </a:r>
            <a:r>
              <a:rPr lang="cs-CZ" dirty="0"/>
              <a:t>ROSTOU  TAKÉ  NA  JAŘE</a:t>
            </a:r>
          </a:p>
        </p:txBody>
      </p:sp>
    </p:spTree>
    <p:extLst>
      <p:ext uri="{BB962C8B-B14F-4D97-AF65-F5344CB8AC3E}">
        <p14:creationId xmlns:p14="http://schemas.microsoft.com/office/powerpoint/2010/main" val="417213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NA JAŘE 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539552" y="533985"/>
            <a:ext cx="3744416" cy="1512168"/>
          </a:xfrm>
          <a:prstGeom prst="flowChartPunchedTape">
            <a:avLst/>
          </a:prstGeom>
          <a:solidFill>
            <a:schemeClr val="accent1">
              <a:lumMod val="75000"/>
            </a:schemeClr>
          </a:solidFill>
          <a:ln>
            <a:solidFill>
              <a:srgbClr val="1B2E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ROSTLINY</a:t>
            </a:r>
          </a:p>
          <a:p>
            <a:endParaRPr lang="cs-CZ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141" y="2331631"/>
            <a:ext cx="6047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ROSTE  A  ZELENÁ  SE  TRÁVA 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4142" y="3383857"/>
            <a:ext cx="51849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PUČÍ  A  KVETOU  STROMY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4561" y="4473192"/>
            <a:ext cx="5456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KVETOU  PRVNÍ  ROSTLINY 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dedeckoval.2ZSJC\AppData\Local\Microsoft\Windows\Temporary Internet Files\Content.IE5\OHDOP8ZZ\MC900428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478" y="4154860"/>
            <a:ext cx="493647" cy="122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edeckoval.2ZSJC\AppData\Local\Microsoft\Windows\Temporary Internet Files\Content.IE5\F26KDZB6\MC9003444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14743"/>
            <a:ext cx="1602320" cy="111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6253" y="5589240"/>
            <a:ext cx="5623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SEJEME  SEMENA  ROSTLIN 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C:\Users\dedeckoval.2ZSJC\AppData\Local\Microsoft\Windows\Temporary Internet Files\Content.IE5\XQFJU6L6\MC9004374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826" y="2727142"/>
            <a:ext cx="1528658" cy="120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dedeckoval.2ZSJC\AppData\Local\Microsoft\Windows\Temporary Internet Files\Content.IE5\C7ZY9SDK\MC9003383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214" y="4767110"/>
            <a:ext cx="1458270" cy="17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41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9855" y="188640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    NA  JAŘE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455866" y="188640"/>
            <a:ext cx="3744416" cy="1512168"/>
          </a:xfrm>
          <a:prstGeom prst="flowChartPunchedTape">
            <a:avLst/>
          </a:prstGeom>
          <a:solidFill>
            <a:srgbClr val="EC330E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ŽIVOČICHOVÉ</a:t>
            </a:r>
          </a:p>
          <a:p>
            <a:endParaRPr lang="cs-CZ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6788" y="4325410"/>
            <a:ext cx="7938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PTÁCI  STAVÍ  HNÍZDA  A  KLADOU  VEJCE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6788" y="3546594"/>
            <a:ext cx="8982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TAŽNÍ  PTÁCI  SE VRACEJÍ  Z TEPLÝCH  KRAJŮ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5007" y="1857595"/>
            <a:ext cx="5379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HMYZ  ZAČÍNÁ  POLETOVAT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2229" y="5085184"/>
            <a:ext cx="4631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MĚNÍ  SE  SRST  SAVCŮ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8947" y="2708920"/>
            <a:ext cx="9040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ZVÍŘATA  SE  PROBOUZÍ  ZE  ZIMNÍHO  SPÁNKU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18947" y="5877272"/>
            <a:ext cx="5578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SAVCI  RODÍ  ŽIVÁ  MLÁĎATA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dedeckoval.2ZSJC\AppData\Local\Microsoft\Windows\Temporary Internet Files\Content.IE5\NMD45BP2\MC9004283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467" y="786408"/>
            <a:ext cx="16541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deckoval.2ZSJC\AppData\Local\Microsoft\Windows\Temporary Internet Files\Content.IE5\0V97UDT1\MC90043801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303" y="1666869"/>
            <a:ext cx="635804" cy="71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deckoval.2ZSJC\AppData\Local\Microsoft\Windows\Temporary Internet Files\Content.IE5\QBSB5N9Z\MC9003379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856" y="4898770"/>
            <a:ext cx="1257489" cy="89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edeckoval.2ZSJC\AppData\Local\Microsoft\Windows\Temporary Internet Files\Content.IE5\UJL1MLZX\MC9000572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02729"/>
            <a:ext cx="273466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edeckoval.2ZSJC\AppData\Local\Microsoft\Windows\Temporary Internet Files\Content.IE5\C7ZY9SDK\MC9003606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687" y="1937722"/>
            <a:ext cx="1002867" cy="59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22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 LÉTA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333764"/>
            <a:ext cx="5514266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E84F12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328D23"/>
                </a:solidFill>
              </a:defRPr>
            </a:lvl1pPr>
          </a:lstStyle>
          <a:p>
            <a:r>
              <a:rPr lang="cs-CZ" dirty="0" smtClean="0">
                <a:solidFill>
                  <a:srgbClr val="EF520B"/>
                </a:solidFill>
              </a:rPr>
              <a:t>DLOUHÉ  DNY,  KRÁTKÉ  NOCI</a:t>
            </a:r>
            <a:endParaRPr lang="cs-CZ" dirty="0">
              <a:solidFill>
                <a:srgbClr val="EF520B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3356992"/>
            <a:ext cx="4200765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E84F12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EF520B"/>
                </a:solidFill>
              </a:defRPr>
            </a:lvl1pPr>
          </a:lstStyle>
          <a:p>
            <a:r>
              <a:rPr lang="cs-CZ" dirty="0"/>
              <a:t>TEPLÉ  A  HORKÉ  DNY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4365104"/>
            <a:ext cx="7399911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E84F12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EF520B"/>
                </a:solidFill>
              </a:defRPr>
            </a:lvl1pPr>
          </a:lstStyle>
          <a:p>
            <a:r>
              <a:rPr lang="cs-CZ" dirty="0"/>
              <a:t>VÍCE </a:t>
            </a:r>
            <a:r>
              <a:rPr lang="cs-CZ" dirty="0" smtClean="0"/>
              <a:t>SLUNCE  » FOTOSYNTÉZY » KYSLÍKU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373216"/>
            <a:ext cx="727647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E84F12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EF520B"/>
                </a:solidFill>
              </a:defRPr>
            </a:lvl1pPr>
          </a:lstStyle>
          <a:p>
            <a:r>
              <a:rPr lang="cs-CZ" dirty="0" smtClean="0"/>
              <a:t>SKLIZEŇ  OBILNIN,  </a:t>
            </a:r>
            <a:r>
              <a:rPr lang="cs-CZ" dirty="0"/>
              <a:t>OVOCE  A  ZELENINY</a:t>
            </a:r>
          </a:p>
        </p:txBody>
      </p:sp>
      <p:pic>
        <p:nvPicPr>
          <p:cNvPr id="1028" name="Picture 4" descr="C:\Users\dedeckoval.2ZSJC\AppData\Local\Microsoft\Windows\Temporary Internet Files\Content.IE5\OHDOP8ZZ\MC9002978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96895"/>
            <a:ext cx="1804111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9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98628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V  LÉTĚ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539552" y="404664"/>
            <a:ext cx="3744416" cy="1512168"/>
          </a:xfrm>
          <a:prstGeom prst="flowChartPunchedTape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HOUBY</a:t>
            </a:r>
          </a:p>
          <a:p>
            <a:endParaRPr lang="cs-CZ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AutoShape 2" descr="data:image/jpeg;base64,/9j/4AAQSkZJRgABAQAAAQABAAD/2wCEAAkGBhQRERQUEhMVFBUVGBoYFxgWFxQXFxcYFxgVFBgXFhcXHSYeFxkjHBUUHy8gIycpLCwsFR4xNTAqNSYrLCkBCQoKDgwOGg8PGiwkHx8sLCwpKSkpLCkpLCksLCwpKSkpLCksLCwsKSksKSkpLCkpKSwpLCksLCkpKSkpLCwpLP/AABEIAMkA+wMBIgACEQEDEQH/xAAbAAACAwEBAQAAAAAAAAAAAAAEBQIDBgEHAP/EAEMQAAECBAQDBQcCBAMGBwAAAAECEQADBCEFEjFBUWFxBhMigZEyQqGxwdHwFOEjM1JyFWKCNENTorLxBxY1RGNz4v/EABoBAAIDAQEAAAAAAAAAAAAAAAIDAAEEBQb/xAAlEQACAgICAgICAwEAAAAAAAAAAQIRAyESMQRBEyJRYRQycSP/2gAMAwEAAhEDEQA/AEaapSzaCEpO8XYPhxUIZzsKYR56U0uhrxurEyw0SROgoUodov8A0IaM7ytifsL1IJOkEU9KY+VUNZoupa0QDlJlxVhEuj4x3KAdILkzgoRRVSX0hEpSQcIJumWy5QO0dVI5QPTzSCxhtKAUIWm2VLG0wSXJgLEwwhpMmNCTFqgEGC3YUcbYpl1jGGVHjjlozlSW0imjWrNGpYVJWOik+zfpxIWvFia8HeMautU0FYdOUTC5YKQThGjWS62CBWvvCmVKLRcZZEI4GJrZzEakjTSM/NqgVNDmqSSDGYxCSQ5TrDsaV0bcO0D4mElwIUYdhKpi4nUVZUoA6xquztKGcx0LeOGvZWSclpl9H2f8IeLjg6Uw2M8ANAc+a8YZWZ5TYDMlJEDKlPpBEyUTFiKdhFxlQqMmmUS1kRcmL000WGmaClkTHSnaBFzLxDM8GmmeBptEXgdCQeYBAhlwwNGesTFDEuinsNoVhMHVE4NGTl4u0Sn45bWHQTfZ1HBILm1QSu8XS6t4ytVXFZtF9DOU8FKKjskFBp2N6iXm0gLu1JhvSocRf+meEfLTMM2lLQlkYmpOxhlS4pn1gleEBtIoTg5dkpJPIPAznGS0huJKTOzZu4hjh1bbnHafsush5ihLHMufQQcnBJUq5U5F7nKG4tBYvHyzekNaoCrJufQOeULpmFzVC0tZ/wBJjRDEEtlGQjkfoLt5mJIxYhDoIypswZh+0b14N9snXRkZ/ZGpIcSVN5QP/wCUKpLnuVW6P6RsE9pFKVlKS7O6QzjodfWDJGMJfxWIO+YN5E/WHR8SK1ZDz9FCrRSSk8w3zhjS0OUCNrMrEEkEAg8QHHNjduYgWfKlK0BQR6NxA3EIyeLJf1YtwbYrp5tovLGBainVLVxTxGnnwjiprCObKLi6ZUkonaxTCMtiVQLtBuMVxaMTW4kXMOxeO5uzRgaStlwbP5xsMJqAE2jzVVaXeNDg2NNHRyYHQGVc3o3KVPBUmmeFeH4iFAWh9TG0czJp0Y5oFVSx8JcHTERQqVCJSQuipLR0qEUzZB2iUkcYXRTL0oiZkgxZKFok0SywdNO0S7sRJaojmi+ZKPN5aSYJl4eowXh1Jo8P6WnEdDJlUNIfLLJiOTgZ1hjR4Sxh9Jpw0RmMm5YD89YzrJKbpAJyfRymoLRaqmCWzPct4UqUfPKLecK6jteiWNDYtZsx+0K6nteJgIvLTuCbm/CxMb8XgruY5Yl7NmhVjlluBqpZDA9AbecDqxRILKmhO9sqQeQJN4wH+PoWMqQoAl1Nm8QGma94X1FVLzFnezZUjhd3jZHDCPSNCSXR6n/iCSD3ZChxCnI+kZfE5U0qdMwDkSIzNFWrykAgEEeFwCToDfr+WhjLxRwEzCpi4Lg+T6btfW8MoJHTUrSppmqSL3cfd7QSufNlrKkKIChmDPpqWMV96TLALqygJ1N9SC54Ha30i+lxQFs6Rl3yFK2Nw5SL7nTlyESwqOKxqYguRZ1MoBLhx8B9ItHaBFlZQf8AiMWL21Q7eYghFGFsQoLQfCdSytsxAOU6Bzy1vAI7IhQeWbkMoWcF7ONw4AfjA8guKHuYFI7slleyFOzs7JPunl8Il+rUgnMkpBuCrS/MWbmC8J6CnmyiQFuGukksRsHIZxsT05w1pUn3VJTmL+ElOZ7sU+6q/lAuZaghxRT0rdyHUHyuC44tv5RVX4P4c0twN0q+hgSnZLABQUli+h15WvoW1htT1gUrKNQQVAu7HQjj+dITOMZrYMsSl2YvF6EkRjcTw43j17tFhgWkrRZYDlO5HHrGEqJAVCYy+J0Zp/8APRgP05zNDjC8NUTDmVg4KriH1FhwSIZm8tVSFfLR9guHkARqZEtgIUSJ2W0FCuu0cec5SdiXOxkpURQoGAlrJEVSVkG8JBsYzJQithHFKLQP+oYxCBOUwNNnkQXJmuIGnynMQhUZqrMAb3B4feLRUJ4tyOsQEojSIKYm6Q8MTCSsANLkiEqtAMGKmZhCivkhAKjoI0PG3KiTjTpDeZjCJaXUeg4wjru0gWWAIcbEacSrYctYztfVKWtnL7X04nl1gGaQn3iWOm5jr+N40cS/ZphGg2qrAp9Sdzt+/WF04Mx29Y5MrE8LHnpHyJwNtuMahpOXUDUX4h/LTeCUzUi6WB0IL3BvvrwhZOl5fZ+EU94d3ETsvobzJgbMkam4YhtwH3gsVIIZyApiz82LXsoPCOUpXFxq3ThBNKhROimF7DQbwL0MWxyirWCwneFVjfm4+Qi6ctSC4GYEe6RYkXILWPrp6KlU50IBSfLfV4KpakIYMWYggXLsWsebX5+RU2MSNPS1iloSVAZgSHSAlSiAQCQdbbHhrtFoqcswFQLqOyiOjcQfpyshpquxLEX1uRa3iD6u19dIaGgUZYzJISzuojwnU5bvlcg+cLlIOKRolmXMQM7EvlchilWmVRFw/E2hZNp1Sl5UglOoBI8abgkP7w3GmhgnAZqJqFylpcqs41OwVxew9OcWz6BYTlcEIX4CSApCmKmDm/h8j8lt2X12WycTGQkjMW0AYWs5u/p8YtpqssMks6eHN7oI/q4Wb0iVFha28aClQ3yXzWcgbpPDnDSjEuWHnqTLcexqtJ5AXymBVsGU4pWD08paiCtwon0Oo8nEYyvpimdMSQzKIbzj0uZ2jkpYpQpbDUskW0MYzFz3sxc0s6y5A25D4QvNSRjyv5aSECAxhnKmWgKdSqLEMkHdRYfvB1BSJF15lAalLBCepJcwlYJz6MnxysvkSQYLTSCCaTEKe2RKFjR3JIN7nlaGSZksEeEdWt0fR4b/AAJv2i/iYukoAF4mqUIdmjkzEfy1IPJvmLQDNwRaRmQoLT6ERmy+Dkh1sqUGgQJAEL6lHCDJ6SHBtCybOym8ZoK3xYtJNkUzyC0FfqRAWTvLgt8YBmktY/mkH8LI4SG5qg+sffqhCHvjZy0Hp03ifEwoxn6GNJIAEZLtdijze7R7KTc/5uJ6Q5xHE1SJKlDVmD8TYR5zULUonxOSbm++sdPxYcnzY+EX7J1M5ybuf6r36DhAyp3K8fN5xNCQb/OOlY+j6lolTDZgNSTYJG5MRCMtwX9fhF63ZhfiNuTx1AJF2Hz6QPINRK1knQ678IjLp31frBcmUA4J6N5HSLJikgt8YDkM4gHdqSfzpeDZKilib7QTRYaqepkkHTMeB5cdIqqqYIXkCnbU2Z4Fysi0FIqAQ2m/I8Q0Ql1APhIAez89i8fSpBNokcOOouX2hNoZZdhmJfpZhUUBaVBmV5H1sIvrcYVPOYjKBYJD2SzW82iiYlMsEz1BBGiCDnUbOw+7QNM7TrNpSEy0dApRHNRFvKC4Ni3kSNfgMkBaVzJhSUgWZRKhqGb6xoarGiqWsdynMsZSXKgU7HKQ2YcdoS9n6hFSkEAJIYEDb9o1qcHQweMsr9FTucezOTMXqpoIXNmKHXh0gVNMp3bXcxppqJSAXIjsmQhcsFJhfCTfZk+F3Vmbmy1ywZi1MgC8JVdpnJGYDcJAckdTvA/b/HsyxTpJAlnxMdS0ZVM4jTToPjxjfiwpK2NSUejUVFepTlkHQgzFJURtok/ACB6WdPKmUsqSbNYD/mYekJE1ZSxCHI0DAjrl0iffqmIKlTU8kEnM/AJGg+0aEqD7HiJIpzmKik3c2UCOAY29Y1OD9qqdUtpi8xNv5ZBD6A3cx53IoysFzla7WvHRhwQoP3gJ5gN9x5wRTR7dSYqlKBlKFDYXT83ZoayO0KAQAEsQGdrm7jyt6x5ZLmzAhJXfZXiAY6BVjmY5TBNXUJyEoUSCymDODseDRboHiehTsRlT8wnIEopLJIUC4bX6NCDEcB7wEy1BbB2uDfTW0ZKXWqHtF+RUE+t9OsOsGxpdgCVDTV25Ho8Zp+Pjm7rYLxoFKu6SQbEfjQvl1alqJAfiOPQ7Ft/wamvw8TvEPa3Gj/vCbKmWpiGjBmcsbpoCeRpU0RkSkqAO3y5EagjhByJAbaBlSsxKpZB47BQFh0PA82NolLmIIczAk7hRCSDuCDoYRTltC4ZWZ3tvVexLH9x+QjIhL+sPu1KiueSNLD0EJ5knaOnhpQSNUYtLYMURISX8oOk04ES/TPoHeGcw+IJLkX/eJ/m0Ey6IrcByxY2Nm4wwpMCJbMGEBKaXZfJIVhJVy6WjvcE28tNdoYYhMp6chKzMUrVkgAN/qgA9rEoH8GQkH+pZKj1KQAPnBRjKW0C8sTVpkiVL7tCpaJq0izhJdg7cDrvCldBKlD+NPlJPB859EOTGMqalU1RUslSlFyTEUS4b8K9sSsrXRrFdoKaXZCFzW0JZAJ+JaAq3tXNmWQlMkf8AxvmP+sufRoTJRFyZERQhHpEc5P2dTKJ1cnW8FSJHxjol3HxhpRU2bygZSLSDezy1SpgKeLH7GNzV4mtEsKHsnQ8DwMZ2iotOmu8a3DgkoKFpcEMobEcRGXJHkHJNxpGOrKiYsk5rcoKwjGlSwpJuBcRzHsLNMpgSUK9lX0PMQjRNLl9w0ZEpJ7MPJxlsy1dVGbOWtWqlEmIGbw1glVKRMIaPk4c+vGOtyRtSbeiuQu9y3TWC1zUpb+G76G7xTKogkuCLcftBEwkF7ddR6RG9jktEZIJcoGVQ94l/KCmV4Xcq6gjeKJT9AdXOvpFxkIKXBUdAQNQ/0ici1ENpKhLgTHLpKSDZTciLFjf8u4pqQhKci5eUW8YzeRB0PzjLrpO7KVoJO7HbrB6qScsJXLzKTlZQs/8A+hex6ROROJoptOjKVZkpsEgpSk5SLFwQ4+LNFNPI7hZdZOe5IDoVzdrFm1hXNoJ8u9wksXIdj62tBNBWzsuTvAQNspb1B+kRSI4jWVihTmSFjN7pBe229ucW1k0VUrODlmpLKAGra+doQfpFLZd3cpVyINolhleqVMyrLZXTfRnGUno7O2hHCFzqapi8mNOOxrhC1IJSrUfIv+8MJkoKLlKT1AJiCpYVMQQ2VaSHD6jxBuTFcXGn5xxslqRzX9dCWpwELUcygm+pf6RWrsvLBczEs1vaufS0ESMZ/r2tCyq7QZlMi+0a4SnVUbJSklonT9nQ4vaGiMGSgWb8bThCyhxe7KTflD2mWFA39doDJKaEyzS9kJSMo6RKbPzMNouRLF7wIKfxOpTJeMzk5dsU5N6PPu1q3qVcgB8ISGGvaJT1U3hmLdIXd1HocWoJDERCYvRLdo4JOkEpltBNho+TLMEy5V23j6UiGEiSGB3hMpBpH1NIsCeLHpGhw6UywAkDqLkc3hdLptCPT9oc0qcrE6jXkOkIkw7ocBISQeO305bwwMxmbQBwdukBSgFB3cGAq6uI8APiT4mPvAu7cYFBB83E0q8MwOngdxy6Qmr+z7LJSpIQbiA8VqLPuIrw+s70CWTf3XPwheWDatGfNC9giaQFTa8xFGKYKU3DlOvMQ6Rh5lK8QtDSYhKk7QqOehWPK49nnZlh7jzvFgRwjR1WCpUVF2AuYza65CSxKm3YD7xrhP5OjdDMpKzqZFyygOvyEQXmSCxfjo7dRERWySrwrKf7h8iHaCJ0gEApIIJYeJDl9AATDOLXaGc0wXv2Aueh0/eL5GJ5U+AkK4vxvaOiley3D8RoecQXhoSHTcg3ETQSf4H2GdplKSBNkhQ0zhwfPY+cHT1omMUBRIOytd/dZjGcw+ax/wAque40+sPUy8hsbFi9glv8vHh6xXINbGEutQlIK0lOaxJA9VRXjVOicUrcAswUS44AK/ykennE1VCSVZQW/wB4CXYHc8R04RcijQpJTc2IBb2h7pB3hb7KlG1RGR/DkJDh5a0k3uL5VBWr2UdLXgtUtTwmwuWZalyZnsrSUoU52BAd9tAegaCZOJrUkFibahyH3+MZs2K3aOXmhUtiepw8rUrKpgbNEqTAwg32hrVpBBaxgeVVlAVmDiF/I6pC3N9BFHSyjNKiLJDW4lyfpDnu0gDKCARvCTDJpdxv4vWHVNVOALEbvYjpCZt2UnZySkvygXEpNiXGo+cOKdKFA+Jhe3CFMxCUqJKwobCFwptFqOzzHEU5pyzq6j84iZVtINmSP4h6mJiVHe5ehqAEyLRdJk7fhgtEp4ulyHFv+0RyGpFEuntDOkRlAcPf7fV4HkpccIZUEh3e4+cKbCDqaSEodnYuBvf6Xi+UkuVa8RuNiG34xSlavaby/OvwgqmW5dtvX7Qtkr2NcKIykDyH5xhLiknNMzBwpFx0GxhjRqZJynQuOXL4PEVSMwKxqTEssS18t3OxHxhAiYUqtsY1NSklJHK0Z2tksp3eGeip9Gpoavv5TtmbWDkSUqS4/eEfYmrAn5FKASsG/DnDSsqxISVhSVpUTkbUsWfpYxz8njtz+pmeO9oT9qKwSkFAPiOvIcIwM8uYb4nWmatRVvCxaLx1cUFBUOSpUBFN4iRBwkRUuTGhSKoukY7OQwzZwNlgKHqbj1g+lxdKyQr+EVWcOUHg73T1vCfu45kvFNRZabXQ/UtaQEqGYap3F93Gog2mmzpjJQFE8AOgaM7TYhMQMoLp/pVceQ28o0vZnF1TJnduiSlSS6kjxFrtmJLA/SM84VsdHK0iuXiMyRNJcgElw10kHKQrlGow6bMWWU+UizAM2oAOxN4UYpVyJGUSlBblyDdKuP2jRUPamXToEtUgKQWIAUzHk4MJbT/QanLjZcvCkqWCbkpII0ILt5Ea+UIp+IVMtSkylZUAlgCpnN1M22YqPnGjxHtOe5UUpCZgBcqIKggtlJDByNCekYYIfVyfOKoqUfl/VGnrUJCjlcg6FteY4jnC8BIsrjfpw6mHUupQq4WFHhu3KFsyqAKilAdRDPYiOZFnMcdllPUSkr9oJJ91TA6Egn+kdYpxLFQhQZI8IzXNnF78vvEZwSpSsolk2z5mzP8A0g79YzFWhSJhB/1JuddgT0HrGjHjUmX0aKViMwlSkslYYsHuhQBcjlceUES6lEwhLt4Sb2dQGkZleIGSsKClZlpKVEAFhvlG3nzgf9cv9QklQ1ALCzFrgw/+Om+SGR6JlN4sRJc6a2ipU+5guWpgOJjQWn7IpkZebRdLlC7RORKHiKixa3Mvp0beLgi+nKKHRdlcum8TD83gtAYtoB84lTgC++kRKQxbXhABB6dHG3pePqapADKGh9Nn6XEC0M6wBtfQ6EGILrPGR3ZAc318yGcAwIPJJbHq1ABuJ6G1/rEUKP3+8AIqfCS5LEHZhYafO/GCKqoQFJIfcBnAPqW9YlonJEcQlsH2Gv7RmcSV4wBv8uMNcXxoCWpJ8KtruG0cEdYyc6qHtOSoe0NgBzh8Y2RsMqJxlpUpJYgFuThvrEBXqXLRmNglhyECVhzgBN3uftDLCaMlF0+sHHS2LjIATJzaA+e8TRQ8RD8YWdmjqaXk35xgeQ1CL9Hx8or/AELh9obSpZLkggOybfGOzpTp4CK5bohm10+sfCS72h33KSPLXjAgkC17Pbjx0guZTpCtUq8H4LQFcxKf6retoH7rxeF9b211P2jTdnKT+Ik8DBSeikxdjmELGRIABFoBra5eZCCfYjR9tpypE9SCHCglaVf3ByPWMjTTPGVKuecLhFpfb0Tk4ewhXaOaiclQuRbxXCk6FJHAi0auRLkTEhaZ8uWFXyLCipPEEjW7seDRjBJVOmi0NJmVJZtIZKkkRO92aqoXJIZHtixbU8uUV1pYpFw+gVqNnjC0OM/xnCQMynUXKjq+9h6Ro6zHMyEMpzMXYu5YWy8tfnGGfiyg0ZHY0xVaEgoAYZRdJuDrGdqlHPcgqvr+X/aCKqYc978+n0gJSgtVgSRcawWOLiDdkJk3MWLJOwdieYO8LVJUmY2a6Tbg2sTq52d3DQNJsrcxvgqQV6GlNPClF9BcwwkTHcq0Gv2HOFDhJCBdRur/ACjVzF8ivBsn2U2+5PMwtwvYUXZoO8BcEcug/BF8oMAPkeG8L6WoCkhQ6EQcleUfF/pC5aNF0i0pu2x0imsVkFyC+/OPkpJF7vwOkcrDmTlZzoYGi70QUtxxB/PzrHUUyQbpJB0uTbzLQPQTLKSrY2fX8tF81ZJZN7bWA6wMtAs7UKkZvEcr9QLF+m28fLrVGxXmB9lR8PtXIL6cPOOSJYBPeeLlsPLcxIoQcwStI4oUT/yqNr9RA6oW7FWI02ca+8z8fXaKpsqWlB3I8Vrf5T5GLsUw9aXJzJAYgKBym1ylaXSbukMbsN4pn1yU5GTcPc3e5N+kaFdKicvTBJVeUkMGGvURp8PmIUTkO5OUm4e/peM4qWleUhbF2IYsxGzBhpB2HoVKmJUTqCCxu1gH8wLfKKlXZSdM1SRf8+EVzgdAA+7v9NDCEzSlcwj2xoVkZnJLBIewszxZS4kuXKKqi4BtxJ1a3DnF1fQ5TQ0y7Pby16bRUtIPw16CFlJioqFnOnwB2AJTc+y51VbhweDzJl+6Lgtw21JMA1x0xi6sDmJOgSA3MEa9bmFtGUzFlIV4x7KSPaazBSbA9W2u8M6+UsBXDKTbLYNqL3JfTlCMJfNlISo7PlzaDKVbk87GGQSfYmctjvD6DOAcqtnKgUt1dr6RpcGoWUDYsfnvzjK0hmGnXKWe7Uu7lRu18p4ZgAygWvuYlhc6ZLBQCpH9WZyRqMoGoPSAlStlqao1HbzBxU5VIVmmpSUhAIuEkn1YxjqDsXPmBSiMpRqC4J6RqZTIlJWgCWsG5W/jd1ApJ1DC/wAYYrxXvFpVmzJAOnsktcuAAWLiM0vInH0Kk92zJKpShFksBYn7mM/PxAhRDR6XgsmXN7zLnCbk5iChSW00sY6jsrJUAoSWBALHKSHAOu8ReVFOpIbLIjz6rwqXJWwQRwLqJvbU2cPwEBy8KVLmuxAQAoPcAEAgv5iNfieHqWnMRmSQxd3G7hriFSiiqkDxKlJkL7pQDHMFHMhS7gtZabPsI1YskpK2/wDRMdoFUux3dmfgYrIIDFRD28NvwRKskLExCRlDkpBex4EDU6dI+qU+JIIve52I5QKXQlimYgORlJ5k/X94NkS0oBUoJcXZOY9NTH05CgxVc+6NuRMGYZSu51Nzdva0Ahsp/UqxVPn5QpkgKVdXvMNh4vWFip6yTd31AAA9BYQfKo1TFEe8YDnySleVOotYu5Fj1jTBroYhhglYpKuW/wB41MqeFJsQ42eEeG0YcA2IuriYElzSmYSl9X5NGaSU3oNOtmyCRt84Aq6xCPbIS2ra/CGcySlUhMyUWLeIH82jMVlMiYSS/Oxb1gFXsZKWtF0nE0z3ZJYaEkXP7QdKqCDba99f3hOyUNksD8YYUVMrIfCshrOFOIDLXaFuTs5X1uU81dPje0DSZCgkgEZlHiGdn9rTbV4EnzCt0qS97AllA/Ma6bxAze5lkEknMLOG10tDlClS7C5LoIkVkyXqpbaEA6elg7GOVdcFmyEqF2BASoOG9pDObCFc2rKiCWGa44dBDCiwp0lRICnDJvob/SDcVH7MXIimcgFx3iCDb2VgWYC7HzeLgUquhaQTt4g3EeKzdTFaVJzeMMdBltxvHZ1DlOZJKt+L9IB17ACqSZNSokkLfd0qy3DsEksbbRYapz/ETuSxCglQLh76EPC9UoJF2c6j99dorEszCQlFjoQVsNnu5JsS3Pyi0l2MhJovztNZBDPv47sydbtoIMq6hSE5ncZsqiEgXADa3c+L0HGKqPs4tRKVFQVrdIAZv6lty/NT8JospUKiZKdLZQgmarqEp8CuF1CKnx7/AAE8jehbS0qqhRUlgwJBLABvr9orm4dOTMy5DNIB/lhS7F7+G7dY1VMuVLPglAsCXmlgABp3KWSLcSrSCVVxqUFJWoPYBCciX8V2DDhx1hHz8X1oD/RFJwtUqUhc9Skn/hkpKiXJGQB8oDpcqbUgXgzFatA7vKkZkpSQCo5SCMxzEDMSCdzsBtA5ozLWoKaxBZSiQQ97Mxud7RzEaYJWCQl16lEtExF1ZQGKmTpoQIpNSlYN/gowyoK3GZCb2Q5KHNmAUSQTxeHWFY53knuwlSEJJbKzsT4kI3ZTA3s4N7x9SUUsS2Unws4KTlWHLAJljwi78Ytw/CwJt5q9spy5nctlUCpw+rgQqc4uyOQ8pKxBCZRJQlKAHUUBR1JSSTzsecW/4pLTYqCiLOFhi1uMZudPKJis0gTCmwBM1QUAxdGQpD7sRtaJoxWWoOO7QD7pQ5GzOSSYzSwvsqz6lxJbFKRmSONy0U0WEpK5jAJTOSUqDXf2kK8lAX1giXhpS6iCOhi1GZWX3W336dIe5OO4j5/UV0eHBYSFKGZLGzuNwHOoiE6kBSqxUcz2YEeZ2hpUEg5mLb/KPqMjxZkhQOrwCyuzOZ6fS3AL+JmIY3LFlE6eUXGmCHKyQnLsznckOdYbVFOhnQA42EL5jEEKGsEsl0RiqorspKQnIl3I1Jct4jv00gOYnKcwcA+yNuoh5iVNLmJDnzuPKKJlOlWUDYW+RjRHKqDpUVYLhyiSWOUuFKOniFup5XiiZSst1aCwTupmHpGllBS0JSpJGT2XDen3hcrDlZitTgubKtpuTArLbZaTqkcocWIUy/AD4QgDf7xCqowlTzJhShWiQxUeg2HMwTPysFSwCslio3bjlB0s14tly0qDEOX1Ve/ERXyLsqTE6saUktIQmUkWzMFTCP71Pl39mJDEVZVqK1KO5JJOkFzcGSxSOoOjftERhqgjKnxZrNYX84J5IypFK7M3/iagQXKm3UyiOj/IxZXSO8CWIuxDBhsL8PvHMRpDJm5J0sjkbahwQRrtcQ4w2gkzRlKlJmAWY2PJuka5zWOpEehMcHZSS5y7h3boXvDRUxpYaynHw2+XrFFQhUtQlnMzuHcPuCIMl0wUDmVl53I5wnJO6bJYBOphPUyQytrhvPhD2jwmslpzKpFLlt7QSVFh/apiA24i7srIkKmzJMybLQkpspQ1VsQv3SNb2NxHpeB4eZKAaesStG6SAtL8iC6fKF5MvH60bMeBNWzyebiC/wCiWL7y0O5HMPHauvUJTGYoXtkZA4scrWj1zEcPlVH86XLXxLXHRXtRlsdmU1BlCKITUEOVLCVcnKi5+EKhO9IdLCpqlo8xp6hJmJMxOcA3zKJsdHNr/vDXEKfLMCkl0liA/si24sesF1HaOnqgUKo5SCAWWghJQHa5SkPA0oKVZJcMPdU1txD8jd/gwZMfH3YXWp7yS6paSAn3lkFrkpJDHgOPPSJ4dPCEmyZY1ygqPNgVXOln5RXS1WRJDklTeHKA35whdVzFGcEZCeAAOr6gWhCTknD0LUnVGln18spLpKvDlf3QTdvECXdzYiKStLBKFm+UZQgpKgGcqKSXDAa35RyXTlRyEA5Q4QpSgXAALFtdbRKfSqlqRNA7slJDbj48tYSpJaGKaqj6in96lNggDVQcZgLZTzukcRB86QhBE0FICPbSXK1H3QGFwWJA2gGdMaWhQTZ2KgLuNzBtVNT3byyUrOVydRzBhTe/0wLXslidImoyqCwmYWJUAqUjxElIIIHjdgC1nOsZabXsSDMWsvdQzkE7kMqNaZhKElb5UJzE7EBuTP8AeEU+glrUVJmywkmwCJQHoI0YMvaYxVL0NjjjoBIOXlxGoMcqsRSpSSkFiGPCF83+X5/aBaX2YEksrl2OVT2YEcrcCY4KTKSxJBFo5O0RExp6wPQpgcqeR4cgHE8YlNpgR7McRorrBMrQQDdAi5UhhfTh/wB4qkUwQbJsT+PwhnXxTM2glJ0WN6IBWXMwyhgIX4uEFbAP0Nn5xw+2IHPsqi70NlpFS5QbcRKjlpCgFFm0tr5vF40HlAw9tPX6mBuxZdX2ZhF1YkploUkAcSbW+sQxP89YYf7tH9v3iKXFpoKOmKhMTMSy0pmaB9QwGl7hvrFMrDZNiEqQrYi2+vOCJ38vzHyEHf8AtV/3p/6YfLLIuUrexZVyTPRlcOk+Aq4/R+MLajCpqZbKtzBcXh5S+7E67/Z5sBGbWgKPP5yFSlEKSR1GvN949U/8NapCmlmUpM0JcqOZlJOhL2ED4l/6dI/sP/RGnwL+ar/6EfONPkSUodGzFNqaQxrKtDhLgF9OJEL+0eD/AKmQ0tSUrG5DgjdJ4dYCH+1DoYay9F9Y5cZvs2KbaZ5PV9mjKWUsE81Fyd/DbS0MqYnIUve1wGOxfmLB4cY5/M/OcAUv8xXSNMssprZycipg3dInpCSUSpqF3I8IOjG2sHpnhN/CVpt3jXvqxN2hNiP82Z0i2V/IPn8oCaf5BHyloJzMmzszXfZ9YlMrAvIkZXFy44bCFv8Aux0ED0f8zyMZ0gWaKixIAqSEpVLAulQA9IHrMJTUJPcFWZrJew/aBaDSZ1P1hl2U9uCgvsWmASFTJQTJmJ2yqBZgwbXcFoXDs/8A05khywzC1+ka2v8A56ukZmo9o9YPm4t0FFs//9k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56" y="2060848"/>
            <a:ext cx="3532912" cy="218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487" y="2060848"/>
            <a:ext cx="3505155" cy="2182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88" y="4444072"/>
            <a:ext cx="363458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487" y="4390137"/>
            <a:ext cx="3566324" cy="219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C:\Users\dedeckoval.2ZSJC\AppData\Local\Microsoft\Windows\Temporary Internet Files\Content.IE5\C7ZY9SDK\MC9004404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6200"/>
            <a:ext cx="1391571" cy="175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14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 V  LÉTĚ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38" y="116632"/>
            <a:ext cx="377348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dedeckoval.2ZSJC\AppData\Local\Microsoft\Windows\Temporary Internet Files\Content.IE5\C7ZY9SDK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216" y="0"/>
            <a:ext cx="1188269" cy="158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\\Server\Userdokumenty\ucitele\dedeckoval\Dokumenty\My Pictures\VÝUKOVÝ OBRAZOVÝ MATERIÁL\P90103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82155"/>
            <a:ext cx="4032447" cy="238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CIM\100OLYMP\P73000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26" y="4182155"/>
            <a:ext cx="3897510" cy="240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CIM\100OLYMP\P806005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26" y="1777982"/>
            <a:ext cx="389751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CIM\100OLYMP\P806006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7982"/>
            <a:ext cx="403244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3" y="418265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  V  LÉTĚ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02241"/>
            <a:ext cx="376713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dedeckoval.2ZSJC\AppData\Local\Microsoft\Windows\Temporary Internet Files\Content.IE5\C7ZY9SDK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483" y="73618"/>
            <a:ext cx="1251742" cy="167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\\Server\Userdokumenty\ucitele\dedeckoval\Dokumenty\My Pictures\VÝUKOVÝ OBRAZOVÝ MATERIÁL\P90303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45" y="2066980"/>
            <a:ext cx="3579735" cy="21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42" y="4365104"/>
            <a:ext cx="3579938" cy="2211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File:Křenovice - vlaštovka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182" y="1969908"/>
            <a:ext cx="3743218" cy="21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nd01.jxs.cz/703/175/2b34c3f9b5_5687876_o2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50229"/>
            <a:ext cx="3743218" cy="236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03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 PODZIMU</a:t>
            </a:r>
            <a:endParaRPr lang="cs-CZ" dirty="0"/>
          </a:p>
        </p:txBody>
      </p:sp>
      <p:pic>
        <p:nvPicPr>
          <p:cNvPr id="9218" name="Picture 2" descr="C:\Users\dedeckoval.2ZSJC\AppData\Local\Microsoft\Windows\Temporary Internet Files\Content.IE5\OHDOP8ZZ\MC900297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590" y="990388"/>
            <a:ext cx="1803197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1097" y="2283933"/>
            <a:ext cx="4829335" cy="523220"/>
          </a:xfrm>
          <a:prstGeom prst="rect">
            <a:avLst/>
          </a:prstGeom>
          <a:solidFill>
            <a:srgbClr val="EF520B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328D23"/>
                </a:solidFill>
              </a:defRPr>
            </a:lvl1pPr>
          </a:lstStyle>
          <a:p>
            <a:r>
              <a:rPr lang="cs-CZ" dirty="0" smtClean="0">
                <a:solidFill>
                  <a:srgbClr val="FFFF00"/>
                </a:solidFill>
              </a:rPr>
              <a:t>KRATŠÍ  DNY,  DELŠÍ  NOCI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1097" y="3429000"/>
            <a:ext cx="5945346" cy="523220"/>
          </a:xfrm>
          <a:prstGeom prst="rect">
            <a:avLst/>
          </a:prstGeom>
          <a:solidFill>
            <a:srgbClr val="EF520B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SNIŽUJE  SE  TEPLOTA  VZDUCHU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85483" y="5877272"/>
            <a:ext cx="6172587" cy="523220"/>
          </a:xfrm>
          <a:prstGeom prst="rect">
            <a:avLst/>
          </a:prstGeom>
          <a:solidFill>
            <a:srgbClr val="EF520B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SKLIZEŇ  </a:t>
            </a:r>
            <a:r>
              <a:rPr lang="cs-CZ" dirty="0" smtClean="0"/>
              <a:t>UŽITKOVÝCH  ROSTLIN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1097" y="4653136"/>
            <a:ext cx="4275658" cy="523220"/>
          </a:xfrm>
          <a:prstGeom prst="rect">
            <a:avLst/>
          </a:prstGeom>
          <a:solidFill>
            <a:srgbClr val="EF520B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ZPOMALOVÁNÍ RŮSTU</a:t>
            </a:r>
          </a:p>
        </p:txBody>
      </p:sp>
    </p:spTree>
    <p:extLst>
      <p:ext uri="{BB962C8B-B14F-4D97-AF65-F5344CB8AC3E}">
        <p14:creationId xmlns:p14="http://schemas.microsoft.com/office/powerpoint/2010/main" val="326478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NA  PODZIM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58" y="33355"/>
            <a:ext cx="376713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18203"/>
            <a:ext cx="3960440" cy="2405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3096"/>
            <a:ext cx="3960440" cy="221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95057"/>
            <a:ext cx="3793603" cy="240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dedeckoval.2ZSJC\AppData\Local\Microsoft\Windows\Temporary Internet Files\Content.IE5\C7ZY9SDK\MC90044045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743" y="80387"/>
            <a:ext cx="1251742" cy="167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ile:Hřib hnědý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858" y="4251635"/>
            <a:ext cx="4051605" cy="2269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29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29669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 NA  PODZIM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377348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2298139"/>
            <a:ext cx="9175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LISTY STROMŮ  A  KEŘŮ MĚNÍ  BARVU  A  PADAJÍ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3343048"/>
            <a:ext cx="7648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SKLÍZÍME  ZELENINU, ČEŠEME  OVOCE 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4" y="4365104"/>
            <a:ext cx="6575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BYLINY MĚNÍ  TVAR  A  USYCHAJÍ 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3121" y="5445224"/>
            <a:ext cx="8175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SUŠÍME  PLODY  ŠÍPKU, TRNKY, JEŘABINY 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4" descr="C:\Users\dedeckoval.2ZSJC\AppData\Local\Microsoft\Windows\Temporary Internet Files\Content.IE5\OHDOP8ZZ\MC9002394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5" y="332656"/>
            <a:ext cx="1531620" cy="176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dedeckoval.2ZSJC\AppData\Local\Microsoft\Windows\Temporary Internet Files\Content.IE5\UJL1MLZX\MC9003358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5" y="2821359"/>
            <a:ext cx="1388709" cy="113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dedeckoval.2ZSJC\AppData\Local\Microsoft\Windows\Temporary Internet Files\Content.IE5\0V97UDT1\MC90044158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838" y="4099263"/>
            <a:ext cx="1082913" cy="1278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dedeckoval.2ZSJC\AppData\Local\Microsoft\Windows\Temporary Internet Files\Content.IE5\C7ZY9SDK\MC9004115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991" y="4738684"/>
            <a:ext cx="810481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258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116" y="260648"/>
            <a:ext cx="8305800" cy="1143000"/>
          </a:xfrm>
        </p:spPr>
        <p:txBody>
          <a:bodyPr/>
          <a:lstStyle/>
          <a:p>
            <a:r>
              <a:rPr lang="cs-CZ" dirty="0" smtClean="0"/>
              <a:t>                             NA  PODZIM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76713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5007" y="1857595"/>
            <a:ext cx="3106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HMYZU UBÝVÁ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8947" y="2708920"/>
            <a:ext cx="8859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TAŽNÍ  PTÁCI  ODLÉTAJÍ  DO  JIŽNÍCH  KRAJIN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6788" y="3546594"/>
            <a:ext cx="5215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HLEDAJÍ  ÚKRYT  NA  ZIMU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6788" y="4325410"/>
            <a:ext cx="5882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DĚLAJÍ  SI  ZÁSOBY  POTRAVY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2229" y="5085184"/>
            <a:ext cx="6320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LETNÍ  SRST  SE  MĚNÍ  NA  ZIMNÍ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5" descr="C:\Users\dedeckoval.2ZSJC\AppData\Local\Microsoft\Windows\Temporary Internet Files\Content.IE5\U32SG5N5\MC90035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70" y="4622153"/>
            <a:ext cx="165963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18947" y="5877272"/>
            <a:ext cx="781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PROBÍHÁ  ŘÍJE (PÁŘENÍ) VYSOKÉ  ZVĚŘE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8" name="Picture 6" descr="C:\Users\dedeckoval.2ZSJC\AppData\Local\Microsoft\Windows\Temporary Internet Files\Content.IE5\U6QL5L17\MC9003469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323" y="3232140"/>
            <a:ext cx="1895317" cy="115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12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 ZIMY</a:t>
            </a:r>
            <a:endParaRPr lang="cs-CZ" dirty="0"/>
          </a:p>
        </p:txBody>
      </p:sp>
      <p:pic>
        <p:nvPicPr>
          <p:cNvPr id="10242" name="Picture 2" descr="C:\Users\dedeckoval.2ZSJC\AppData\Local\Microsoft\Windows\Temporary Internet Files\Content.IE5\NMD45BP2\MC9002978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003956"/>
            <a:ext cx="1804111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1097" y="2283933"/>
            <a:ext cx="5514266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328D23"/>
                </a:solidFill>
              </a:defRPr>
            </a:lvl1pPr>
          </a:lstStyle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KRÁTKÉ  DNY,  DLOUHÉ  NOCI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1097" y="3429000"/>
            <a:ext cx="5226559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NÍZKÁ  TEPLOTA  VZDUCHU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69683" y="4535542"/>
            <a:ext cx="3265509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VEGETAČNÍ  KLID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61097" y="5661248"/>
            <a:ext cx="5061707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MÁLO  SLUNEČNÍHO  SVITU</a:t>
            </a:r>
          </a:p>
        </p:txBody>
      </p:sp>
    </p:spTree>
    <p:extLst>
      <p:ext uri="{BB962C8B-B14F-4D97-AF65-F5344CB8AC3E}">
        <p14:creationId xmlns:p14="http://schemas.microsoft.com/office/powerpoint/2010/main" val="75968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3100" y="404664"/>
            <a:ext cx="8305800" cy="1143000"/>
          </a:xfrm>
        </p:spPr>
        <p:txBody>
          <a:bodyPr/>
          <a:lstStyle/>
          <a:p>
            <a:r>
              <a:rPr lang="cs-CZ" dirty="0" smtClean="0"/>
              <a:t>V  ZIMĚ 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76713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9" y="4149080"/>
            <a:ext cx="376713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9" y="2763696"/>
            <a:ext cx="3773487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228785" y="1704071"/>
            <a:ext cx="3488519" cy="95410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NĚKTERÉ  HOUBY </a:t>
            </a:r>
          </a:p>
          <a:p>
            <a:r>
              <a:rPr lang="cs-CZ" dirty="0"/>
              <a:t>ROSTOU  I  V  ZIMĚ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211960" y="3232388"/>
            <a:ext cx="3265509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VEGETAČNÍ  KLID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194629" y="4470222"/>
            <a:ext cx="4448989" cy="181588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cs-CZ" dirty="0"/>
              <a:t>NEDOSTATEK  POTRAVY</a:t>
            </a:r>
          </a:p>
          <a:p>
            <a:r>
              <a:rPr lang="cs-CZ" dirty="0"/>
              <a:t>ZIMNÍ  SPÁNEK NEBO </a:t>
            </a:r>
          </a:p>
          <a:p>
            <a:r>
              <a:rPr lang="cs-CZ" dirty="0"/>
              <a:t>AKTIVNÍ ŽIVOČICHOVÉ</a:t>
            </a:r>
          </a:p>
          <a:p>
            <a:r>
              <a:rPr lang="cs-CZ" dirty="0"/>
              <a:t>PŘEŽIJÍ  JEN  SILNÍ</a:t>
            </a:r>
          </a:p>
        </p:txBody>
      </p:sp>
      <p:pic>
        <p:nvPicPr>
          <p:cNvPr id="11266" name="Picture 2" descr="C:\Users\dedeckoval.2ZSJC\AppData\Local\Microsoft\Windows\Temporary Internet Files\Content.IE5\XQFJU6L6\MC9003098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749497"/>
            <a:ext cx="1396235" cy="148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dedeckoval.2ZSJC\AppData\Local\Microsoft\Windows\Temporary Internet Files\Content.IE5\GZSNMEOX\MC90042343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290" y="5589240"/>
            <a:ext cx="1826971" cy="1162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dedeckoval.2ZSJC\AppData\Local\Microsoft\Windows\Temporary Internet Files\Content.IE5\QBSB5N9Z\MC9003035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710" y="381585"/>
            <a:ext cx="1399946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83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8047" y="22785"/>
            <a:ext cx="8305800" cy="1143000"/>
          </a:xfrm>
        </p:spPr>
        <p:txBody>
          <a:bodyPr/>
          <a:lstStyle/>
          <a:p>
            <a:r>
              <a:rPr lang="cs-CZ" dirty="0" smtClean="0"/>
              <a:t>ZOPAKUJ SI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196752"/>
            <a:ext cx="760580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VYJMENUJ  ALESPOŇ  5  JEDLÝCH  HUB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UVEĎ  3  JEDOVATÉ  HOUBY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328D2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ŘEKNI  5  JARNÍCH  KVĚTIN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ŘEKNI  5  OVOCNÝCH  STROMŮ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VYJMENUJ  5  BEZOBRATLÝCH  ŽIVOČICHŮ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VYSVĚTLI  ROZDÍL  MEZI  PTÁKY  A SAVCI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328D23"/>
                </a:solidFill>
                <a:latin typeface="Arial" pitchFamily="34" charset="0"/>
                <a:cs typeface="Arial" pitchFamily="34" charset="0"/>
              </a:rPr>
              <a:t> VYJMENUJ 4 ZÁKLADNÍ  OBILOVINY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328D23"/>
                </a:solidFill>
                <a:latin typeface="Arial" pitchFamily="34" charset="0"/>
                <a:cs typeface="Arial" pitchFamily="34" charset="0"/>
              </a:rPr>
              <a:t> ZOPAKUJ  SI  DRUHY  OVOCE  A  ZELENINY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328D23"/>
                </a:solidFill>
                <a:latin typeface="Arial" pitchFamily="34" charset="0"/>
                <a:cs typeface="Arial" pitchFamily="34" charset="0"/>
              </a:rPr>
              <a:t> JAKÝ  JE  ROZDÍL  MEZI  SENEM  A  SLÁMOU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VYSVĚTLI POJEM BÝLOŽRAVEC, MASOŽRAVEC</a:t>
            </a:r>
          </a:p>
          <a:p>
            <a:r>
              <a:rPr lang="cs-CZ" sz="2400" dirty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  A  VŠEŽRAVEC – UVEĎ PŘÍKLADY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VYSVĚTLI  ROZDÍL  MEZI  PŘEZIMOVÁNÍM </a:t>
            </a:r>
          </a:p>
          <a:p>
            <a:r>
              <a:rPr lang="cs-CZ" sz="2400" dirty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  STUDENOKREVNÝCH  A  TEPLOKREVNÝCH  </a:t>
            </a:r>
          </a:p>
          <a:p>
            <a:r>
              <a:rPr lang="cs-CZ" sz="2400" dirty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rgbClr val="EC330E"/>
                </a:solidFill>
                <a:latin typeface="Arial" pitchFamily="34" charset="0"/>
                <a:cs typeface="Arial" pitchFamily="34" charset="0"/>
              </a:rPr>
              <a:t>   ŽIVOČICHŮ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dedeckoval.2ZSJC\AppData\Local\Microsoft\Windows\Temporary Internet Files\Content.IE5\4QOOVXFQ\MC9004375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1879600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34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 ZDROJE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988840"/>
            <a:ext cx="89893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JURČÁK,J. </a:t>
            </a:r>
            <a:r>
              <a:rPr lang="cs-CZ" sz="2800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Přírodověda  4.ročník, </a:t>
            </a:r>
            <a:r>
              <a:rPr lang="cs-CZ" sz="2800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Oloumouc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: </a:t>
            </a:r>
          </a:p>
          <a:p>
            <a:r>
              <a:rPr lang="cs-CZ" sz="2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PRODOS, s.r.o., 2003. 72s. ISBN 80-85806-32-0     </a:t>
            </a:r>
            <a:endParaRPr lang="cs-CZ" sz="2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9085" y="2942947"/>
            <a:ext cx="82840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ŠTIKOVÁ,V. </a:t>
            </a:r>
            <a:r>
              <a:rPr lang="cs-CZ" sz="28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Člověk a jeho svět, přírodověda</a:t>
            </a:r>
          </a:p>
          <a:p>
            <a:r>
              <a:rPr lang="cs-CZ" sz="280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pro 4.ročník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3. vyd. Brno : NOVÁ ŠKOLA, s.r.o.</a:t>
            </a:r>
          </a:p>
          <a:p>
            <a:r>
              <a:rPr lang="cs-CZ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2011. 80s. ISBN 978-80-7289-297-6</a:t>
            </a:r>
            <a:endParaRPr lang="cs-CZ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4169" y="4327942"/>
            <a:ext cx="63995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Obrázky čerpány z otevřené galerie </a:t>
            </a:r>
          </a:p>
          <a:p>
            <a:r>
              <a:rPr lang="cs-CZ" sz="2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Microsoft Office     </a:t>
            </a:r>
            <a:endParaRPr lang="cs-CZ" sz="2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4169" y="5300047"/>
            <a:ext cx="7218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Fotografie čerpány z dostupných zdrojů   </a:t>
            </a:r>
          </a:p>
        </p:txBody>
      </p:sp>
    </p:spTree>
    <p:extLst>
      <p:ext uri="{BB962C8B-B14F-4D97-AF65-F5344CB8AC3E}">
        <p14:creationId xmlns:p14="http://schemas.microsoft.com/office/powerpoint/2010/main" val="59195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908720"/>
            <a:ext cx="17888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HŘIB  PRAVÝ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3839" y="2204864"/>
            <a:ext cx="22306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HŘIB  SMRKOVÝ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18366" y="1412776"/>
            <a:ext cx="81860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http://www.i60.cz/clanek_5115_houby-maji-pauzu-ceka-se-na-prehanky.html#.UhdqHp1IvIU</a:t>
            </a:r>
          </a:p>
        </p:txBody>
      </p:sp>
      <p:sp>
        <p:nvSpPr>
          <p:cNvPr id="7" name="Obdélník 6"/>
          <p:cNvSpPr/>
          <p:nvPr/>
        </p:nvSpPr>
        <p:spPr>
          <a:xfrm>
            <a:off x="439078" y="2588488"/>
            <a:ext cx="58611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http://www.radicestujeme.eu/Tipy/Kam-na-houby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18366" y="3140968"/>
            <a:ext cx="29020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KŘEMENÁČ  OSIKOVÝ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17803" y="3645024"/>
            <a:ext cx="62031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http://www.houbareni.cz/disc.php?start=762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83839" y="4126774"/>
            <a:ext cx="2376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KOZÁK  BŘEZOVÝ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59092" y="4653136"/>
            <a:ext cx="8289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http://www.nahuby.sk/obrazok_detail.php?obrazok_id=81877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39078" y="5373216"/>
            <a:ext cx="50298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ŽNĚ, SENOSEČ, KVETOUCÍ ZAHRÁDKA,</a:t>
            </a:r>
          </a:p>
          <a:p>
            <a:r>
              <a:rPr lang="cs-CZ" sz="2000" b="1" dirty="0" smtClean="0">
                <a:solidFill>
                  <a:srgbClr val="C00000"/>
                </a:solidFill>
              </a:rPr>
              <a:t>ZELENINOVÝ ZÁHON </a:t>
            </a:r>
            <a:r>
              <a:rPr lang="cs-CZ" dirty="0" smtClean="0"/>
              <a:t>– vlastní foto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849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534347"/>
            <a:ext cx="2823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VLAŠTOVKA OBECNÁ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1597" y="1700808"/>
            <a:ext cx="21029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SRNA  A  SRNČE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84552" y="903679"/>
            <a:ext cx="80758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http://commons.wikimedia.org/wiki/File:K%C5%99enovice_-_vla%C5%A1tovka.jpg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465408" y="2054318"/>
            <a:ext cx="37887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http://www.puzzle-prodej.cz/srnka/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3987" y="2524254"/>
            <a:ext cx="1086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KOČKY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3987" y="2953650"/>
            <a:ext cx="3712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http://misapes.blog.cz/0805/kotata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63987" y="3469747"/>
            <a:ext cx="2448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MOTÝL</a:t>
            </a:r>
            <a:r>
              <a:rPr lang="cs-CZ" dirty="0" smtClean="0"/>
              <a:t> – vlastní foto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63987" y="4437112"/>
            <a:ext cx="7996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http://www.zenyprozeny.cz/art/1175-plnene-bedly/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63987" y="4067780"/>
            <a:ext cx="1927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BEDLA  JEDLÁ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32175" y="5445224"/>
            <a:ext cx="4602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http://www.houbareni.cz/houba.php?id=147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10347" y="4941168"/>
            <a:ext cx="28638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VÁCLAVKA  SMRKOVÁ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3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980728"/>
            <a:ext cx="1881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HŘIB  HNĚDÝ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0986" y="1350060"/>
            <a:ext cx="84174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http://commons.wikimedia.org/wiki/File:H%C5%99ib_hn%C4%9Bd%C3%BD.jpg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30986" y="2045197"/>
            <a:ext cx="2444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KLOUZEK  SLIČNÝ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9980" y="2564904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google.cz/search?q=bedla&amp;bav=on.2,or.r_qf.&amp;bvm=bv.50500085,d.Yms,pv.xjs.s.en_US.ciY8R2R6XC8.O&amp;biw=1366&amp;bih=643&amp;um=1&amp;ie=UTF-8&amp;hl=cs&amp;tbm=isch&amp;source=og&amp;sa=N&amp;tab=wi&amp;ei=UKoHUuPhBYrAtQaxg4GIBA#bav=on.2,or.r_qf.&amp;fp=242e1a6c0cabcad8&amp;hl=cs&amp;q=klouzek+mod%C5%99%C3%ADnov%C3%BD&amp;sa=1&amp;tbm=isch&amp;um=1&amp;facrc=_&amp;imgdii=_&amp;imgrc=zOxIeICz8iP3BM%3A%3BWeFilEXQSjw1mM%3Bhttp%253A%252F%252Fwww.orchis.webzdarma.cz%252FBoletales1%252FS.grevillei1.JPG%3Bhttp%253A%252F%252Fargo44.blog.cz%252F0811%252Fklouzek-slicny%3B570%3B427</a:t>
            </a:r>
          </a:p>
        </p:txBody>
      </p:sp>
    </p:spTree>
    <p:extLst>
      <p:ext uri="{BB962C8B-B14F-4D97-AF65-F5344CB8AC3E}">
        <p14:creationId xmlns:p14="http://schemas.microsoft.com/office/powerpoint/2010/main" val="409671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97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2235</TotalTime>
  <Words>657</Words>
  <Application>Microsoft Office PowerPoint</Application>
  <PresentationFormat>Předvádění na obrazovce (4:3)</PresentationFormat>
  <Paragraphs>154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Tok</vt:lpstr>
      <vt:lpstr>Prezentace aplikace PowerPoint</vt:lpstr>
      <vt:lpstr>Prezentace aplikace PowerPoint</vt:lpstr>
      <vt:lpstr>ŽIVOČICHOVÉ A ROSTLINY V  ROČNÍCH OBDOBÍCH</vt:lpstr>
      <vt:lpstr>ŽIVÉ  PŘÍRODNINY</vt:lpstr>
      <vt:lpstr>ZNAKY  JARA</vt:lpstr>
      <vt:lpstr>                            NA  JAŘE</vt:lpstr>
      <vt:lpstr>                              NA JAŘE </vt:lpstr>
      <vt:lpstr>                                NA  JAŘE</vt:lpstr>
      <vt:lpstr>ZNAKY  LÉTA</vt:lpstr>
      <vt:lpstr>                           V  LÉTĚ</vt:lpstr>
      <vt:lpstr>                             V  LÉTĚ</vt:lpstr>
      <vt:lpstr>                              V  LÉTĚ</vt:lpstr>
      <vt:lpstr>ZNAKY  PODZIMU</vt:lpstr>
      <vt:lpstr>                            NA  PODZIM</vt:lpstr>
      <vt:lpstr>                             NA  PODZIM</vt:lpstr>
      <vt:lpstr>                             NA  PODZIM</vt:lpstr>
      <vt:lpstr>ZNAKY  ZIMY</vt:lpstr>
      <vt:lpstr>V  ZIMĚ </vt:lpstr>
      <vt:lpstr>ZOPAKUJ SI</vt:lpstr>
      <vt:lpstr>POUŽITÉ  ZDROJE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Dědečková</dc:creator>
  <cp:lastModifiedBy>Lenka Dědečková</cp:lastModifiedBy>
  <cp:revision>61</cp:revision>
  <dcterms:created xsi:type="dcterms:W3CDTF">2013-08-09T11:16:32Z</dcterms:created>
  <dcterms:modified xsi:type="dcterms:W3CDTF">2013-08-23T15:23:16Z</dcterms:modified>
</cp:coreProperties>
</file>