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8" r:id="rId3"/>
    <p:sldId id="257" r:id="rId4"/>
    <p:sldId id="259" r:id="rId5"/>
    <p:sldId id="269" r:id="rId6"/>
    <p:sldId id="267" r:id="rId7"/>
    <p:sldId id="268" r:id="rId8"/>
    <p:sldId id="260" r:id="rId9"/>
    <p:sldId id="261" r:id="rId10"/>
    <p:sldId id="265" r:id="rId11"/>
    <p:sldId id="263" r:id="rId12"/>
    <p:sldId id="264" r:id="rId13"/>
    <p:sldId id="271" r:id="rId14"/>
    <p:sldId id="270" r:id="rId15"/>
    <p:sldId id="272" r:id="rId16"/>
    <p:sldId id="273" r:id="rId17"/>
    <p:sldId id="274" r:id="rId18"/>
    <p:sldId id="262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66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dPt>
            <c:idx val="0"/>
            <c:bubble3D val="0"/>
            <c:spPr>
              <a:solidFill>
                <a:srgbClr val="92D050"/>
              </a:solidFill>
            </c:spPr>
          </c:dPt>
          <c:dPt>
            <c:idx val="1"/>
            <c:bubble3D val="0"/>
            <c:spPr>
              <a:solidFill>
                <a:srgbClr val="00B0F0"/>
              </a:solidFill>
            </c:spPr>
          </c:dPt>
          <c:dPt>
            <c:idx val="2"/>
            <c:bubble3D val="0"/>
            <c:spPr>
              <a:solidFill>
                <a:schemeClr val="bg1">
                  <a:lumMod val="65000"/>
                </a:schemeClr>
              </a:solidFill>
            </c:spPr>
          </c:dPt>
          <c:dLbls>
            <c:txPr>
              <a:bodyPr/>
              <a:lstStyle/>
              <a:p>
                <a:pPr>
                  <a:defRPr sz="2800"/>
                </a:pPr>
                <a:endParaRPr lang="cs-CZ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List1!$A$2:$A$4</c:f>
              <c:strCache>
                <c:ptCount val="3"/>
                <c:pt idx="0">
                  <c:v>DUSÍK</c:v>
                </c:pt>
                <c:pt idx="1">
                  <c:v>KYSLÍK</c:v>
                </c:pt>
                <c:pt idx="2">
                  <c:v>OXID UHLIČITÝ A JINÉ PLYNY</c:v>
                </c:pt>
              </c:strCache>
            </c:strRef>
          </c:cat>
          <c:val>
            <c:numRef>
              <c:f>List1!$B$2:$B$4</c:f>
              <c:numCache>
                <c:formatCode>General</c:formatCode>
                <c:ptCount val="3"/>
                <c:pt idx="0">
                  <c:v>78</c:v>
                </c:pt>
                <c:pt idx="1">
                  <c:v>20</c:v>
                </c:pt>
                <c:pt idx="2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egendEntry>
        <c:idx val="0"/>
        <c:txPr>
          <a:bodyPr/>
          <a:lstStyle/>
          <a:p>
            <a:pPr>
              <a:defRPr sz="2800"/>
            </a:pPr>
            <a:endParaRPr lang="cs-CZ"/>
          </a:p>
        </c:txPr>
      </c:legendEntry>
      <c:legendEntry>
        <c:idx val="1"/>
        <c:txPr>
          <a:bodyPr/>
          <a:lstStyle/>
          <a:p>
            <a:pPr>
              <a:defRPr sz="2800"/>
            </a:pPr>
            <a:endParaRPr lang="cs-CZ"/>
          </a:p>
        </c:txPr>
      </c:legendEntry>
      <c:legendEntry>
        <c:idx val="2"/>
        <c:txPr>
          <a:bodyPr/>
          <a:lstStyle/>
          <a:p>
            <a:pPr>
              <a:defRPr sz="1800"/>
            </a:pPr>
            <a:endParaRPr lang="cs-CZ"/>
          </a:p>
        </c:txPr>
      </c:legendEntry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1E29205-2DFA-4B4E-93AB-A6F6508E2D41}" type="datetimeFigureOut">
              <a:rPr lang="cs-CZ" smtClean="0"/>
              <a:t>23.8.2013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A464ABA-076D-4008-A032-77A54A6C321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1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hyperlink" Target="//upload.wikimedia.org/wikipedia/commons/f/f3/Antarcitc_ozone_layer_2006_09_24.jpg" TargetMode="External"/><Relationship Id="rId4" Type="http://schemas.openxmlformats.org/officeDocument/2006/relationships/image" Target="../media/image31.jp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1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z.cz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704856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10" y="2492896"/>
            <a:ext cx="8640960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56393" y="4861135"/>
            <a:ext cx="754276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Název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VY_32_INOVACE_XVI_1_12_Vzduch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Šablona číslo 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XVI</a:t>
            </a:r>
            <a:r>
              <a:rPr lang="cs-CZ" b="1" dirty="0" smtClean="0">
                <a:solidFill>
                  <a:srgbClr val="000000"/>
                </a:solidFill>
                <a:latin typeface="Arial"/>
              </a:rPr>
              <a:t>	Sada 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číslo: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	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Pořadové číslo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12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Autor: </a:t>
            </a:r>
            <a:r>
              <a:rPr lang="cs-CZ" dirty="0" err="1">
                <a:solidFill>
                  <a:srgbClr val="000000"/>
                </a:solidFill>
                <a:latin typeface="Arial"/>
              </a:rPr>
              <a:t>Mgr.Lenka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Dědečková</a:t>
            </a:r>
            <a:r>
              <a:rPr lang="cs-CZ" b="1" dirty="0">
                <a:solidFill>
                  <a:srgbClr val="000000"/>
                </a:solidFill>
                <a:latin typeface="Arial"/>
              </a:rPr>
              <a:t> </a:t>
            </a:r>
          </a:p>
        </p:txBody>
      </p:sp>
    </p:spTree>
    <p:extLst>
      <p:ext uri="{BB962C8B-B14F-4D97-AF65-F5344CB8AC3E}">
        <p14:creationId xmlns:p14="http://schemas.microsoft.com/office/powerpoint/2010/main" val="41054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9512" y="1196752"/>
            <a:ext cx="871296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000000"/>
                </a:solidFill>
                <a:latin typeface="Arial"/>
              </a:rPr>
              <a:t>Anotace: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Výklad učiva o vzduchu jako základní podmínce života, součásti neživé přírody. Složení vzduchu, význam a  využití vzduchu, fotosyntéza, vzduch a ovzduší, pohyb vzduchu, teplota a rychlost vzduchu, znečišťování a  ochrana.</a:t>
            </a:r>
          </a:p>
          <a:p>
            <a:endParaRPr lang="cs-CZ" b="1" dirty="0" smtClean="0">
              <a:solidFill>
                <a:prstClr val="black"/>
              </a:solidFill>
              <a:latin typeface="System"/>
            </a:endParaRPr>
          </a:p>
          <a:p>
            <a:r>
              <a:rPr lang="cs-CZ" b="1" dirty="0" smtClean="0">
                <a:solidFill>
                  <a:srgbClr val="000000"/>
                </a:solidFill>
                <a:latin typeface="Arial"/>
              </a:rPr>
              <a:t>Očekávaný výstup: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 Žák umí vysvětlit význam vzduchu pro život na Zemi. Žák zná složení vzduchu, využití vzduchu, pojem ovzduší, pohyb vzduchu, teplotu a rychlost vzduchu. Žák umí vysvětlit fotosyntézu a možnosti ochrany vzduchu.   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Druh učebního materiálu: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Typická věková skupina: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9-11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let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Klíčová slova: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vzduch - základní podmínka života, složení, využití, ochrana</a:t>
            </a:r>
            <a:endParaRPr lang="cs-CZ" dirty="0">
              <a:solidFill>
                <a:srgbClr val="000000"/>
              </a:solidFill>
              <a:latin typeface="Arial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Pomůcky a materiál: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interaktivní tabule</a:t>
            </a: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Potřebný čas pro výuku DUM: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40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min</a:t>
            </a:r>
          </a:p>
          <a:p>
            <a:endParaRPr lang="cs-CZ" b="1" dirty="0">
              <a:solidFill>
                <a:prstClr val="black"/>
              </a:solidFill>
              <a:latin typeface="System"/>
            </a:endParaRPr>
          </a:p>
          <a:p>
            <a:r>
              <a:rPr lang="cs-CZ" b="1" dirty="0">
                <a:solidFill>
                  <a:srgbClr val="000000"/>
                </a:solidFill>
                <a:latin typeface="Arial"/>
              </a:rPr>
              <a:t>Metodické zhodnocení a popis práce s digitálním učebním </a:t>
            </a:r>
            <a:br>
              <a:rPr lang="cs-CZ" b="1" dirty="0">
                <a:solidFill>
                  <a:srgbClr val="000000"/>
                </a:solidFill>
                <a:latin typeface="Arial"/>
              </a:rPr>
            </a:br>
            <a:r>
              <a:rPr lang="cs-CZ" b="1" dirty="0">
                <a:solidFill>
                  <a:srgbClr val="000000"/>
                </a:solidFill>
                <a:latin typeface="Arial"/>
              </a:rPr>
              <a:t>materiálem: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 Žáci pracovali podle pokynů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, procvičovali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a upevňovali </a:t>
            </a:r>
            <a:br>
              <a:rPr lang="cs-CZ" dirty="0">
                <a:solidFill>
                  <a:srgbClr val="000000"/>
                </a:solidFill>
                <a:latin typeface="Arial"/>
              </a:rPr>
            </a:br>
            <a:r>
              <a:rPr lang="cs-CZ" dirty="0">
                <a:solidFill>
                  <a:srgbClr val="000000"/>
                </a:solidFill>
                <a:latin typeface="Arial"/>
              </a:rPr>
              <a:t>poznatky o tématu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dle svých schopností prostřednictvím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interaktivní </a:t>
            </a:r>
            <a:r>
              <a:rPr lang="cs-CZ" dirty="0" smtClean="0">
                <a:solidFill>
                  <a:srgbClr val="000000"/>
                </a:solidFill>
                <a:latin typeface="Arial"/>
              </a:rPr>
              <a:t>tabule.</a:t>
            </a:r>
            <a:endParaRPr lang="cs-CZ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3127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94684"/>
            <a:ext cx="7848872" cy="4464495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096" y="620688"/>
            <a:ext cx="8305800" cy="1143000"/>
          </a:xfrm>
        </p:spPr>
        <p:txBody>
          <a:bodyPr/>
          <a:lstStyle/>
          <a:p>
            <a:r>
              <a:rPr lang="cs-CZ" dirty="0" smtClean="0"/>
              <a:t>VZDUCH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21814" y="1994684"/>
            <a:ext cx="600677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 </a:t>
            </a:r>
            <a:r>
              <a:rPr lang="cs-CZ" sz="3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je bezbarvý plyn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3600" b="1" dirty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základní podmínka života 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sz="3600" b="1" dirty="0">
              <a:solidFill>
                <a:schemeClr val="bg1"/>
              </a:solidFill>
              <a:latin typeface="Batang" pitchFamily="18" charset="-127"/>
              <a:ea typeface="Batang" pitchFamily="18" charset="-127"/>
            </a:endParaRPr>
          </a:p>
          <a:p>
            <a:pPr marL="285750" indent="-285750">
              <a:buFont typeface="Wingdings" pitchFamily="2" charset="2"/>
              <a:buChar char="Ø"/>
            </a:pPr>
            <a:r>
              <a:rPr lang="cs-CZ" sz="3600" b="1" dirty="0" smtClean="0">
                <a:solidFill>
                  <a:schemeClr val="bg1"/>
                </a:solidFill>
                <a:latin typeface="Batang" pitchFamily="18" charset="-127"/>
                <a:ea typeface="Batang" pitchFamily="18" charset="-127"/>
              </a:rPr>
              <a:t>součást neživé přírody</a:t>
            </a:r>
          </a:p>
          <a:p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11760" y="5392767"/>
            <a:ext cx="39773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omic Sans MS" pitchFamily="66" charset="0"/>
              </a:rPr>
              <a:t>CO UŽ UMÍME</a:t>
            </a:r>
            <a:endParaRPr lang="cs-CZ" sz="40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43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a typeface="Batang" pitchFamily="18" charset="-127"/>
              </a:rPr>
              <a:t>SLOŽENÍ VZDUCHU</a:t>
            </a:r>
            <a:endParaRPr lang="cs-CZ" dirty="0">
              <a:ea typeface="Batang" pitchFamily="18" charset="-127"/>
            </a:endParaRPr>
          </a:p>
        </p:txBody>
      </p:sp>
      <p:graphicFrame>
        <p:nvGraphicFramePr>
          <p:cNvPr id="4" name="Graf 3"/>
          <p:cNvGraphicFramePr/>
          <p:nvPr>
            <p:extLst>
              <p:ext uri="{D42A27DB-BD31-4B8C-83A1-F6EECF244321}">
                <p14:modId xmlns:p14="http://schemas.microsoft.com/office/powerpoint/2010/main" val="3896358416"/>
              </p:ext>
            </p:extLst>
          </p:nvPr>
        </p:nvGraphicFramePr>
        <p:xfrm>
          <a:off x="1115616" y="1996357"/>
          <a:ext cx="7165199" cy="43924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pic>
        <p:nvPicPr>
          <p:cNvPr id="1027" name="Picture 3" descr="C:\Users\dedeckoval.2ZSJC\AppData\Local\Microsoft\Windows\Temporary Internet Files\Content.IE5\F26KDZB6\MC9004380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726357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4247" y="188640"/>
            <a:ext cx="2056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PAMATUJ!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2967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NAJDEME VZDUCH</a:t>
            </a:r>
            <a:endParaRPr lang="cs-CZ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755576" y="2042801"/>
            <a:ext cx="2520280" cy="1512168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 VE  VODĚ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5497957" y="2042801"/>
            <a:ext cx="2520280" cy="1512168"/>
          </a:xfrm>
          <a:prstGeom prst="flowChartPunchedTape">
            <a:avLst/>
          </a:prstGeom>
          <a:solidFill>
            <a:srgbClr val="C0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 V  PŮDĚ</a:t>
            </a:r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7" name="Picture 5" descr="C:\Users\dedeckoval.2ZSJC\AppData\Local\Microsoft\Windows\Temporary Internet Files\Content.IE5\F26KDZB6\MC900430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018756"/>
            <a:ext cx="202247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dedeckoval.2ZSJC\AppData\Local\Microsoft\Windows\Temporary Internet Files\Content.IE5\4QOOVXFQ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4908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dedeckoval.2ZSJC\AppData\Local\Microsoft\Windows\Temporary Internet Files\Content.IE5\C7ZY9SDK\MC9003183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018756"/>
            <a:ext cx="1826057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dedeckoval.2ZSJC\AppData\Local\Microsoft\Windows\Temporary Internet Files\Content.IE5\4QOOVXFQ\MC9003353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8097" y="4112939"/>
            <a:ext cx="1808683" cy="152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9409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056396"/>
            <a:ext cx="4647683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 w="12700"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NEZBYTNÝ PRO DÝCHÁNÍ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3586236"/>
            <a:ext cx="3954224" cy="52322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PODPORUJE HOŘENÍ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pic>
        <p:nvPicPr>
          <p:cNvPr id="5122" name="Picture 2" descr="C:\Users\dedeckoval.2ZSJC\AppData\Local\Microsoft\Windows\Temporary Internet Files\Content.IE5\OHDOP8ZZ\MC9000978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025" y="1165207"/>
            <a:ext cx="1464869" cy="179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dedeckoval.2ZSJC\AppData\Local\Microsoft\Windows\Temporary Internet Files\Content.IE5\AZP6XK8J\MC9000981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6635" y="2946248"/>
            <a:ext cx="1718158" cy="1803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5229200"/>
            <a:ext cx="4523739" cy="954107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rgbClr val="00206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ZDROJEM KYSLÍKU JSOU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 ZELENÉ ROSTLINY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pic>
        <p:nvPicPr>
          <p:cNvPr id="5124" name="Picture 4" descr="C:\Users\dedeckoval.2ZSJC\AppData\Local\Microsoft\Windows\Temporary Internet Files\Content.IE5\U6QL5L17\MC9002349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647688"/>
            <a:ext cx="2452600" cy="1809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855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pic>
        <p:nvPicPr>
          <p:cNvPr id="6151" name="Picture 7" descr="C:\Users\dedeckoval.2ZSJC\AppData\Local\Microsoft\Windows\Temporary Internet Files\Content.IE5\C7ZY9SDK\MC900370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524535"/>
            <a:ext cx="2304256" cy="445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dedeckoval.2ZSJC\AppData\Local\Microsoft\Windows\Temporary Internet Files\Content.IE5\F26KDZB6\MC900434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6874" y="-171400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prava 8"/>
          <p:cNvSpPr/>
          <p:nvPr/>
        </p:nvSpPr>
        <p:spPr>
          <a:xfrm rot="1303797">
            <a:off x="313923" y="2852936"/>
            <a:ext cx="2808312" cy="205497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prava 21"/>
          <p:cNvSpPr/>
          <p:nvPr/>
        </p:nvSpPr>
        <p:spPr>
          <a:xfrm rot="9405229">
            <a:off x="5940154" y="2966742"/>
            <a:ext cx="2808312" cy="205497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prava 22"/>
          <p:cNvSpPr/>
          <p:nvPr/>
        </p:nvSpPr>
        <p:spPr>
          <a:xfrm rot="20220660">
            <a:off x="403920" y="5877272"/>
            <a:ext cx="2808312" cy="205497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prava 23"/>
          <p:cNvSpPr/>
          <p:nvPr/>
        </p:nvSpPr>
        <p:spPr>
          <a:xfrm rot="12034427">
            <a:off x="5840086" y="5877272"/>
            <a:ext cx="2808312" cy="205497"/>
          </a:xfrm>
          <a:prstGeom prst="rightArrow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 rot="10800000">
            <a:off x="251520" y="3718094"/>
            <a:ext cx="2808312" cy="1079057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Šipka doprava 25"/>
          <p:cNvSpPr/>
          <p:nvPr/>
        </p:nvSpPr>
        <p:spPr>
          <a:xfrm>
            <a:off x="5786637" y="3870493"/>
            <a:ext cx="2808312" cy="1079057"/>
          </a:xfrm>
          <a:prstGeom prst="rightArrow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kyslík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30714" y="3996012"/>
            <a:ext cx="13690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kyslík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0223813">
            <a:off x="6171879" y="2771019"/>
            <a:ext cx="14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 rot="20223813">
            <a:off x="944038" y="5590577"/>
            <a:ext cx="14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 rot="1296895">
            <a:off x="941758" y="2482726"/>
            <a:ext cx="14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oxid uhličitý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 rot="1244365">
            <a:off x="6434444" y="5538070"/>
            <a:ext cx="14232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oxid uhličitý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>
            <a:off x="4788024" y="1196752"/>
            <a:ext cx="998613" cy="720080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4788024" y="1524535"/>
            <a:ext cx="1208850" cy="89635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4788024" y="1772816"/>
            <a:ext cx="1440160" cy="118286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9557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10" grpId="0"/>
      <p:bldP spid="11" grpId="0"/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OVZDUŠÍ</a:t>
            </a: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23528" y="2087563"/>
            <a:ext cx="8229600" cy="557733"/>
          </a:xfrm>
          <a:prstGeom prst="rect">
            <a:avLst/>
          </a:prstGeom>
          <a:solidFill>
            <a:schemeClr val="bg2"/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ea typeface="Batang" pitchFamily="18" charset="-127"/>
              </a:rPr>
              <a:t>SMĚS PLYNŮ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ea typeface="Batang" pitchFamily="18" charset="-127"/>
              </a:rPr>
              <a:t> (dusík, kyslík, oxid uhličitý a jiné plyny)</a:t>
            </a:r>
          </a:p>
          <a:p>
            <a:pPr marL="0" indent="0">
              <a:buFont typeface="Wingdings 2"/>
              <a:buNone/>
            </a:pPr>
            <a:endParaRPr lang="cs-CZ" dirty="0">
              <a:latin typeface="Calibri" pitchFamily="34" charset="0"/>
              <a:ea typeface="Batang" pitchFamily="18" charset="-127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00799" y="4149080"/>
            <a:ext cx="3477072" cy="557733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ea typeface="Batang" pitchFamily="18" charset="-127"/>
              </a:rPr>
              <a:t> PRACHOVÉ ČÁSTICE</a:t>
            </a:r>
            <a:endParaRPr lang="cs-CZ" b="1" dirty="0">
              <a:latin typeface="Calibri" pitchFamily="34" charset="0"/>
              <a:ea typeface="Batang" pitchFamily="18" charset="-127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463531" y="5356444"/>
            <a:ext cx="3240360" cy="557733"/>
          </a:xfrm>
          <a:prstGeom prst="rect">
            <a:avLst/>
          </a:prstGeom>
          <a:solidFill>
            <a:srgbClr val="FFFF00"/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Batang" pitchFamily="18" charset="-127"/>
              </a:rPr>
              <a:t>je všude kolem nás</a:t>
            </a:r>
          </a:p>
          <a:p>
            <a:pPr marL="0" indent="0">
              <a:buFont typeface="Wingdings 2"/>
              <a:buNone/>
            </a:pPr>
            <a:endParaRPr lang="cs-CZ" dirty="0">
              <a:latin typeface="Calibri" pitchFamily="34" charset="0"/>
              <a:ea typeface="Batang" pitchFamily="18" charset="-127"/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3496816" y="6093296"/>
            <a:ext cx="5400600" cy="557733"/>
          </a:xfrm>
          <a:prstGeom prst="rect">
            <a:avLst/>
          </a:prstGeom>
          <a:solidFill>
            <a:srgbClr val="00B0F0"/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Batang" pitchFamily="18" charset="-127"/>
              </a:rPr>
              <a:t>t</a:t>
            </a:r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Calibri" pitchFamily="34" charset="0"/>
                <a:ea typeface="Batang" pitchFamily="18" charset="-127"/>
              </a:rPr>
              <a:t>voří obal Země (tzv. ATMOSFÉRA)</a:t>
            </a:r>
          </a:p>
          <a:p>
            <a:pPr marL="0" indent="0">
              <a:buFont typeface="Wingdings 2"/>
              <a:buNone/>
            </a:pPr>
            <a:endParaRPr lang="cs-CZ" dirty="0">
              <a:latin typeface="Calibri" pitchFamily="34" charset="0"/>
              <a:ea typeface="Batang" pitchFamily="18" charset="-127"/>
            </a:endParaRPr>
          </a:p>
        </p:txBody>
      </p:sp>
      <p:pic>
        <p:nvPicPr>
          <p:cNvPr id="2054" name="Picture 6" descr="C:\Users\dedeckoval.2ZSJC\AppData\Local\Microsoft\Windows\Temporary Internet Files\Content.IE5\L0YC2KH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9554" y="3524770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107705" y="2805954"/>
            <a:ext cx="23166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PAMATUJ!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9" name="Zástupný symbol pro obsah 2"/>
          <p:cNvSpPr txBox="1">
            <a:spLocks/>
          </p:cNvSpPr>
          <p:nvPr/>
        </p:nvSpPr>
        <p:spPr>
          <a:xfrm>
            <a:off x="395536" y="3096609"/>
            <a:ext cx="3477072" cy="55773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ea typeface="Batang" pitchFamily="18" charset="-127"/>
              </a:rPr>
              <a:t>VODNÍ PÁRA</a:t>
            </a:r>
            <a:endParaRPr lang="cs-CZ" b="1" dirty="0">
              <a:latin typeface="Calibri" pitchFamily="34" charset="0"/>
              <a:ea typeface="Batang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val="3421476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12" grpId="0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VZDUCHU</a:t>
            </a:r>
            <a:endParaRPr lang="cs-CZ" dirty="0"/>
          </a:p>
        </p:txBody>
      </p:sp>
      <p:sp>
        <p:nvSpPr>
          <p:cNvPr id="7" name="Šipka nahoru 6"/>
          <p:cNvSpPr/>
          <p:nvPr/>
        </p:nvSpPr>
        <p:spPr>
          <a:xfrm>
            <a:off x="1626211" y="2991365"/>
            <a:ext cx="1224136" cy="1800200"/>
          </a:xfrm>
          <a:prstGeom prst="up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 rot="10800000">
            <a:off x="6044582" y="4681279"/>
            <a:ext cx="1224136" cy="18002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02630" y="4941168"/>
            <a:ext cx="2871299" cy="95410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TEPLÝ VZDUCH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     STOUPÁ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83568" y="3658670"/>
            <a:ext cx="354616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STUDENÝ VZDUCH</a:t>
            </a: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    KLESÁ</a:t>
            </a:r>
            <a:endParaRPr lang="cs-CZ" sz="28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71368" y="6092589"/>
            <a:ext cx="2792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VZDUCH SE OTEPLUJE</a:t>
            </a:r>
            <a:endParaRPr lang="cs-CZ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8064" y="3036269"/>
            <a:ext cx="30171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Comic Sans MS" pitchFamily="66" charset="0"/>
              </a:rPr>
              <a:t>VZDUCH SE OCHLAZUJE</a:t>
            </a:r>
            <a:endParaRPr lang="cs-CZ" dirty="0">
              <a:solidFill>
                <a:schemeClr val="accent1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16569" y="1916832"/>
            <a:ext cx="6614888" cy="954107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POHYB = PROUDĚNÍ </a:t>
            </a:r>
            <a:r>
              <a:rPr lang="cs-CZ" dirty="0" smtClean="0">
                <a:latin typeface="+mj-lt"/>
              </a:rPr>
              <a:t>VZDUCHU </a:t>
            </a:r>
            <a:r>
              <a:rPr lang="cs-CZ" sz="2800" b="1" dirty="0" smtClean="0">
                <a:latin typeface="+mj-lt"/>
              </a:rPr>
              <a:t>VZNIKÁ </a:t>
            </a:r>
          </a:p>
          <a:p>
            <a:pPr algn="ctr"/>
            <a:r>
              <a:rPr lang="cs-CZ" sz="2800" b="1" dirty="0" smtClean="0">
                <a:latin typeface="+mj-lt"/>
              </a:rPr>
              <a:t>OTEPLOVÁNÍM</a:t>
            </a:r>
            <a:r>
              <a:rPr lang="cs-CZ" dirty="0" smtClean="0">
                <a:latin typeface="+mj-lt"/>
              </a:rPr>
              <a:t> NEBO </a:t>
            </a:r>
            <a:r>
              <a:rPr lang="cs-CZ" sz="2800" b="1" dirty="0" smtClean="0">
                <a:latin typeface="+mj-lt"/>
              </a:rPr>
              <a:t>OCHLAZOVÁNÍM </a:t>
            </a:r>
            <a:r>
              <a:rPr lang="cs-CZ" dirty="0" smtClean="0">
                <a:latin typeface="+mj-lt"/>
              </a:rPr>
              <a:t> VZDUCHU</a:t>
            </a:r>
            <a:endParaRPr lang="cs-CZ" dirty="0">
              <a:latin typeface="+mj-lt"/>
            </a:endParaRPr>
          </a:p>
        </p:txBody>
      </p:sp>
      <p:pic>
        <p:nvPicPr>
          <p:cNvPr id="3075" name="Picture 3" descr="C:\Users\dedeckoval.2ZSJC\AppData\Local\Microsoft\Windows\Temporary Internet Files\Content.IE5\L0YC2KHV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6064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3338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8" grpId="0" animBg="1"/>
      <p:bldP spid="10" grpId="0"/>
      <p:bldP spid="11" grpId="0"/>
      <p:bldP spid="12" grpId="0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TEPLOTA VZDUCHU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1363" y="1830014"/>
            <a:ext cx="5241820" cy="52322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MĚNÍ SE PODLE ROČNÍCH OBDOBÍ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6904" y="5133385"/>
            <a:ext cx="3653693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+mj-lt"/>
              </a:rPr>
              <a:t>MĚŘÍME TEPLOMĚREM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5797" y="3212976"/>
            <a:ext cx="3326552" cy="523220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  <a:latin typeface="+mj-lt"/>
              </a:rPr>
              <a:t>MĚNÍ SE BĚHEM DNE</a:t>
            </a:r>
            <a:endParaRPr lang="cs-CZ" sz="2800" b="1" dirty="0">
              <a:solidFill>
                <a:schemeClr val="accent2"/>
              </a:solidFill>
              <a:latin typeface="+mj-lt"/>
            </a:endParaRPr>
          </a:p>
        </p:txBody>
      </p:sp>
      <p:sp>
        <p:nvSpPr>
          <p:cNvPr id="8" name="Tlačítko akce: Nápověda 7">
            <a:hlinkClick r:id="" action="ppaction://noaction" highlightClick="1"/>
            <a:hlinkHover r:id="" action="ppaction://hlinkshowjump?jump=nextslide"/>
          </p:cNvPr>
          <p:cNvSpPr/>
          <p:nvPr/>
        </p:nvSpPr>
        <p:spPr>
          <a:xfrm>
            <a:off x="6217844" y="1545270"/>
            <a:ext cx="805503" cy="803609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" action="ppaction://noaction" highlightClick="1"/>
            <a:hlinkHover r:id="" action="ppaction://hlinkshowjump?jump=nextslide"/>
          </p:cNvPr>
          <p:cNvSpPr/>
          <p:nvPr/>
        </p:nvSpPr>
        <p:spPr>
          <a:xfrm>
            <a:off x="4169253" y="3078542"/>
            <a:ext cx="878845" cy="7920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" action="ppaction://noaction" highlightClick="1"/>
            <a:hlinkHover r:id="" action="ppaction://hlinkshowjump?jump=nextslide"/>
          </p:cNvPr>
          <p:cNvSpPr/>
          <p:nvPr/>
        </p:nvSpPr>
        <p:spPr>
          <a:xfrm>
            <a:off x="5072359" y="4925528"/>
            <a:ext cx="839407" cy="78080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2432211"/>
            <a:ext cx="9502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Jaké znáš roční období. Vyjmenuj měsíce.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2" y="3870630"/>
            <a:ext cx="790511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Jaká část dne má nejnižší a nejvyšší </a:t>
            </a:r>
          </a:p>
          <a:p>
            <a:r>
              <a:rPr lang="cs-CZ" sz="3600" b="1" dirty="0" smtClean="0">
                <a:solidFill>
                  <a:srgbClr val="FF0000"/>
                </a:solidFill>
              </a:rPr>
              <a:t>teploty? Vysvětli.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9512" y="5877272"/>
            <a:ext cx="80021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Jaké znáš druhy teploměrů? Použití.</a:t>
            </a:r>
            <a:endParaRPr lang="cs-CZ" sz="3600" dirty="0"/>
          </a:p>
        </p:txBody>
      </p:sp>
      <p:pic>
        <p:nvPicPr>
          <p:cNvPr id="15" name="Picture 11" descr="C:\Users\dedeckoval.2ZSJC\AppData\Local\Microsoft\Windows\Temporary Internet Files\Content.IE5\L0YC2KHV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412" y="307581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53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8" grpId="0" animBg="1"/>
      <p:bldP spid="9" grpId="0" animBg="1"/>
      <p:bldP spid="10" grpId="0" animBg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9980" y="692696"/>
            <a:ext cx="8305800" cy="1143000"/>
          </a:xfrm>
        </p:spPr>
        <p:txBody>
          <a:bodyPr/>
          <a:lstStyle/>
          <a:p>
            <a:r>
              <a:rPr lang="cs-CZ" dirty="0" smtClean="0"/>
              <a:t>RYCHLOST PROUDĚNÍ (VÍTR)</a:t>
            </a:r>
            <a:endParaRPr lang="cs-CZ" dirty="0"/>
          </a:p>
        </p:txBody>
      </p:sp>
      <p:pic>
        <p:nvPicPr>
          <p:cNvPr id="4098" name="Picture 2" descr="C:\Users\dedeckoval.2ZSJC\AppData\Local\Microsoft\Windows\Temporary Internet Files\Content.IE5\U6QL5L17\MC90038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126" y="4322040"/>
            <a:ext cx="1825142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dedeckoval.2ZSJC\AppData\Local\Microsoft\Windows\Temporary Internet Files\Content.IE5\L0YC2KHV\MC9001605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82795"/>
            <a:ext cx="1812341" cy="162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dedeckoval.2ZSJC\AppData\Local\Microsoft\Windows\Temporary Internet Files\Content.IE5\UJL1MLZX\MC900250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818" y="3749451"/>
            <a:ext cx="1984218" cy="2693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/>
          <p:cNvSpPr/>
          <p:nvPr/>
        </p:nvSpPr>
        <p:spPr>
          <a:xfrm>
            <a:off x="1013766" y="2166769"/>
            <a:ext cx="1152128" cy="191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067944" y="2000520"/>
            <a:ext cx="1152128" cy="191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4076863" y="2331658"/>
            <a:ext cx="1152128" cy="191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846322" y="2108621"/>
            <a:ext cx="1152128" cy="191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6846322" y="2427272"/>
            <a:ext cx="1152128" cy="191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6846322" y="2782020"/>
            <a:ext cx="1152128" cy="1912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42126" y="3064489"/>
            <a:ext cx="14954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rPr>
              <a:t>VÁNEK</a:t>
            </a:r>
            <a:endParaRPr lang="cs-CZ" sz="3600" b="1" dirty="0">
              <a:solidFill>
                <a:schemeClr val="accent1">
                  <a:lumMod val="40000"/>
                  <a:lumOff val="6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76863" y="2954918"/>
            <a:ext cx="10695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VÍTR</a:t>
            </a:r>
            <a:endParaRPr lang="cs-CZ" sz="3600" b="1" dirty="0">
              <a:solidFill>
                <a:schemeClr val="accent1">
                  <a:lumMod val="60000"/>
                  <a:lumOff val="40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61352" y="3388754"/>
            <a:ext cx="1967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VICHŘICE</a:t>
            </a:r>
            <a:endParaRPr lang="cs-CZ" sz="3600" b="1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77243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PROUDĚNÍ VZDUCHU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5400" y="1954382"/>
            <a:ext cx="1791196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LETADLA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98746" y="1992288"/>
            <a:ext cx="1650708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BALONY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4821" y="1954382"/>
            <a:ext cx="1227259" cy="52322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PTÁCI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9553" y="5000939"/>
            <a:ext cx="2549096" cy="1384995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VĚTRNÉ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ELEKTRÁRNY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 A MLÝNY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8195" name="Picture 3" descr="C:\Users\dedeckoval.2ZSJC\AppData\Local\Microsoft\Windows\Temporary Internet Files\Content.IE5\AZP6XK8J\MC9003886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33" y="2616097"/>
            <a:ext cx="1815998" cy="1625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dedeckoval.2ZSJC\AppData\Local\Microsoft\Windows\Temporary Internet Files\Content.IE5\EK2Z7X6Q\MC90043390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629" y="267233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dedeckoval.2ZSJC\AppData\Local\Microsoft\Windows\Temporary Internet Files\Content.IE5\W0M8ZI08\MC9002922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156" y="2616097"/>
            <a:ext cx="1800454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9" name="Picture 7" descr="C:\Users\dedeckoval.2ZSJC\AppData\Local\Microsoft\Windows\Temporary Internet Files\Content.IE5\F26KDZB6\MC9004418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96" y="4777449"/>
            <a:ext cx="182880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dedeckoval.2ZSJC\AppData\Local\Microsoft\Windows\Temporary Internet Files\Content.IE5\P8S5XKCW\MC9004080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156" y="4920121"/>
            <a:ext cx="1689100" cy="1800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8565" y="4819020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DNES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00597" y="4777580"/>
            <a:ext cx="25757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 MINULOSTI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80103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ZNEČIŠŤOVÁNÍ OVZDUŠÍ</a:t>
            </a:r>
            <a:endParaRPr lang="cs-CZ" dirty="0"/>
          </a:p>
        </p:txBody>
      </p:sp>
      <p:pic>
        <p:nvPicPr>
          <p:cNvPr id="10244" name="Picture 4" descr="C:\Users\dedeckoval.2ZSJC\AppData\Local\Microsoft\Windows\Temporary Internet Files\Content.IE5\GZSNMEOX\MC9000302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798" y="4429727"/>
            <a:ext cx="1735531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5" name="Picture 5" descr="C:\Users\dedeckoval.2ZSJC\AppData\Local\Microsoft\Windows\Temporary Internet Files\Content.IE5\O93NY3XJ\MC9000565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99" y="2060848"/>
            <a:ext cx="1982419" cy="1839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C:\Users\dedeckoval.2ZSJC\AppData\Local\Microsoft\Windows\Temporary Internet Files\Content.IE5\P8S5XKCW\MC900104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534" y="2327595"/>
            <a:ext cx="1826057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C:\Users\dedeckoval.2ZSJC\AppData\Local\Microsoft\Windows\Temporary Internet Files\Content.IE5\U6QL5L17\MC9003521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1228253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 descr="C:\Users\dedeckoval.2ZSJC\AppData\Local\Microsoft\Windows\Temporary Internet Files\Content.IE5\XQFJU6L6\MC9000562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074" y="2328695"/>
            <a:ext cx="3806229" cy="3252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25695" y="6162217"/>
            <a:ext cx="64505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VYSVĚTLI, JAK SI CHRÁNIT ZDRAVÍ 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51" name="Picture 11" descr="C:\Users\dedeckoval.2ZSJC\AppData\Local\Microsoft\Windows\Temporary Internet Files\Content.IE5\L0YC2KHV\MC9004404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243" y="8803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035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OZÓNOVÁ DÍRA</a:t>
            </a:r>
            <a:endParaRPr lang="cs-CZ" dirty="0"/>
          </a:p>
        </p:txBody>
      </p:sp>
      <p:pic>
        <p:nvPicPr>
          <p:cNvPr id="9218" name="Picture 2" descr="C:\Users\dedeckoval.2ZSJC\AppData\Local\Microsoft\Windows\Temporary Internet Files\Content.IE5\O93NY3XJ\MC90043162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928" y="1766665"/>
            <a:ext cx="2233454" cy="2233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dedeckoval.2ZSJC\AppData\Local\Microsoft\Windows\Temporary Internet Files\Content.IE5\L0YC2KHV\MC900440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6286" y="260647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9458" y="2002329"/>
            <a:ext cx="2590800" cy="176212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30289" y="4149079"/>
            <a:ext cx="1795235" cy="954107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PLANETA</a:t>
            </a:r>
          </a:p>
          <a:p>
            <a:pPr algn="ctr"/>
            <a:r>
              <a:rPr lang="cs-CZ" sz="2800" b="1" dirty="0" smtClean="0">
                <a:solidFill>
                  <a:schemeClr val="accent1"/>
                </a:solidFill>
              </a:rPr>
              <a:t>ZEMĚ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99487" y="4149080"/>
            <a:ext cx="3410742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OCHRANNÝ OBAL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ZEMĚ = OZON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637929" y="4000119"/>
            <a:ext cx="2273379" cy="1384995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PORUŠENÝ </a:t>
            </a:r>
          </a:p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OCHRANNÝ</a:t>
            </a:r>
          </a:p>
          <a:p>
            <a:pPr algn="ctr"/>
            <a:r>
              <a:rPr lang="cs-CZ" sz="2800" b="1" dirty="0" smtClean="0">
                <a:solidFill>
                  <a:srgbClr val="FFFF00"/>
                </a:solidFill>
              </a:rPr>
              <a:t>OBAL ZEMĚ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0289" y="5949280"/>
            <a:ext cx="8371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VZNIKÁ  ÚNIKEM  NEBEZPEČNÝCH LÁTEK DO OVZDUŠÍ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Soubor:Antarcitc ozone layer 2006 09 24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9420" y="1802758"/>
            <a:ext cx="2003081" cy="2003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1091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ZDRAVÍ PŘED OZÓNOVOU DÍROU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0496" y="1772816"/>
            <a:ext cx="6480720" cy="259014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22295" y="4581128"/>
            <a:ext cx="8217121" cy="461665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MAZAT SE KRÉMEM PROTI SLUNCEČNÍMU UV ZÁŘENÍ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7931" y="5177394"/>
            <a:ext cx="5474384" cy="461665"/>
          </a:xfrm>
          <a:prstGeom prst="rect">
            <a:avLst/>
          </a:prstGeom>
          <a:solidFill>
            <a:srgbClr val="FFCC99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NEPOBÝVAT NA POLEDNÍM SLUNCI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7931" y="5805263"/>
            <a:ext cx="7607082" cy="830997"/>
          </a:xfrm>
          <a:prstGeom prst="rect">
            <a:avLst/>
          </a:prstGeom>
          <a:solidFill>
            <a:srgbClr val="FFFF66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NEVYSTAVOVAT JEMNOU KŮŽI DLOUHODOBÉMU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OPALOVÁNÍ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166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ŽIVOTA PŘED KATASTROFAMI</a:t>
            </a:r>
            <a:endParaRPr lang="cs-CZ" dirty="0"/>
          </a:p>
        </p:txBody>
      </p:sp>
      <p:pic>
        <p:nvPicPr>
          <p:cNvPr id="11266" name="Picture 2" descr="C:\Users\dedeckoval.2ZSJC\AppData\Local\Microsoft\Windows\Temporary Internet Files\Content.IE5\XQFJU6L6\MC900335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06157"/>
            <a:ext cx="1807769" cy="166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7" name="Picture 3" descr="C:\Users\dedeckoval.2ZSJC\AppData\Local\Microsoft\Windows\Temporary Internet Files\Content.IE5\U32SG5N5\MC90023309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2815"/>
            <a:ext cx="2207537" cy="2284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C:\Users\dedeckoval.2ZSJC\AppData\Local\Microsoft\Windows\Temporary Internet Files\Content.IE5\89TR5WV4\MC9001605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72815"/>
            <a:ext cx="1826057" cy="1638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9" name="Picture 5" descr="C:\Users\dedeckoval.2ZSJC\AppData\Local\Microsoft\Windows\Temporary Internet Files\Content.IE5\O93NY3XJ\MC900104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348" y="2891365"/>
            <a:ext cx="1808683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C:\Users\dedeckoval.2ZSJC\AppData\Local\Microsoft\Windows\Temporary Internet Files\Content.IE5\P8S5XKCW\MC90019869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446969"/>
            <a:ext cx="1851434" cy="225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205" y="4869160"/>
            <a:ext cx="3391569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VYHLEDAT ÚKRYT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10637" y="4869160"/>
            <a:ext cx="4772973" cy="523220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POUŽÍT ROUŠKU NA ÚSTA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3320" y="64533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6716" y="5805264"/>
            <a:ext cx="5805307" cy="523220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VYHÝBAT SE  RIZIKOVÝ MÍSTŮM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544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0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OCHRANA ŽIVOTA PŘED HAVÁRIEMI</a:t>
            </a:r>
            <a:endParaRPr lang="cs-CZ" dirty="0"/>
          </a:p>
        </p:txBody>
      </p:sp>
      <p:pic>
        <p:nvPicPr>
          <p:cNvPr id="3" name="Picture 9" descr="C:\Users\dedeckoval.2ZSJC\AppData\Local\Microsoft\Windows\Temporary Internet Files\Content.IE5\O93NY3XJ\MC9003192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991" y="1916832"/>
            <a:ext cx="1795882" cy="111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C:\Users\dedeckoval.2ZSJC\AppData\Local\Microsoft\Windows\Temporary Internet Files\Content.IE5\OHDOP8ZZ\MC900278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281" y="880197"/>
            <a:ext cx="1168456" cy="2073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C:\Users\dedeckoval.2ZSJC\AppData\Local\Microsoft\Windows\Temporary Internet Files\Content.IE5\NMD45BP2\MC900391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8232" y="1209086"/>
            <a:ext cx="1787652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491" y="3725687"/>
            <a:ext cx="4431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6600"/>
                </a:solidFill>
              </a:rPr>
              <a:t>CHRÁNIT POVRCH TĚLA</a:t>
            </a:r>
            <a:endParaRPr lang="cs-CZ" sz="2800" b="1" dirty="0">
              <a:solidFill>
                <a:srgbClr val="FF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56957" y="4201924"/>
            <a:ext cx="455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UTĚSNIT  OKNA A DVEŘE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8644" y="4725144"/>
            <a:ext cx="4772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/>
                </a:solidFill>
              </a:rPr>
              <a:t>POUŽÍT ROUŠKU NA ÚSTA</a:t>
            </a:r>
            <a:endParaRPr lang="cs-CZ" sz="2800" b="1" dirty="0">
              <a:solidFill>
                <a:schemeClr val="accent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491" y="6093296"/>
            <a:ext cx="81231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VYHLEDAT A NEOPOUŠTĚT BEZPEČNÝ ÚKRYT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59832" y="3202467"/>
            <a:ext cx="30694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ZACHOVAT KLID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33932" y="5456550"/>
            <a:ext cx="6916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DODRŽOVAT POKYNY TV NEBO RADIA</a:t>
            </a:r>
            <a:endParaRPr lang="cs-CZ" sz="28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7975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0193" y="2042646"/>
            <a:ext cx="8229600" cy="347458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Otevřená galerie Microsoft PowerPoint 2010</a:t>
            </a:r>
          </a:p>
          <a:p>
            <a:r>
              <a:rPr lang="cs-CZ" dirty="0" smtClean="0"/>
              <a:t>Graf Microsoft Word</a:t>
            </a:r>
          </a:p>
          <a:p>
            <a:r>
              <a:rPr lang="cs-CZ" dirty="0" smtClean="0"/>
              <a:t>JURČÁK,J.  </a:t>
            </a:r>
            <a:r>
              <a:rPr lang="cs-CZ" i="1" dirty="0" smtClean="0"/>
              <a:t>Přírodověda pro 4.ročník, </a:t>
            </a:r>
            <a:r>
              <a:rPr lang="cs-CZ" dirty="0" smtClean="0"/>
              <a:t>Olomouc: PRODOS, 1996, 71 s. ISBN 80-85806-32-0</a:t>
            </a:r>
          </a:p>
          <a:p>
            <a:r>
              <a:rPr lang="cs-CZ" dirty="0" smtClean="0"/>
              <a:t>ŠTIKOVÁ,V. </a:t>
            </a:r>
            <a:r>
              <a:rPr lang="cs-CZ" i="1" dirty="0" smtClean="0"/>
              <a:t>Člověk a jeho svět, přírodověda pro 4.ročník, </a:t>
            </a:r>
            <a:r>
              <a:rPr lang="cs-CZ" dirty="0" smtClean="0"/>
              <a:t>3.vyd. NOVÁ ŠKOLA, 2011, 80 s. ISBN 978-80-7289-297-6</a:t>
            </a:r>
          </a:p>
          <a:p>
            <a:r>
              <a:rPr lang="cs-CZ" i="1" dirty="0" smtClean="0"/>
              <a:t>Příručka pro ochranu obyvatelstva v případě radiační havárie</a:t>
            </a:r>
            <a:r>
              <a:rPr lang="cs-CZ" dirty="0" smtClean="0"/>
              <a:t>, </a:t>
            </a:r>
            <a:r>
              <a:rPr lang="cs-CZ" dirty="0" smtClean="0">
                <a:hlinkClick r:id="rId2"/>
              </a:rPr>
              <a:t>www.cez.cz</a:t>
            </a:r>
            <a:r>
              <a:rPr lang="cs-CZ" dirty="0" smtClean="0"/>
              <a:t>, Dukovany </a:t>
            </a:r>
          </a:p>
          <a:p>
            <a:endParaRPr lang="cs-CZ" dirty="0" smtClean="0"/>
          </a:p>
          <a:p>
            <a:endParaRPr lang="cs-CZ" i="1" dirty="0" smtClean="0"/>
          </a:p>
          <a:p>
            <a:endParaRPr lang="cs-CZ" i="1" dirty="0" smtClean="0"/>
          </a:p>
        </p:txBody>
      </p:sp>
    </p:spTree>
    <p:extLst>
      <p:ext uri="{BB962C8B-B14F-4D97-AF65-F5344CB8AC3E}">
        <p14:creationId xmlns:p14="http://schemas.microsoft.com/office/powerpoint/2010/main" val="135613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87358" y="2567225"/>
            <a:ext cx="89864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Ozon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254" y="1554367"/>
            <a:ext cx="27317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Vzduch s bublinami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94254" y="1959911"/>
            <a:ext cx="69127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http://www.widetrade.cz/inpage/rubrika/zdravy-domov/</a:t>
            </a:r>
          </a:p>
        </p:txBody>
      </p:sp>
      <p:sp>
        <p:nvSpPr>
          <p:cNvPr id="7" name="Obdélník 6"/>
          <p:cNvSpPr/>
          <p:nvPr/>
        </p:nvSpPr>
        <p:spPr>
          <a:xfrm>
            <a:off x="706032" y="2967335"/>
            <a:ext cx="72442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http://www.prirodovedci.cz/kalendar-akci/ozonove-odpoledne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05079" y="3419772"/>
            <a:ext cx="18511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Ozonová díra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06032" y="5163223"/>
            <a:ext cx="7682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http://www.komik.cz/obrazky/844-ozonova-dira/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06032" y="4601771"/>
            <a:ext cx="743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/>
                </a:solidFill>
              </a:rPr>
              <a:t>Vtip </a:t>
            </a:r>
            <a:endParaRPr lang="cs-CZ" sz="2000" b="1" dirty="0">
              <a:solidFill>
                <a:schemeClr val="accent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7358" y="3933056"/>
            <a:ext cx="78450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http://cs.wikipedia.org/wiki/Soubor:Antarcitc_ozone_layer_2006_09_24.jpg</a:t>
            </a:r>
          </a:p>
        </p:txBody>
      </p:sp>
    </p:spTree>
    <p:extLst>
      <p:ext uri="{BB962C8B-B14F-4D97-AF65-F5344CB8AC3E}">
        <p14:creationId xmlns:p14="http://schemas.microsoft.com/office/powerpoint/2010/main" val="425392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923</TotalTime>
  <Words>479</Words>
  <Application>Microsoft Office PowerPoint</Application>
  <PresentationFormat>Předvádění na obrazovce (4:3)</PresentationFormat>
  <Paragraphs>120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Tok</vt:lpstr>
      <vt:lpstr>Prezentace aplikace PowerPoint</vt:lpstr>
      <vt:lpstr>Prezentace aplikace PowerPoint</vt:lpstr>
      <vt:lpstr>VZDUCH</vt:lpstr>
      <vt:lpstr>SLOŽENÍ VZDUCHU</vt:lpstr>
      <vt:lpstr>KDE NAJDEME VZDUCH</vt:lpstr>
      <vt:lpstr>KYSLÍK</vt:lpstr>
      <vt:lpstr>FOTOSYNTÉZA</vt:lpstr>
      <vt:lpstr>OVZDUŠÍ</vt:lpstr>
      <vt:lpstr>POHYB VZDUCHU</vt:lpstr>
      <vt:lpstr>TEPLOTA VZDUCHU</vt:lpstr>
      <vt:lpstr>RYCHLOST PROUDĚNÍ (VÍTR)</vt:lpstr>
      <vt:lpstr>VYUŽITÍ PROUDĚNÍ VZDUCHU</vt:lpstr>
      <vt:lpstr>ZNEČIŠŤOVÁNÍ OVZDUŠÍ</vt:lpstr>
      <vt:lpstr>OZÓNOVÁ DÍRA</vt:lpstr>
      <vt:lpstr>OCHRANA ZDRAVÍ PŘED OZÓNOVOU DÍROU</vt:lpstr>
      <vt:lpstr>OCHRANA ŽIVOTA PŘED KATASTROFAMI</vt:lpstr>
      <vt:lpstr>OCHRANA ŽIVOTA PŘED HAVÁRIEMI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Dědečková</dc:creator>
  <cp:lastModifiedBy>Lenka Dědečková</cp:lastModifiedBy>
  <cp:revision>61</cp:revision>
  <dcterms:created xsi:type="dcterms:W3CDTF">2013-06-02T07:35:31Z</dcterms:created>
  <dcterms:modified xsi:type="dcterms:W3CDTF">2013-08-23T18:37:05Z</dcterms:modified>
</cp:coreProperties>
</file>