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28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73" r:id="rId10"/>
    <p:sldId id="270" r:id="rId11"/>
    <p:sldId id="282" r:id="rId12"/>
    <p:sldId id="283" r:id="rId13"/>
    <p:sldId id="284" r:id="rId14"/>
    <p:sldId id="285" r:id="rId15"/>
    <p:sldId id="280" r:id="rId16"/>
    <p:sldId id="264" r:id="rId17"/>
    <p:sldId id="281" r:id="rId18"/>
    <p:sldId id="275" r:id="rId19"/>
    <p:sldId id="276" r:id="rId20"/>
    <p:sldId id="277" r:id="rId21"/>
    <p:sldId id="278" r:id="rId22"/>
    <p:sldId id="279" r:id="rId23"/>
    <p:sldId id="286" r:id="rId24"/>
    <p:sldId id="259" r:id="rId25"/>
    <p:sldId id="269" r:id="rId26"/>
    <p:sldId id="27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88" autoAdjust="0"/>
    <p:restoredTop sz="94660"/>
  </p:normalViewPr>
  <p:slideViewPr>
    <p:cSldViewPr>
      <p:cViewPr>
        <p:scale>
          <a:sx n="70" d="100"/>
          <a:sy n="70" d="100"/>
        </p:scale>
        <p:origin x="-126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4351146518311387E-2"/>
          <c:y val="0.11116260379671078"/>
          <c:w val="0.72324877948571753"/>
          <c:h val="0.77432055040479375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invertIfNegative val="0"/>
          <c:dPt>
            <c:idx val="0"/>
            <c:invertIfNegative val="0"/>
            <c:bubble3D val="1"/>
            <c:spPr>
              <a:solidFill>
                <a:schemeClr val="tx2">
                  <a:lumMod val="60000"/>
                  <a:lumOff val="40000"/>
                </a:schemeClr>
              </a:solidFill>
            </c:spPr>
          </c:dPt>
          <c:dPt>
            <c:idx val="1"/>
            <c:invertIfNegative val="0"/>
            <c:bubble3D val="1"/>
            <c:spPr>
              <a:solidFill>
                <a:schemeClr val="accent2">
                  <a:lumMod val="75000"/>
                </a:schemeClr>
              </a:solidFill>
            </c:spPr>
          </c:dPt>
          <c:dPt>
            <c:idx val="2"/>
            <c:invertIfNegative val="0"/>
            <c:bubble3D val="1"/>
            <c:spPr>
              <a:solidFill>
                <a:schemeClr val="accent2">
                  <a:lumMod val="60000"/>
                  <a:lumOff val="40000"/>
                </a:schemeClr>
              </a:solidFill>
            </c:spPr>
          </c:dPt>
          <c:dPt>
            <c:idx val="3"/>
            <c:invertIfNegative val="0"/>
            <c:bubble3D val="1"/>
            <c:spPr>
              <a:solidFill>
                <a:schemeClr val="accent2">
                  <a:lumMod val="40000"/>
                  <a:lumOff val="60000"/>
                </a:schemeClr>
              </a:solidFill>
            </c:spPr>
          </c:dPt>
          <c:dPt>
            <c:idx val="4"/>
            <c:invertIfNegative val="0"/>
            <c:bubble3D val="1"/>
            <c:spPr>
              <a:solidFill>
                <a:srgbClr val="92D050"/>
              </a:solidFill>
            </c:spPr>
          </c:dPt>
          <c:dPt>
            <c:idx val="5"/>
            <c:invertIfNegative val="0"/>
            <c:bubble3D val="1"/>
            <c:spPr>
              <a:solidFill>
                <a:schemeClr val="accent3">
                  <a:lumMod val="60000"/>
                  <a:lumOff val="40000"/>
                </a:schemeClr>
              </a:solidFill>
            </c:spPr>
          </c:dPt>
          <c:dPt>
            <c:idx val="6"/>
            <c:invertIfNegative val="0"/>
            <c:bubble3D val="1"/>
            <c:spPr>
              <a:solidFill>
                <a:schemeClr val="accent1"/>
              </a:solidFill>
            </c:spPr>
          </c:dPt>
          <c:dPt>
            <c:idx val="7"/>
            <c:invertIfNegative val="0"/>
            <c:bubble3D val="1"/>
            <c:spPr>
              <a:solidFill>
                <a:srgbClr val="00B0F0"/>
              </a:solidFill>
            </c:spPr>
          </c:dPt>
          <c:dPt>
            <c:idx val="8"/>
            <c:invertIfNegative val="0"/>
            <c:bubble3D val="1"/>
            <c:spPr>
              <a:solidFill>
                <a:schemeClr val="bg1">
                  <a:lumMod val="75000"/>
                </a:schemeClr>
              </a:solidFill>
            </c:spPr>
          </c:dPt>
          <c:cat>
            <c:strRef>
              <c:f>List1!$A$2:$A$10</c:f>
              <c:strCache>
                <c:ptCount val="9"/>
                <c:pt idx="0">
                  <c:v>OSOBNÍ HYGIENA</c:v>
                </c:pt>
                <c:pt idx="1">
                  <c:v>WC</c:v>
                </c:pt>
                <c:pt idx="2">
                  <c:v>PRANÍ PRÁDLA</c:v>
                </c:pt>
                <c:pt idx="3">
                  <c:v>MYTÍ NÁDOBÍ</c:v>
                </c:pt>
                <c:pt idx="4">
                  <c:v>ZALÉVÁNÍ ZAHRADY</c:v>
                </c:pt>
                <c:pt idx="5">
                  <c:v>MYTÍ AUTA</c:v>
                </c:pt>
                <c:pt idx="6">
                  <c:v>VAŘENÍ</c:v>
                </c:pt>
                <c:pt idx="7">
                  <c:v>PITÍ</c:v>
                </c:pt>
                <c:pt idx="8">
                  <c:v>OSTATNÍ</c:v>
                </c:pt>
              </c:strCache>
            </c:strRef>
          </c:cat>
          <c:val>
            <c:numRef>
              <c:f>List1!$B$2:$B$10</c:f>
              <c:numCache>
                <c:formatCode>0%</c:formatCode>
                <c:ptCount val="9"/>
                <c:pt idx="0">
                  <c:v>0.35</c:v>
                </c:pt>
                <c:pt idx="1">
                  <c:v>0.31</c:v>
                </c:pt>
                <c:pt idx="2">
                  <c:v>0.11</c:v>
                </c:pt>
                <c:pt idx="3">
                  <c:v>7.0000000000000007E-2</c:v>
                </c:pt>
                <c:pt idx="4">
                  <c:v>7.0000000000000007E-2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278835584"/>
        <c:axId val="278837120"/>
      </c:barChart>
      <c:catAx>
        <c:axId val="278835584"/>
        <c:scaling>
          <c:orientation val="minMax"/>
        </c:scaling>
        <c:delete val="0"/>
        <c:axPos val="b"/>
        <c:majorTickMark val="out"/>
        <c:minorTickMark val="none"/>
        <c:tickLblPos val="nextTo"/>
        <c:crossAx val="278837120"/>
        <c:crosses val="autoZero"/>
        <c:auto val="1"/>
        <c:lblAlgn val="ctr"/>
        <c:lblOffset val="100"/>
        <c:noMultiLvlLbl val="0"/>
      </c:catAx>
      <c:valAx>
        <c:axId val="278837120"/>
        <c:scaling>
          <c:orientation val="minMax"/>
        </c:scaling>
        <c:delete val="0"/>
        <c:axPos val="l"/>
        <c:numFmt formatCode="0%" sourceLinked="1"/>
        <c:majorTickMark val="out"/>
        <c:minorTickMark val="none"/>
        <c:tickLblPos val="nextTo"/>
        <c:crossAx val="278835584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>
          <a:latin typeface="Arial" pitchFamily="34" charset="0"/>
          <a:cs typeface="Arial" pitchFamily="34" charset="0"/>
        </a:defRPr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A8FB46-987E-463F-8F32-D941569291E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9F1C3F-DA1C-4C1A-8D6B-BCF766A29F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629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9F1C3F-DA1C-4C1A-8D6B-BCF766A29F04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040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5AED4D-E669-441F-B6EF-E861956B32FB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9B5BF8-16EF-4F13-9D46-CB20AF3E2A9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wmf"/><Relationship Id="rId5" Type="http://schemas.openxmlformats.org/officeDocument/2006/relationships/image" Target="../media/image35.jpeg"/><Relationship Id="rId4" Type="http://schemas.openxmlformats.org/officeDocument/2006/relationships/image" Target="../media/image34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0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wmf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wmf"/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wmf"/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9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7048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10" y="2492896"/>
            <a:ext cx="864096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56393" y="4861135"/>
            <a:ext cx="75427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Název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VY_32_INOVACE_XVI_1_11_Voda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Šablona číslo 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XVI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	Sada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číslo: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	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Pořadové číslo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11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Autor: </a:t>
            </a:r>
            <a:r>
              <a:rPr lang="cs-CZ" dirty="0" err="1">
                <a:solidFill>
                  <a:srgbClr val="000000"/>
                </a:solidFill>
                <a:latin typeface="Arial"/>
              </a:rPr>
              <a:t>Mgr.Lenka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Dědečková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155072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196752"/>
            <a:ext cx="87129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Anotace: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Výklad učiva o vodě jako základní podmínce života, součásti neživé přírody. Druhy vod, význam a  využití vody, vodnatost řek, levé a pravé přítoky, pohyb vody, koloběh vody, spotřeba vody, znečišťování a   ochrana vody.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Očekávaný výstup: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Žák umí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vysvětlit význam vody pro život na Zemi. Žák zná druhy vod, využití vody, pojem vodnatost řek, levé a pravé přítoky, pohyb vody. Žák umí vysvětlit koloběh vody a možnosti ochrany vody.   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Druh učebního materiálu: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Typická věková skupina: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9-11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let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Klíčová slova: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voda - základní podmínka života, druhy vod, využití, ochrana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Pomůcky a materiál: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interaktivní tabule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40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min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Metodické zhodnocení a popis práce s digitálním učebním </a:t>
            </a:r>
            <a:br>
              <a:rPr lang="cs-CZ" b="1" dirty="0">
                <a:solidFill>
                  <a:srgbClr val="000000"/>
                </a:solidFill>
                <a:latin typeface="Arial"/>
              </a:rPr>
            </a:br>
            <a:r>
              <a:rPr lang="cs-CZ" b="1" dirty="0">
                <a:solidFill>
                  <a:srgbClr val="000000"/>
                </a:solidFill>
                <a:latin typeface="Arial"/>
              </a:rPr>
              <a:t>materiálem: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Žáci pracovali podle pokynů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, procvičovali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a upevňovali </a:t>
            </a:r>
            <a:br>
              <a:rPr lang="cs-CZ" dirty="0">
                <a:solidFill>
                  <a:srgbClr val="000000"/>
                </a:solidFill>
                <a:latin typeface="Arial"/>
              </a:rPr>
            </a:br>
            <a:r>
              <a:rPr lang="cs-CZ" dirty="0">
                <a:solidFill>
                  <a:srgbClr val="000000"/>
                </a:solidFill>
                <a:latin typeface="Arial"/>
              </a:rPr>
              <a:t>poznatky o tématu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dle svých schopností prostřednictvím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tabule.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4047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784177"/>
            <a:ext cx="3954016" cy="2857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426" y="3785861"/>
            <a:ext cx="3673526" cy="280831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83314" y="5949280"/>
            <a:ext cx="397737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CO UŽ UMÍME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90472" y="3993945"/>
            <a:ext cx="1341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SLANÁ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94827" y="3991793"/>
            <a:ext cx="1616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SLADKÁ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2487754"/>
            <a:ext cx="7457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70C0"/>
                </a:solidFill>
              </a:rPr>
              <a:t>ZÁKLADNÍ PODMÍNKA ŽIVOTA NA ZEMI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044436"/>
            <a:ext cx="5235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SOUČÁST NEŽIVÉ PŘÍRODY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932" y="1916832"/>
            <a:ext cx="3991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2"/>
                </a:solidFill>
              </a:rPr>
              <a:t>JE KAPALNÁ LÁTKA</a:t>
            </a:r>
            <a:endParaRPr lang="cs-CZ" sz="28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69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ál 21"/>
          <p:cNvSpPr/>
          <p:nvPr/>
        </p:nvSpPr>
        <p:spPr>
          <a:xfrm>
            <a:off x="5227420" y="1699589"/>
            <a:ext cx="1800200" cy="172819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957129" y="3381083"/>
            <a:ext cx="1800200" cy="172819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259632" y="4669661"/>
            <a:ext cx="1800200" cy="172819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LÁTKY OBSAHUJÍCÍ VODU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2291593" y="1930479"/>
            <a:ext cx="1800200" cy="172819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63601" y="2525897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KYSLÍK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555923" y="3901698"/>
            <a:ext cx="1800200" cy="1728192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555924" y="4488777"/>
            <a:ext cx="18001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DRASLÍK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531065" y="4197045"/>
            <a:ext cx="1800200" cy="1728192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4765794"/>
            <a:ext cx="16635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HOŘČÍK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4156905" y="2525897"/>
            <a:ext cx="1800200" cy="1728192"/>
          </a:xfrm>
          <a:prstGeom prst="ellipse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288846" y="3054330"/>
            <a:ext cx="15363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VÁPNÍK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763688" y="3584695"/>
            <a:ext cx="1800200" cy="172819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83954" y="4157173"/>
            <a:ext cx="1359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SODÍK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686337" y="1779972"/>
            <a:ext cx="1800200" cy="172819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02596" y="2347415"/>
            <a:ext cx="13676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</a:rPr>
              <a:t>UHLÍK</a:t>
            </a:r>
            <a:endParaRPr lang="cs-CZ" sz="28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2050" name="Picture 2" descr="C:\Users\dedeckoval.2ZSJC\AppData\Local\Microsoft\Windows\Temporary Internet Files\Content.IE5\C7ZY9SDK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46" y="207867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6368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NAJDEME VODU</a:t>
            </a: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398984" y="1916831"/>
            <a:ext cx="3456384" cy="1782153"/>
          </a:xfrm>
          <a:prstGeom prst="flowChartPunchedTape">
            <a:avLst/>
          </a:prstGeom>
          <a:solidFill>
            <a:srgbClr val="0F6FC6"/>
          </a:solidFill>
          <a:ln w="25400" cap="flat" cmpd="sng" algn="ctr">
            <a:solidFill>
              <a:srgbClr val="0F6FC6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nstantia"/>
                <a:ea typeface="+mn-ea"/>
                <a:cs typeface="+mn-cs"/>
              </a:rPr>
              <a:t> V</a:t>
            </a:r>
            <a:r>
              <a:rPr kumimoji="0" lang="cs-CZ" sz="3600" b="1" i="0" u="none" strike="noStrike" kern="0" cap="none" spc="0" normalizeH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nstantia"/>
                <a:ea typeface="+mn-ea"/>
                <a:cs typeface="+mn-cs"/>
              </a:rPr>
              <a:t> ŽIVÉ PŘÍRODĚ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nstantia"/>
              <a:ea typeface="+mn-ea"/>
              <a:cs typeface="+mn-cs"/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4581097" y="1772816"/>
            <a:ext cx="3456384" cy="1782153"/>
          </a:xfrm>
          <a:prstGeom prst="flowChartPunchedTape">
            <a:avLst/>
          </a:prstGeom>
          <a:solidFill>
            <a:srgbClr val="C00000"/>
          </a:solidFill>
          <a:ln w="25400" cap="flat" cmpd="sng" algn="ctr">
            <a:solidFill>
              <a:srgbClr val="FF0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onstantia"/>
                <a:ea typeface="+mn-ea"/>
                <a:cs typeface="+mn-cs"/>
              </a:rPr>
              <a:t> V</a:t>
            </a:r>
            <a:r>
              <a:rPr kumimoji="0" lang="cs-CZ" sz="3600" b="1" i="0" u="none" strike="noStrike" kern="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onstantia"/>
                <a:ea typeface="+mn-ea"/>
                <a:cs typeface="+mn-cs"/>
              </a:rPr>
              <a:t> NEŽIVÉ PŘÍRODĚ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onstantia"/>
              <a:ea typeface="+mn-ea"/>
              <a:cs typeface="+mn-cs"/>
            </a:endParaRPr>
          </a:p>
        </p:txBody>
      </p:sp>
      <p:pic>
        <p:nvPicPr>
          <p:cNvPr id="1028" name="Picture 4" descr="C:\Users\dedeckoval.2ZSJC\AppData\Local\Microsoft\Windows\Temporary Internet Files\Content.IE5\XQFJU6L6\MC900437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489" y="4030641"/>
            <a:ext cx="15748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edeckoval.2ZSJC\AppData\Local\Microsoft\Windows\Temporary Internet Files\Content.IE5\UJL1MLZX\MC9001049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289" y="2837255"/>
            <a:ext cx="1826057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edeckoval.2ZSJC\AppData\Local\Microsoft\Windows\Temporary Internet Files\Content.IE5\89TR5WV4\MC9001108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852" y="3554969"/>
            <a:ext cx="1613916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edeckoval.2ZSJC\AppData\Local\Microsoft\Windows\Temporary Internet Files\Content.IE5\O93NY3XJ\MC9003834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84" y="5192659"/>
            <a:ext cx="2050295" cy="140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edeckoval.2ZSJC\AppData\Local\Microsoft\Windows\Temporary Internet Files\Content.IE5\0V97UDT1\MC9003910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258" y="4213421"/>
            <a:ext cx="1830629" cy="167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edeckoval.2ZSJC\AppData\Local\Microsoft\Windows\Temporary Internet Files\Content.IE5\UJL1MLZX\MC9002922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72637"/>
            <a:ext cx="1826057" cy="134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719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56396"/>
            <a:ext cx="4099264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12700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NEZBYTNÁ PRO ŽIVOT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229200"/>
            <a:ext cx="4844724" cy="9541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ZÁSOBÁRNOU VODY  JSOU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VODNÍ PLOCHY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586236"/>
            <a:ext cx="3404971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PODPORUJE RŮST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pic>
        <p:nvPicPr>
          <p:cNvPr id="3074" name="Picture 2" descr="C:\Users\dedeckoval.2ZSJC\AppData\Local\Microsoft\Windows\Temporary Internet Files\Content.IE5\4QOOVXFQ\MC9004376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295" y="1281599"/>
            <a:ext cx="2362169" cy="237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edeckoval.2ZSJC\AppData\Local\Microsoft\Windows\Temporary Internet Files\Content.IE5\EK2Z7X6Q\MC9004124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613" y="4109456"/>
            <a:ext cx="2244851" cy="227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edeckoval.2ZSJC\AppData\Local\Microsoft\Windows\Temporary Internet Files\Content.IE5\NMD45BP2\MC900324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08312"/>
            <a:ext cx="1631499" cy="1879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06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SLADKÁ VODA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1999" y="1196752"/>
            <a:ext cx="3647665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NA POVRCHU ZEMĚ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5978" y="4850304"/>
            <a:ext cx="1666225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RYBNÍKY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69700" y="1953548"/>
            <a:ext cx="1765868" cy="138499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JEZERA 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A VODNÍ 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</a:rPr>
              <a:t>NÁDRŽE</a:t>
            </a:r>
            <a:endParaRPr lang="cs-CZ" sz="2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06634" y="2259028"/>
            <a:ext cx="163057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POTOKY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87159" y="4920224"/>
            <a:ext cx="1069524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ŘEKY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dedeckoval.2ZSJC\AppData\Local\Microsoft\Windows\Temporary Internet Files\Content.IE5\U6QL5L17\MC900426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48" y="4661083"/>
            <a:ext cx="1827886" cy="114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edeckoval.2ZSJC\AppData\Local\Microsoft\Windows\Temporary Internet Files\Content.IE5\0V97UDT1\MC9004322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27" y="1862295"/>
            <a:ext cx="1651566" cy="156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edeckoval.2ZSJC\AppData\Local\Microsoft\Windows\Temporary Internet Files\Content.IE5\GZSNMEOX\MC9002291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784" y="2029358"/>
            <a:ext cx="1828800" cy="1233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edeckoval.2ZSJC\AppData\Local\Microsoft\Windows\Temporary Internet Files\Content.IE5\OHDOP8ZZ\MC9004262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698" y="4661083"/>
            <a:ext cx="1827886" cy="104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93827" y="3911556"/>
            <a:ext cx="2712537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 E K O U C Í     V O D 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54077" y="3874216"/>
            <a:ext cx="2625014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 T O J A T Á     V O D A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4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2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SLADKÁ VODA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27984" y="1196752"/>
            <a:ext cx="4230197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POD POVRCHEM ZEMĚ</a:t>
            </a:r>
            <a:endParaRPr lang="cs-CZ" sz="2800" b="1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4193" y="6021288"/>
            <a:ext cx="216758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MINERÁLNÍ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46188" y="2331644"/>
            <a:ext cx="222144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PRAMENITÁ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6894" y="2317376"/>
            <a:ext cx="1996059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TERMÁLNÍ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4193" y="2276872"/>
            <a:ext cx="2144841" cy="321324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73" y="3204117"/>
            <a:ext cx="1714500" cy="2286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366042"/>
            <a:ext cx="2333625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2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ALTERNATIVNÍ ZDROJ SLADKÉ VODY</a:t>
            </a:r>
            <a:endParaRPr lang="cs-CZ" dirty="0"/>
          </a:p>
        </p:txBody>
      </p:sp>
      <p:pic>
        <p:nvPicPr>
          <p:cNvPr id="3" name="Picture 11" descr="C:\Users\dedeckoval.2ZSJC\AppData\Local\Microsoft\Windows\Temporary Internet Files\Content.IE5\O93NY3XJ\MC900407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866" y="2918527"/>
            <a:ext cx="6048672" cy="246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2143308"/>
            <a:ext cx="2324867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LEDOVCE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5794113"/>
            <a:ext cx="2531783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ANTARKTIDA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24983" y="5794113"/>
            <a:ext cx="1991764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GRÓNSKO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224" y="5794113"/>
            <a:ext cx="1525354" cy="5232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ISLAND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402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A JEJÍ VYUŽITÍ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501008"/>
            <a:ext cx="2664296" cy="259949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356992"/>
            <a:ext cx="2736304" cy="266825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749171"/>
            <a:ext cx="2857500" cy="26860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40873" y="2574794"/>
            <a:ext cx="1817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DEŠŤOVÁ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7747" y="4581128"/>
            <a:ext cx="1283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PITNÁ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2574794"/>
            <a:ext cx="2007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UŽITKOVÁ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dedeckoval.2ZSJC\AppData\Local\Microsoft\Windows\Temporary Internet Files\Content.IE5\OHDOP8ZZ\MC9004404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081" y="47667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055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VODNATOST  ŘEK </a:t>
            </a:r>
            <a:endParaRPr lang="cs-CZ" dirty="0"/>
          </a:p>
        </p:txBody>
      </p:sp>
      <p:pic>
        <p:nvPicPr>
          <p:cNvPr id="3074" name="Picture 2" descr="C:\Users\dedeckoval.2ZSJC\AppData\Local\Microsoft\Windows\Temporary Internet Files\Content.IE5\P8S5XKCW\MC9002291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244" y="5324364"/>
            <a:ext cx="1828800" cy="130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dedeckoval.2ZSJC\AppData\Local\Microsoft\Windows\Temporary Internet Files\Content.IE5\GZSNMEOX\MC9004262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616" y="2878530"/>
            <a:ext cx="1827886" cy="114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edeckoval.2ZSJC\AppData\Local\Microsoft\Windows\Temporary Internet Files\Content.IE5\OHDOP8ZZ\MC900282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561692"/>
            <a:ext cx="1499616" cy="177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edeckoval.2ZSJC\AppData\Local\Microsoft\Windows\Temporary Internet Files\Content.IE5\89TR5WV4\MC9004296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99804"/>
            <a:ext cx="184150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edeckoval.2ZSJC\AppData\Local\Microsoft\Windows\Temporary Internet Files\Content.IE5\AZP6XK8J\MC9004296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217" y="4602260"/>
            <a:ext cx="15525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39765" y="1938318"/>
            <a:ext cx="1487715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POTOK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40866" y="1923065"/>
            <a:ext cx="131959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ŘÍČKA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09914" y="1950774"/>
            <a:ext cx="1157689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ŘEKA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67519" y="4585461"/>
            <a:ext cx="1726114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SOUTOK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8338" y="5024053"/>
            <a:ext cx="1488164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VODNÍ </a:t>
            </a:r>
          </a:p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NÁDRŽ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918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TOK ŘEKY LABE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988840"/>
            <a:ext cx="6420295" cy="4573251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>
            <a:off x="6228184" y="2276872"/>
            <a:ext cx="144016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841635">
            <a:off x="7779632" y="4604769"/>
            <a:ext cx="432048" cy="91773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 rot="20514996">
            <a:off x="732165" y="3179231"/>
            <a:ext cx="617568" cy="1382750"/>
          </a:xfrm>
          <a:prstGeom prst="upArrow">
            <a:avLst>
              <a:gd name="adj1" fmla="val 50000"/>
              <a:gd name="adj2" fmla="val 582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6361484">
            <a:off x="4432272" y="4233754"/>
            <a:ext cx="574898" cy="11911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510008" y="1473438"/>
            <a:ext cx="1724383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PRAMEN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3321358"/>
            <a:ext cx="1444626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HORNÍ</a:t>
            </a:r>
          </a:p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TOK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96862" y="6035534"/>
            <a:ext cx="2616294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STŘEDNÍ TOK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3107" y="4623678"/>
            <a:ext cx="1471878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DOLNÍ </a:t>
            </a:r>
          </a:p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TOK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601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PŘÍTOKY ŘEK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085" y="1884889"/>
            <a:ext cx="6420295" cy="457325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011635" y="3356992"/>
            <a:ext cx="2618858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PRAVÉ PŘÍTOKY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58605" y="6035415"/>
            <a:ext cx="2389437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LEVÉ PŘÍTOKY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92518" y="1628800"/>
            <a:ext cx="4158126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PRAVÝ A LEVÝ PŘÍTOK </a:t>
            </a:r>
          </a:p>
          <a:p>
            <a:pPr algn="ctr"/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VE SMĚRU TOKU</a:t>
            </a:r>
            <a:endParaRPr lang="cs-CZ" sz="28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40306" y="5603997"/>
            <a:ext cx="1642181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LEVÉ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PŘÍTOKY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3756017"/>
            <a:ext cx="1568443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LEVÉ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PŘÍTOKY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402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  <p:bldP spid="16" grpId="0" animBg="1"/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POVODÍ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1916832"/>
            <a:ext cx="7332878" cy="45410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59832" y="764704"/>
            <a:ext cx="4884607" cy="95410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ÚZEMÍ, ZE KTERÉHO TEČE </a:t>
            </a:r>
          </a:p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VODA DO JEDNÉ ŘEKY</a:t>
            </a:r>
            <a:endParaRPr lang="cs-CZ" sz="2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43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PROUDU VODY</a:t>
            </a:r>
            <a:endParaRPr lang="cs-CZ" dirty="0"/>
          </a:p>
        </p:txBody>
      </p:sp>
      <p:pic>
        <p:nvPicPr>
          <p:cNvPr id="2050" name="Picture 2" descr="C:\Users\dedeckoval.2ZSJC\AppData\Local\Microsoft\Windows\Temporary Internet Files\Content.IE5\AZP6XK8J\MC9001049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81" y="4221088"/>
            <a:ext cx="2335758" cy="233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edeckoval.2ZSJC\AppData\Local\Microsoft\Windows\Temporary Internet Files\Content.IE5\L0YC2KHV\MC9002005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64245"/>
            <a:ext cx="2232248" cy="205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7442" y="1957129"/>
            <a:ext cx="1185389" cy="52322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LODĚ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75929" y="4696469"/>
            <a:ext cx="2635658" cy="1384995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VODNÍ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ELEKTRÁRNY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A MLÝNY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385" y="6047028"/>
            <a:ext cx="1144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DNES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80203" y="3995037"/>
            <a:ext cx="25757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MINULOSTI</a:t>
            </a:r>
            <a:endParaRPr lang="cs-CZ" sz="2800" b="1" dirty="0"/>
          </a:p>
        </p:txBody>
      </p:sp>
      <p:pic>
        <p:nvPicPr>
          <p:cNvPr id="2054" name="Picture 6" descr="C:\Users\dedeckoval.2ZSJC\AppData\Local\Microsoft\Windows\Temporary Internet Files\Content.IE5\P8S5XKCW\MC900382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74" y="2493396"/>
            <a:ext cx="2557526" cy="150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928696" y="1896092"/>
            <a:ext cx="1473480" cy="52322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KÁNOE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20565" y="1896092"/>
            <a:ext cx="1094980" cy="52322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RYBY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058" name="Picture 10" descr="C:\Users\dedeckoval.2ZSJC\AppData\Local\Microsoft\Windows\Temporary Internet Files\Content.IE5\OHDOP8ZZ\MC9003548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092" y="2495123"/>
            <a:ext cx="2692301" cy="155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edeckoval.2ZSJC\AppData\Local\Microsoft\Windows\Temporary Internet Files\Content.IE5\OHDOP8ZZ\MC900036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346" y="2912162"/>
            <a:ext cx="1833372" cy="71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9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5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SLANÁ (MOŘSKÁ) </a:t>
            </a:r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21969" y="2766348"/>
            <a:ext cx="1669047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OCEÁNY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7535" y="2823031"/>
            <a:ext cx="128753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MOŘE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12204" y="4392802"/>
            <a:ext cx="2718886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SLANÉ JEZERO</a:t>
            </a:r>
            <a:endParaRPr lang="cs-CZ" sz="2800" b="1" dirty="0"/>
          </a:p>
        </p:txBody>
      </p:sp>
      <p:pic>
        <p:nvPicPr>
          <p:cNvPr id="3074" name="Picture 2" descr="C:\Users\dedeckoval.2ZSJC\AppData\Local\Microsoft\Windows\Temporary Internet Files\Content.IE5\OHDOP8ZZ\MC9004081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4173526"/>
            <a:ext cx="2758319" cy="204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edeckoval.2ZSJC\AppData\Local\Microsoft\Windows\Temporary Internet Files\Content.IE5\89TR5WV4\MC9002922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4096410"/>
            <a:ext cx="2741191" cy="207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850" y="2060848"/>
            <a:ext cx="2751593" cy="2047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65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POHYB MOŘÍ A OCEÁNŮ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26767" y="1916832"/>
            <a:ext cx="5194499" cy="166199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POHYB = PROUD  </a:t>
            </a:r>
            <a:r>
              <a:rPr lang="cs-CZ" dirty="0" smtClean="0">
                <a:latin typeface="+mj-lt"/>
              </a:rPr>
              <a:t>VODY </a:t>
            </a:r>
            <a:r>
              <a:rPr lang="cs-CZ" sz="2800" b="1" dirty="0" smtClean="0">
                <a:latin typeface="+mj-lt"/>
              </a:rPr>
              <a:t>VZNIKÁ </a:t>
            </a:r>
          </a:p>
          <a:p>
            <a:pPr algn="ctr"/>
            <a:r>
              <a:rPr lang="cs-CZ" sz="2800" b="1" dirty="0" smtClean="0">
                <a:latin typeface="+mj-lt"/>
              </a:rPr>
              <a:t>PROUDĚNÍM </a:t>
            </a:r>
            <a:r>
              <a:rPr lang="cs-CZ" dirty="0" smtClean="0">
                <a:latin typeface="+mj-lt"/>
              </a:rPr>
              <a:t>VĚTRU</a:t>
            </a:r>
            <a:r>
              <a:rPr lang="cs-CZ" sz="2800" b="1" dirty="0" smtClean="0">
                <a:latin typeface="+mj-lt"/>
              </a:rPr>
              <a:t>, TEPLOTOU </a:t>
            </a:r>
            <a:r>
              <a:rPr lang="cs-CZ" dirty="0" smtClean="0">
                <a:latin typeface="+mj-lt"/>
              </a:rPr>
              <a:t>VODY</a:t>
            </a:r>
          </a:p>
          <a:p>
            <a:pPr algn="ctr"/>
            <a:r>
              <a:rPr lang="cs-CZ" sz="2800" b="1" dirty="0" smtClean="0">
                <a:latin typeface="+mj-lt"/>
              </a:rPr>
              <a:t> A ODLIŠNOU SLANOSTÍ</a:t>
            </a:r>
          </a:p>
          <a:p>
            <a:pPr algn="ctr"/>
            <a:endParaRPr lang="cs-CZ" dirty="0">
              <a:latin typeface="+mj-lt"/>
            </a:endParaRPr>
          </a:p>
        </p:txBody>
      </p:sp>
      <p:pic>
        <p:nvPicPr>
          <p:cNvPr id="1026" name="Picture 2" descr="C:\Users\dedeckoval.2ZSJC\AppData\Local\Microsoft\Windows\Temporary Internet Files\Content.IE5\L0YC2KHV\MC9001605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61048"/>
            <a:ext cx="763284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nahoru 5"/>
          <p:cNvSpPr/>
          <p:nvPr/>
        </p:nvSpPr>
        <p:spPr>
          <a:xfrm>
            <a:off x="693096" y="1882283"/>
            <a:ext cx="1224136" cy="1800200"/>
          </a:xfrm>
          <a:prstGeom prst="up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 rot="13058278">
            <a:off x="6742003" y="2535328"/>
            <a:ext cx="1224136" cy="18002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44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dedeckoval.2ZSJC\AppData\Local\Microsoft\Windows\Temporary Internet Files\Content.IE5\L0YC2KHV\MC900434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101" y="332656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KOLOBĚH VODY</a:t>
            </a:r>
            <a:endParaRPr lang="cs-CZ" dirty="0"/>
          </a:p>
        </p:txBody>
      </p:sp>
      <p:pic>
        <p:nvPicPr>
          <p:cNvPr id="7171" name="Picture 3" descr="C:\Users\dedeckoval.2ZSJC\AppData\Local\Microsoft\Windows\Temporary Internet Files\Content.IE5\08O2N8O6\MC90040632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980" y="3032761"/>
            <a:ext cx="4284476" cy="334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dedeckoval.2ZSJC\AppData\Local\Microsoft\Windows\Temporary Internet Files\Content.IE5\AZP6XK8J\MC90042966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88" y="4669148"/>
            <a:ext cx="8347168" cy="207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dedeckoval.2ZSJC\AppData\Local\Microsoft\Windows\Temporary Internet Files\Content.IE5\O93NY3XJ\MC90044040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6672"/>
            <a:ext cx="3528393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dedeckoval.2ZSJC\AppData\Local\Microsoft\Windows\Temporary Internet Files\Content.IE5\L0YC2KHV\MC90044180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661" y="147551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dedeckoval.2ZSJC\AppData\Local\Microsoft\Windows\Temporary Internet Files\Content.IE5\U32SG5N5\MC90043259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56" y="27123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nahoru 2"/>
          <p:cNvSpPr/>
          <p:nvPr/>
        </p:nvSpPr>
        <p:spPr>
          <a:xfrm>
            <a:off x="1187624" y="4266868"/>
            <a:ext cx="792088" cy="1438389"/>
          </a:xfrm>
          <a:prstGeom prst="up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4716016" y="163457"/>
            <a:ext cx="1015008" cy="1969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SPOTŘEBA VODY</a:t>
            </a:r>
            <a:endParaRPr lang="cs-CZ" dirty="0"/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val="1220740080"/>
              </p:ext>
            </p:extLst>
          </p:nvPr>
        </p:nvGraphicFramePr>
        <p:xfrm>
          <a:off x="755576" y="2132856"/>
          <a:ext cx="7632848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007119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ZNEČIŠTĚNÍ VODY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49684" y="1998270"/>
            <a:ext cx="3018390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ODPADNÍ VODA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41246" y="2910383"/>
            <a:ext cx="3480696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UHYNULÁ ZVÍŘÁTA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3675" y="3859196"/>
            <a:ext cx="326211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ÚNIK CHEMIKÁLIÍ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6657" y="3861048"/>
            <a:ext cx="2964209" cy="523220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ROPNÉ HAVÁRIE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3657" y="5144048"/>
            <a:ext cx="4222438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NEPOVOLENÉ SKLÁDKY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40913" y="2854267"/>
            <a:ext cx="2994346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HNOJIVA Z POLÍ 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4106" y="2039796"/>
            <a:ext cx="1927772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POVODNĚ</a:t>
            </a:r>
            <a:endParaRPr lang="cs-CZ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194" name="Picture 2" descr="C:\Users\dedeckoval.2ZSJC\AppData\Local\Microsoft\Windows\Temporary Internet Files\Content.IE5\W0M8ZI08\MC900318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053" y="456309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dedeckoval.2ZSJC\AppData\Local\Microsoft\Windows\Temporary Internet Files\Content.IE5\L0YC2KHV\MC9003970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40" y="4725144"/>
            <a:ext cx="1888212" cy="188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8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ŽIVOTA PŘED KATASTROFAMI </a:t>
            </a:r>
            <a:endParaRPr lang="cs-CZ" dirty="0"/>
          </a:p>
        </p:txBody>
      </p:sp>
      <p:pic>
        <p:nvPicPr>
          <p:cNvPr id="1026" name="Picture 2" descr="C:\Users\dedeckoval.2ZSJC\AppData\Local\Microsoft\Windows\Temporary Internet Files\Content.IE5\UJL1MLZX\MC900104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801" y="2492896"/>
            <a:ext cx="182697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edeckoval.2ZSJC\AppData\Local\Microsoft\Windows\Temporary Internet Files\Content.IE5\OHDOP8ZZ\MC900153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091" y="2655343"/>
            <a:ext cx="1817827" cy="128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6203" y="5206050"/>
            <a:ext cx="339156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VYHLEDAT ÚKRYT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16716" y="6066874"/>
            <a:ext cx="5805307" cy="523220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VYHÝBAT SE  RIZIKOVÝ MÍSTŮM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6203" y="4482698"/>
            <a:ext cx="7264489" cy="523220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EVAKUOVAT  = OPUSTIT  BYDLIŠTĚ  VČAS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08764" y="5217462"/>
            <a:ext cx="4093813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POSLOUCHAT ZPRÁVY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pic>
        <p:nvPicPr>
          <p:cNvPr id="4098" name="Picture 2" descr="C:\Users\dedeckoval.2ZSJC\AppData\Local\Microsoft\Windows\Temporary Internet Files\Content.IE5\P8S5XKCW\MC9002316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250" y="2602513"/>
            <a:ext cx="2105972" cy="1716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8085" y="1839211"/>
            <a:ext cx="199189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POVODNĚ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42584" y="1859633"/>
            <a:ext cx="174470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ZÁPLAVY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92120" y="1839211"/>
            <a:ext cx="1859805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TSUNAMI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87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4" grpId="0" animBg="1"/>
      <p:bldP spid="5" grpId="0" animBg="1"/>
      <p:bldP spid="3" grpId="0" animBg="1"/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ŽIVOTA PŘED HAVÁRIEMI</a:t>
            </a:r>
            <a:endParaRPr lang="cs-CZ" dirty="0"/>
          </a:p>
        </p:txBody>
      </p:sp>
      <p:pic>
        <p:nvPicPr>
          <p:cNvPr id="3" name="Picture 5" descr="C:\Users\dedeckoval.2ZSJC\AppData\Local\Microsoft\Windows\Temporary Internet Files\Content.IE5\W0M8ZI08\MC900030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47848"/>
            <a:ext cx="1520647" cy="15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dedeckoval.2ZSJC\AppData\Local\Microsoft\Windows\Temporary Internet Files\Content.IE5\C7ZY9SDK\MC9002817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413" y="2515513"/>
            <a:ext cx="1821485" cy="13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edeckoval.2ZSJC\AppData\Local\Microsoft\Windows\Temporary Internet Files\Content.IE5\L0YC2KHV\MC9003970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86532"/>
            <a:ext cx="1654580" cy="1651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3983" y="4581128"/>
            <a:ext cx="3069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ZACHOVAT KLID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70401" y="4609581"/>
            <a:ext cx="4640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UTĚSNIT  </a:t>
            </a:r>
            <a:r>
              <a:rPr lang="cs-CZ" sz="2800" b="1" smtClean="0">
                <a:solidFill>
                  <a:srgbClr val="FFC000"/>
                </a:solidFill>
              </a:rPr>
              <a:t>OKNA  A </a:t>
            </a:r>
            <a:r>
              <a:rPr lang="cs-CZ" sz="2800" b="1" dirty="0" smtClean="0">
                <a:solidFill>
                  <a:srgbClr val="FFC000"/>
                </a:solidFill>
              </a:rPr>
              <a:t>DVEŘE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491" y="6093296"/>
            <a:ext cx="8123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VYHLEDAT A NEOPOUŠTĚT BEZPEČNÝ ÚKRYT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5334436"/>
            <a:ext cx="6916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DODRŽOVAT POKYNY TV NEBO RADIA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65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6424" y="1988839"/>
            <a:ext cx="89893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JURČÁK,J. </a:t>
            </a:r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Přírodověda  4.ročník,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Oloumouc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: </a:t>
            </a:r>
          </a:p>
          <a:p>
            <a:r>
              <a:rPr lang="cs-CZ" sz="28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PRODOS, s.r.o., 2003. 72s. ISBN 80-85806-32-0     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0467" y="2942947"/>
            <a:ext cx="828406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ŠTIKOVÁ,V.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Člověk a jeho svět, přírodověda</a:t>
            </a:r>
          </a:p>
          <a:p>
            <a:r>
              <a:rPr lang="cs-CZ" sz="2800" i="1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pro 4.ročník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3. vyd. Brno : NOVÁ ŠKOLA, s.r.o.</a:t>
            </a:r>
          </a:p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2011. 80s. ISBN 978-80-7289-297-6</a:t>
            </a:r>
            <a:endParaRPr lang="cs-CZ" sz="28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6424" y="4345940"/>
            <a:ext cx="72329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Obrázky čerpány z otevřené galerie </a:t>
            </a:r>
          </a:p>
          <a:p>
            <a:r>
              <a:rPr lang="cs-CZ" sz="28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Microsoft Office, graf MS Office, Excel     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0493" y="5452447"/>
            <a:ext cx="7019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Fotografie čerpány z dostupných zdrojů</a:t>
            </a:r>
          </a:p>
        </p:txBody>
      </p:sp>
    </p:spTree>
    <p:extLst>
      <p:ext uri="{BB962C8B-B14F-4D97-AF65-F5344CB8AC3E}">
        <p14:creationId xmlns:p14="http://schemas.microsoft.com/office/powerpoint/2010/main" val="326066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0869" y="1047965"/>
            <a:ext cx="1084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Vlny s.3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2029" y="2030070"/>
            <a:ext cx="11397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Voda s.3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02029" y="1473512"/>
            <a:ext cx="4181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http://hvezdnysnilek2.blog.cz/1103/voda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4741" y="2430180"/>
            <a:ext cx="80973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http://www.bio-farm.cz/bio-farm/eshop/48-1-DESTILOVANA-VODA/0/5/1538-Destilovana-voda-1L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2879" y="3347700"/>
            <a:ext cx="15959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Mattoni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 s.8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7424" y="3717032"/>
            <a:ext cx="799199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http://www.jaso.cz/mattoni-sklo-0-33-l-katskup4020604.php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67380" y="4734436"/>
            <a:ext cx="79710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http://www.liberec-me-bavi.cz/cs/prevazne-nevazne-o-liberci/liberec-v-blizkosti-lesniho-koupaliste-byl-objeven-termalni-pramen.html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7686" y="4365104"/>
            <a:ext cx="2306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ermální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voda s.8 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380" y="5704517"/>
            <a:ext cx="25707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pramenitá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voda  s.8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4803" y="6104627"/>
            <a:ext cx="68961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http://www.mundo.cz/slovinsko/pramen-soci</a:t>
            </a:r>
          </a:p>
        </p:txBody>
      </p:sp>
    </p:spTree>
    <p:extLst>
      <p:ext uri="{BB962C8B-B14F-4D97-AF65-F5344CB8AC3E}">
        <p14:creationId xmlns:p14="http://schemas.microsoft.com/office/powerpoint/2010/main" val="7548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2689" y="746406"/>
            <a:ext cx="16323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Dešťová s.10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9381" y="1139640"/>
            <a:ext cx="82567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http://ekonomika.moneymag.cz/2260-vodarny-krici-na-hejtmany-platte-za-dest-zlevnime-lidem-vodu/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2689" y="1788410"/>
            <a:ext cx="17359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Užitková s.10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017" y="2178150"/>
            <a:ext cx="81764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http://www.seton.cz/setoncz/product/0/20/100003-1%20200030-2%20300013-3%204294962669-3%202901031015-4.html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2626" y="2846621"/>
            <a:ext cx="1312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Pitná s.10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9381" y="3235428"/>
            <a:ext cx="33302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http://www.sarovcova-lhota.cz/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0017" y="4005064"/>
            <a:ext cx="857751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</a:t>
            </a:r>
            <a:r>
              <a:rPr lang="cs-CZ" dirty="0" err="1"/>
              <a:t>search?q</a:t>
            </a:r>
            <a:r>
              <a:rPr lang="cs-CZ" dirty="0"/>
              <a:t>=povod%C3%AD&amp;tbm=</a:t>
            </a:r>
            <a:r>
              <a:rPr lang="cs-CZ" dirty="0" err="1"/>
              <a:t>isch&amp;tbo</a:t>
            </a:r>
            <a:r>
              <a:rPr lang="cs-CZ" dirty="0"/>
              <a:t>=</a:t>
            </a:r>
            <a:r>
              <a:rPr lang="cs-CZ" dirty="0" err="1"/>
              <a:t>u&amp;source</a:t>
            </a:r>
            <a:r>
              <a:rPr lang="cs-CZ" dirty="0"/>
              <a:t>=</a:t>
            </a:r>
            <a:r>
              <a:rPr lang="cs-CZ" dirty="0" err="1"/>
              <a:t>univ&amp;sa</a:t>
            </a:r>
            <a:r>
              <a:rPr lang="cs-CZ" dirty="0"/>
              <a:t>=</a:t>
            </a:r>
            <a:r>
              <a:rPr lang="cs-CZ" dirty="0" err="1"/>
              <a:t>X&amp;ei</a:t>
            </a:r>
            <a:r>
              <a:rPr lang="cs-CZ" dirty="0"/>
              <a:t>=1mGyUcrgNpKO7AbCwYHgAQ&amp;ved=0CDIQsAQ&amp;biw=1552&amp;bih=731#tbm=</a:t>
            </a:r>
            <a:r>
              <a:rPr lang="cs-CZ" dirty="0" err="1"/>
              <a:t>isch&amp;sa</a:t>
            </a:r>
            <a:r>
              <a:rPr lang="cs-CZ" dirty="0"/>
              <a:t>=1&amp;q=povod%C3%AD+%C5%98EK&amp;oq=povod%C3%AD+%C5%98EK&amp;gs_l=img.3..0j0i24l9.86461.87829.0.88728.4.3.0.1.1.0.256.617.0j1j2.3.0...0.0...1c.1.16.img.X1_kh6jCPec&amp;bav=on.2,or.r_qf.&amp;bvm=bv.47534661,d.ZGU&amp;fp=37813539c62ef464&amp;biw=1552&amp;bih=731&amp;facrc=_&amp;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/>
              <a:t>imgrc</a:t>
            </a:r>
            <a:r>
              <a:rPr lang="cs-CZ" dirty="0"/>
              <a:t>=OplHtg0ayrK7hM%3A%3ByUbqiK25ZRfqYM%3Bhttp%253A%252F%252Fwww.gymkh.cz%252Fstorage%252Fslavicek%252Fvoda%252Fpovodi%252520CR.jpg%3Bhttp%253A%252F%252Fwww.gymkh.cz%252Fstorage%252Fslavicek%252Fvoda%252Fvoda.ppt%3B1070%3B759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47706" y="3635732"/>
            <a:ext cx="135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Povodí s.14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73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2879" y="685924"/>
            <a:ext cx="2113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Slané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jezero s.16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5810" y="1844824"/>
            <a:ext cx="15041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Labe s.12,13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2878" y="1196752"/>
            <a:ext cx="805755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http://www.caimpuls.cz/aktuality/137:dovolena-mrtve-more.html</a:t>
            </a:r>
          </a:p>
        </p:txBody>
      </p:sp>
      <p:sp>
        <p:nvSpPr>
          <p:cNvPr id="7" name="Obdélník 6"/>
          <p:cNvSpPr/>
          <p:nvPr/>
        </p:nvSpPr>
        <p:spPr>
          <a:xfrm>
            <a:off x="493910" y="2244934"/>
            <a:ext cx="26986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http://www.reka-labe.cz/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2874" y="3435361"/>
            <a:ext cx="64021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http://www.asio.cz/cz/110.znovuvyuziti-sedych-a-destovych-vod-v-budovach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2874" y="2924944"/>
            <a:ext cx="2335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Data </a:t>
            </a:r>
            <a:r>
              <a:rPr lang="cs-CZ" sz="2000" b="1" smtClean="0">
                <a:solidFill>
                  <a:schemeClr val="bg2">
                    <a:lumMod val="50000"/>
                  </a:schemeClr>
                </a:solidFill>
              </a:rPr>
              <a:t>do grafu 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s.19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83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2462</TotalTime>
  <Words>553</Words>
  <Application>Microsoft Office PowerPoint</Application>
  <PresentationFormat>Předvádění na obrazovce (4:3)</PresentationFormat>
  <Paragraphs>163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Tok</vt:lpstr>
      <vt:lpstr>Prezentace aplikace PowerPoint</vt:lpstr>
      <vt:lpstr>Prezentace aplikace PowerPoint</vt:lpstr>
      <vt:lpstr>VODA</vt:lpstr>
      <vt:lpstr>LÁTKY OBSAHUJÍCÍ VODU</vt:lpstr>
      <vt:lpstr>KDE NAJDEME VODU</vt:lpstr>
      <vt:lpstr>VODA</vt:lpstr>
      <vt:lpstr>SLADKÁ VODA</vt:lpstr>
      <vt:lpstr>SLADKÁ VODA</vt:lpstr>
      <vt:lpstr>ALTERNATIVNÍ ZDROJ SLADKÉ VODY</vt:lpstr>
      <vt:lpstr>VODA A JEJÍ VYUŽITÍ </vt:lpstr>
      <vt:lpstr>VODNATOST  ŘEK </vt:lpstr>
      <vt:lpstr>TOK ŘEKY LABE</vt:lpstr>
      <vt:lpstr>PŘÍTOKY ŘEK</vt:lpstr>
      <vt:lpstr>POVODÍ </vt:lpstr>
      <vt:lpstr>VYUŽITÍ PROUDU VODY</vt:lpstr>
      <vt:lpstr>SLANÁ (MOŘSKÁ) VODA</vt:lpstr>
      <vt:lpstr>POHYB MOŘÍ A OCEÁNŮ</vt:lpstr>
      <vt:lpstr>KOLOBĚH VODY</vt:lpstr>
      <vt:lpstr>SPOTŘEBA VODY</vt:lpstr>
      <vt:lpstr>ZNEČIŠTĚNÍ VODY</vt:lpstr>
      <vt:lpstr>OCHRANA ŽIVOTA PŘED KATASTROFAMI </vt:lpstr>
      <vt:lpstr>OCHRANA ŽIVOTA PŘED HAVÁRIEMI</vt:lpstr>
      <vt:lpstr>POUŽITÉ  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Dědečková</dc:creator>
  <cp:lastModifiedBy>Lenka Dědečková</cp:lastModifiedBy>
  <cp:revision>79</cp:revision>
  <dcterms:created xsi:type="dcterms:W3CDTF">2013-06-02T19:15:32Z</dcterms:created>
  <dcterms:modified xsi:type="dcterms:W3CDTF">2013-08-23T19:40:02Z</dcterms:modified>
</cp:coreProperties>
</file>