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59" r:id="rId4"/>
    <p:sldId id="284" r:id="rId5"/>
    <p:sldId id="285" r:id="rId6"/>
    <p:sldId id="286" r:id="rId7"/>
    <p:sldId id="287" r:id="rId8"/>
    <p:sldId id="288" r:id="rId9"/>
    <p:sldId id="290" r:id="rId10"/>
    <p:sldId id="289" r:id="rId11"/>
    <p:sldId id="291" r:id="rId12"/>
    <p:sldId id="292" r:id="rId13"/>
    <p:sldId id="28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E666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85" autoAdjust="0"/>
    <p:restoredTop sz="84574" autoAdjust="0"/>
  </p:normalViewPr>
  <p:slideViewPr>
    <p:cSldViewPr>
      <p:cViewPr varScale="1">
        <p:scale>
          <a:sx n="45" d="100"/>
          <a:sy n="45" d="100"/>
        </p:scale>
        <p:origin x="-1445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909F938-DA2E-4F2C-8505-64B5328D26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3872060"/>
              </p:ext>
            </p:extLst>
          </p:nvPr>
        </p:nvGraphicFramePr>
        <p:xfrm>
          <a:off x="1547664" y="1916833"/>
          <a:ext cx="6264696" cy="2350405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8213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2000" b="1" smtClean="0">
                        <a:solidFill>
                          <a:srgbClr val="00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+mj-lt"/>
              </a:rPr>
              <a:t>    Název DUM:  </a:t>
            </a:r>
            <a:r>
              <a:rPr lang="cs-CZ" dirty="0" smtClean="0">
                <a:latin typeface="+mj-lt"/>
              </a:rPr>
              <a:t>VY_32_INOVACE_ VI _2_13_ Tvarosloví</a:t>
            </a:r>
          </a:p>
          <a:p>
            <a:endParaRPr lang="cs-CZ" b="1" dirty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Šablona číslo:  VI         Sada číslo:  </a:t>
            </a:r>
            <a:r>
              <a:rPr lang="cs-CZ" dirty="0">
                <a:latin typeface="+mj-lt"/>
              </a:rPr>
              <a:t>2</a:t>
            </a:r>
            <a:r>
              <a:rPr lang="cs-CZ" dirty="0" smtClean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Pořadové číslo DUM:  13</a:t>
            </a:r>
            <a:endParaRPr lang="cs-CZ" dirty="0" smtClean="0">
              <a:latin typeface="+mj-lt"/>
            </a:endParaRPr>
          </a:p>
          <a:p>
            <a:endParaRPr lang="cs-CZ" b="1" dirty="0" smtClean="0">
              <a:latin typeface="+mj-lt"/>
            </a:endParaRPr>
          </a:p>
          <a:p>
            <a:r>
              <a:rPr lang="cs-CZ" b="1" dirty="0" smtClean="0">
                <a:latin typeface="+mj-lt"/>
              </a:rPr>
              <a:t>    Autor: </a:t>
            </a:r>
            <a:r>
              <a:rPr lang="cs-CZ" b="1" dirty="0" smtClean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Mgr</a:t>
            </a:r>
            <a:r>
              <a:rPr lang="cs-CZ" dirty="0" smtClean="0">
                <a:latin typeface="+mj-lt"/>
              </a:rPr>
              <a:t>. Radmila Sálová  </a:t>
            </a:r>
            <a:endParaRPr lang="cs-CZ" dirty="0">
              <a:latin typeface="+mj-lt"/>
            </a:endParaRPr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6672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3000">
              <a:schemeClr val="accent1">
                <a:tint val="66000"/>
                <a:satMod val="160000"/>
              </a:schemeClr>
            </a:gs>
            <a:gs pos="11247">
              <a:srgbClr val="F8AAA1"/>
            </a:gs>
            <a:gs pos="23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836712"/>
            <a:ext cx="8147248" cy="518308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Anotace: Opakování probraného učiva z nižších ročníků – slovní druhy.</a:t>
            </a:r>
          </a:p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Očekávaný výstup: Žáci poznají jednotlivé slovní druhy, rozliší slova ohebná a neohebná.</a:t>
            </a:r>
          </a:p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Druh učebního materiálu: prezentace</a:t>
            </a:r>
          </a:p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Typická věková skupina: 13 – 15 let</a:t>
            </a:r>
          </a:p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Klíčová slova: druhy slov, slovní druhy ohebné a neohebné</a:t>
            </a:r>
          </a:p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Pomůcky a materiál: PC, sešit </a:t>
            </a:r>
          </a:p>
          <a:p>
            <a:r>
              <a:rPr lang="cs-CZ" dirty="0" smtClean="0">
                <a:latin typeface="Book Antiqua" pitchFamily="18" charset="0"/>
                <a:cs typeface="Arial" pitchFamily="34" charset="0"/>
              </a:rPr>
              <a:t>Ověřeno dne: 15. 11. 2012</a:t>
            </a:r>
          </a:p>
          <a:p>
            <a:r>
              <a:rPr lang="cs-CZ" dirty="0">
                <a:latin typeface="Book Antiqua" pitchFamily="18" charset="0"/>
                <a:cs typeface="Arial" pitchFamily="34" charset="0"/>
              </a:rPr>
              <a:t>V</a:t>
            </a:r>
            <a:r>
              <a:rPr lang="cs-CZ" dirty="0" smtClean="0">
                <a:latin typeface="Book Antiqua" pitchFamily="18" charset="0"/>
                <a:cs typeface="Arial" pitchFamily="34" charset="0"/>
              </a:rPr>
              <a:t>e třídě: 6.A</a:t>
            </a:r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980728"/>
            <a:ext cx="7200800" cy="5145752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Book Antiqua" pitchFamily="18" charset="0"/>
              </a:rPr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>
              <a:latin typeface="Book Antiqua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Žáci si opakují slovní druhy,</a:t>
            </a:r>
          </a:p>
          <a:p>
            <a:pPr marL="0" indent="0">
              <a:buNone/>
            </a:pPr>
            <a:r>
              <a:rPr lang="cs-CZ" smtClean="0">
                <a:latin typeface="Book Antiqua" pitchFamily="18" charset="0"/>
              </a:rPr>
              <a:t>    rozlišují slova ohebná a neohebná.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U slov ohebných rozlišují jména a slovesa.</a:t>
            </a:r>
          </a:p>
          <a:p>
            <a:pPr>
              <a:buFont typeface="Wingdings" pitchFamily="2" charset="2"/>
              <a:buChar char="Ø"/>
            </a:pPr>
            <a:r>
              <a:rPr lang="cs-CZ" smtClean="0">
                <a:latin typeface="Book Antiqua" pitchFamily="18" charset="0"/>
              </a:rPr>
              <a:t>Určují tvary slov a jejich mluvnické významy.   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/>
          <a:lstStyle/>
          <a:p>
            <a:pPr algn="ctr"/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slov a jejich významy</a:t>
            </a:r>
            <a:endParaRPr lang="cs-CZ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988840"/>
            <a:ext cx="8147248" cy="4030960"/>
          </a:xfrm>
        </p:spPr>
        <p:txBody>
          <a:bodyPr/>
          <a:lstStyle/>
          <a:p>
            <a:pPr marL="0" indent="0">
              <a:buNone/>
            </a:pPr>
            <a:r>
              <a:rPr lang="cs-CZ" b="1" u="sng">
                <a:latin typeface="Arial" pitchFamily="34" charset="0"/>
                <a:cs typeface="Arial" pitchFamily="34" charset="0"/>
              </a:rPr>
              <a:t>S</a:t>
            </a:r>
            <a:r>
              <a:rPr lang="cs-CZ" b="1" u="sng" smtClean="0">
                <a:latin typeface="Arial" pitchFamily="34" charset="0"/>
                <a:cs typeface="Arial" pitchFamily="34" charset="0"/>
              </a:rPr>
              <a:t>lovo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mtClean="0">
                <a:latin typeface="Arial" pitchFamily="34" charset="0"/>
                <a:cs typeface="Arial" pitchFamily="34" charset="0"/>
              </a:rPr>
              <a:t>je skupina hlásek ( i hláska jedna ), která má určitý význam ( </a:t>
            </a:r>
            <a:r>
              <a:rPr lang="cs-CZ" i="1" smtClean="0">
                <a:latin typeface="Arial" pitchFamily="34" charset="0"/>
                <a:cs typeface="Arial" pitchFamily="34" charset="0"/>
              </a:rPr>
              <a:t>slunce, žlutý, my, dva, osm, bydlet, zítra, na, a , ať, bác ).</a:t>
            </a:r>
          </a:p>
          <a:p>
            <a:pPr marL="0" indent="0">
              <a:buNone/>
            </a:pPr>
            <a:endParaRPr lang="cs-CZ" i="1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U slov rozlišujeme a)</a:t>
            </a:r>
            <a:r>
              <a:rPr lang="cs-CZ" u="sng" smtClean="0">
                <a:latin typeface="Arial" pitchFamily="34" charset="0"/>
                <a:cs typeface="Arial" pitchFamily="34" charset="0"/>
              </a:rPr>
              <a:t>významy slovní (věcné)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                         b) </a:t>
            </a:r>
            <a:r>
              <a:rPr lang="cs-CZ" u="sng">
                <a:latin typeface="Arial" pitchFamily="34" charset="0"/>
                <a:cs typeface="Arial" pitchFamily="34" charset="0"/>
              </a:rPr>
              <a:t>významy </a:t>
            </a:r>
            <a:r>
              <a:rPr lang="cs-CZ" u="sng" smtClean="0">
                <a:latin typeface="Arial" pitchFamily="34" charset="0"/>
                <a:cs typeface="Arial" pitchFamily="34" charset="0"/>
              </a:rPr>
              <a:t>mluvnické</a:t>
            </a:r>
            <a:endParaRPr lang="cs-CZ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5051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/>
          <a:lstStyle/>
          <a:p>
            <a:pPr algn="ctr"/>
            <a:r>
              <a:rPr lang="cs-CZ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slov a jejich významy</a:t>
            </a:r>
            <a:endParaRPr lang="cs-CZ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988840"/>
            <a:ext cx="8147248" cy="4030960"/>
          </a:xfrm>
        </p:spPr>
        <p:txBody>
          <a:bodyPr/>
          <a:lstStyle/>
          <a:p>
            <a:pPr marL="0" indent="0">
              <a:buNone/>
            </a:pPr>
            <a:r>
              <a:rPr lang="cs-CZ" b="1" u="sng">
                <a:latin typeface="Arial" pitchFamily="34" charset="0"/>
                <a:cs typeface="Arial" pitchFamily="34" charset="0"/>
              </a:rPr>
              <a:t>Slovní význam </a:t>
            </a:r>
            <a:r>
              <a:rPr lang="cs-CZ">
                <a:latin typeface="Arial" pitchFamily="34" charset="0"/>
                <a:cs typeface="Arial" pitchFamily="34" charset="0"/>
              </a:rPr>
              <a:t>má slovo samo o sobě; označuje věc, bytost, vlastnost, děj, vztah, náladu, zvuk apod. Je uveden ve výkladovém slovníku</a:t>
            </a:r>
            <a:r>
              <a:rPr lang="cs-CZ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endParaRPr lang="cs-CZ" b="1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u="sng" smtClean="0">
                <a:latin typeface="Arial" pitchFamily="34" charset="0"/>
                <a:cs typeface="Arial" pitchFamily="34" charset="0"/>
              </a:rPr>
              <a:t>Mluvnický význam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získává slovo ve větě. Je vyjádřen různými tvary slova ( např. u podstatných jmen číslem a pádem, u sloves osobou, číslem, způsobem a časem apod.).</a:t>
            </a:r>
          </a:p>
        </p:txBody>
      </p:sp>
    </p:spTree>
    <p:extLst>
      <p:ext uri="{BB962C8B-B14F-4D97-AF65-F5344CB8AC3E}">
        <p14:creationId xmlns:p14="http://schemas.microsoft.com/office/powerpoint/2010/main" val="404452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1143000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dělíme slovní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druhy?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47800"/>
            <a:ext cx="8219256" cy="4572000"/>
          </a:xfrm>
        </p:spPr>
        <p:txBody>
          <a:bodyPr/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Slova dělíme do slovních druhů podle několika kritérií.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1. </a:t>
            </a:r>
            <a:r>
              <a:rPr lang="cs-CZ" sz="2400" u="sng" smtClean="0">
                <a:latin typeface="Arial" pitchFamily="34" charset="0"/>
                <a:cs typeface="Arial" pitchFamily="34" charset="0"/>
              </a:rPr>
              <a:t>k. významové (sémantické)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přídavná jména pojmenovávají vlastnosti, slovesa ozna-</a:t>
            </a: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 čují děje a stavy,..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2. </a:t>
            </a:r>
            <a:r>
              <a:rPr lang="cs-CZ" sz="2400" u="sng" smtClean="0">
                <a:latin typeface="Arial" pitchFamily="34" charset="0"/>
                <a:cs typeface="Arial" pitchFamily="34" charset="0"/>
              </a:rPr>
              <a:t>k. tvaroslovné (morfologické)</a:t>
            </a:r>
          </a:p>
          <a:p>
            <a:pPr marL="0" indent="0">
              <a:buNone/>
            </a:pPr>
            <a:r>
              <a:rPr lang="cs-CZ" sz="2800">
                <a:latin typeface="Arial" pitchFamily="34" charset="0"/>
                <a:cs typeface="Arial" pitchFamily="34" charset="0"/>
              </a:rPr>
              <a:t>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slova řadíme do slovních druhů podle jejich ohebnosti/</a:t>
            </a: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  neohebnosti</a:t>
            </a:r>
          </a:p>
          <a:p>
            <a:pPr marL="0" indent="0">
              <a:buNone/>
            </a:pPr>
            <a:r>
              <a:rPr lang="cs-CZ" sz="240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400" u="sng" smtClean="0">
                <a:latin typeface="Arial" pitchFamily="34" charset="0"/>
                <a:cs typeface="Arial" pitchFamily="34" charset="0"/>
              </a:rPr>
              <a:t>k. skladebné ( syntaktické)</a:t>
            </a:r>
            <a:endParaRPr lang="cs-CZ" sz="240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 ukazuje funkci slova ve větě ( předložky, spojky, částice</a:t>
            </a: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   a citoslovce nejsou větnými členy)</a:t>
            </a:r>
            <a:endParaRPr lang="cs-CZ" sz="240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1965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/>
          <a:lstStyle/>
          <a:p>
            <a:pPr algn="ctr"/>
            <a:r>
              <a:rPr lang="cs-CZ" smtClean="0"/>
              <a:t>Slovní druhy - přehled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47800"/>
            <a:ext cx="8219256" cy="457200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podstatná jména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přídavná jména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zájmena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číslovky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slovesa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příslovce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předložky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spojky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částice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citoslovce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5353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Úkol č. 1  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789512"/>
          </a:xfrm>
        </p:spPr>
        <p:txBody>
          <a:bodyPr/>
          <a:lstStyle/>
          <a:p>
            <a:pPr marL="0" indent="0">
              <a:buNone/>
            </a:pPr>
            <a:r>
              <a:rPr lang="cs-CZ" smtClean="0">
                <a:latin typeface="Monotype Corsiva" pitchFamily="66" charset="0"/>
              </a:rPr>
              <a:t>V následujících větách urči slovní druhy:</a:t>
            </a:r>
          </a:p>
          <a:p>
            <a:pPr marL="0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Naše babička byla vynikající kuchařka.</a:t>
            </a:r>
          </a:p>
          <a:p>
            <a:pPr marL="0" indent="0">
              <a:buNone/>
            </a:pPr>
            <a:endParaRPr lang="cs-CZ" sz="320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3200" smtClean="0">
                <a:latin typeface="Arial" pitchFamily="34" charset="0"/>
                <a:cs typeface="Arial" pitchFamily="34" charset="0"/>
              </a:rPr>
              <a:t>Pro svá vnoučata nelitovala peněz, času, ani námahy a připravovala jim při jejich občasných návštěvách na konci prázdnin přímo královské hostiny.</a:t>
            </a:r>
            <a:endParaRPr lang="cs-CZ" sz="3200"/>
          </a:p>
          <a:p>
            <a:endParaRPr lang="cs-CZ" smtClean="0"/>
          </a:p>
          <a:p>
            <a:pPr marL="0" indent="0">
              <a:buNone/>
            </a:pPr>
            <a:r>
              <a:rPr lang="cs-CZ" smtClean="0">
                <a:latin typeface="Monotype Corsiva" pitchFamily="66" charset="0"/>
              </a:rPr>
              <a:t>( ani = spojka )</a:t>
            </a:r>
            <a:endParaRPr lang="cs-CZ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9935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3050"/>
            <a:ext cx="8075240" cy="1143000"/>
          </a:xfrm>
        </p:spPr>
        <p:txBody>
          <a:bodyPr/>
          <a:lstStyle/>
          <a:p>
            <a:pPr algn="ctr"/>
            <a:r>
              <a:rPr lang="cs-CZ" dirty="0" smtClean="0"/>
              <a:t>Slovní druhy – </a:t>
            </a:r>
            <a:r>
              <a:rPr lang="cs-CZ" dirty="0" smtClean="0"/>
              <a:t>dělení: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u="sng" smtClean="0">
                <a:solidFill>
                  <a:schemeClr val="tx1"/>
                </a:solidFill>
              </a:rPr>
              <a:t>slova ohebná</a:t>
            </a:r>
            <a:endParaRPr lang="cs-CZ" u="sng">
              <a:solidFill>
                <a:schemeClr val="tx1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u="sng" smtClean="0">
                <a:solidFill>
                  <a:schemeClr val="tx1"/>
                </a:solidFill>
              </a:rPr>
              <a:t>slova neohebná</a:t>
            </a:r>
            <a:endParaRPr lang="cs-CZ" u="sng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podstatná jména</a:t>
            </a:r>
          </a:p>
          <a:p>
            <a:pPr marL="514350" indent="-514350"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přídavná jména </a:t>
            </a:r>
          </a:p>
          <a:p>
            <a:pPr marL="514350" indent="-514350"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zájmena</a:t>
            </a:r>
          </a:p>
          <a:p>
            <a:pPr marL="514350" indent="-514350">
              <a:buAutoNum type="arabicPeriod"/>
            </a:pPr>
            <a:r>
              <a:rPr lang="cs-CZ" smtClean="0">
                <a:latin typeface="Arial" pitchFamily="34" charset="0"/>
                <a:cs typeface="Arial" pitchFamily="34" charset="0"/>
              </a:rPr>
              <a:t>číslovky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- skloňují se</a:t>
            </a:r>
          </a:p>
          <a:p>
            <a:pPr marL="514350" indent="-514350">
              <a:buAutoNum type="arabicPeriod" startAt="5"/>
            </a:pPr>
            <a:r>
              <a:rPr lang="cs-CZ" smtClean="0">
                <a:latin typeface="Arial" pitchFamily="34" charset="0"/>
                <a:cs typeface="Arial" pitchFamily="34" charset="0"/>
              </a:rPr>
              <a:t>slovesa</a:t>
            </a: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- časují se</a:t>
            </a:r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4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6. příslovce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7. předložky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8. spojky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9. částice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10. citoslovce  </a:t>
            </a:r>
          </a:p>
          <a:p>
            <a:pPr marL="0" indent="0">
              <a:buNone/>
            </a:pPr>
            <a:endParaRPr lang="cs-CZ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>
                <a:latin typeface="Arial" pitchFamily="34" charset="0"/>
                <a:cs typeface="Arial" pitchFamily="34" charset="0"/>
              </a:rPr>
              <a:t> 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-  mají jen jediný neměnný tvar, neskloňují se ani se nečasují</a:t>
            </a:r>
            <a:endParaRPr lang="cs-CZ" sz="240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Pravá složená závorka 7"/>
          <p:cNvSpPr/>
          <p:nvPr/>
        </p:nvSpPr>
        <p:spPr>
          <a:xfrm rot="10800000" flipH="1">
            <a:off x="3923927" y="2276872"/>
            <a:ext cx="432047" cy="1922512"/>
          </a:xfrm>
          <a:prstGeom prst="rightBrace">
            <a:avLst>
              <a:gd name="adj1" fmla="val 55770"/>
              <a:gd name="adj2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210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143000"/>
          </a:xfrm>
        </p:spPr>
        <p:txBody>
          <a:bodyPr>
            <a:normAutofit/>
          </a:bodyPr>
          <a:lstStyle/>
          <a:p>
            <a:r>
              <a:rPr lang="cs-CZ" sz="3200" smtClean="0"/>
              <a:t>Úkol č. 2  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47800"/>
            <a:ext cx="8147248" cy="4572000"/>
          </a:xfrm>
        </p:spPr>
        <p:txBody>
          <a:bodyPr/>
          <a:lstStyle/>
          <a:p>
            <a:pPr marL="0" indent="0">
              <a:buNone/>
            </a:pPr>
            <a:r>
              <a:rPr lang="cs-CZ" smtClean="0">
                <a:latin typeface="Monotype Corsiva" pitchFamily="66" charset="0"/>
              </a:rPr>
              <a:t>Zařaď správně následující slova: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několik, ach, zejména, plavba, cizí, velmi, na, kolem, hop, dvojí, vlastně, pravopis, vyřídit, pod, kéž, vždyť</a:t>
            </a:r>
          </a:p>
          <a:p>
            <a:pPr marL="0" indent="0">
              <a:buNone/>
            </a:pPr>
            <a:endParaRPr lang="cs-CZ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latin typeface="Arial" pitchFamily="34" charset="0"/>
                <a:cs typeface="Arial" pitchFamily="34" charset="0"/>
              </a:rPr>
              <a:t>   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971600" y="3632448"/>
            <a:ext cx="30963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smtClean="0">
                <a:solidFill>
                  <a:schemeClr val="tx1"/>
                </a:solidFill>
              </a:rPr>
              <a:t>slova</a:t>
            </a:r>
            <a:r>
              <a:rPr lang="cs-CZ" sz="2400" b="1" smtClean="0">
                <a:solidFill>
                  <a:schemeClr val="tx1"/>
                </a:solidFill>
              </a:rPr>
              <a:t> </a:t>
            </a:r>
            <a:r>
              <a:rPr lang="cs-CZ" sz="3200" b="1" smtClean="0">
                <a:solidFill>
                  <a:schemeClr val="tx1"/>
                </a:solidFill>
              </a:rPr>
              <a:t>ohebná</a:t>
            </a:r>
            <a:endParaRPr lang="cs-CZ" sz="3200" b="1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32040" y="3632448"/>
            <a:ext cx="316835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smtClean="0">
                <a:solidFill>
                  <a:schemeClr val="tx1"/>
                </a:solidFill>
              </a:rPr>
              <a:t>slova</a:t>
            </a:r>
            <a:r>
              <a:rPr lang="cs-CZ" sz="3200" smtClean="0"/>
              <a:t> </a:t>
            </a:r>
            <a:r>
              <a:rPr lang="cs-CZ" smtClean="0"/>
              <a:t> </a:t>
            </a:r>
            <a:r>
              <a:rPr lang="cs-CZ" sz="3200" b="1" smtClean="0">
                <a:solidFill>
                  <a:schemeClr val="tx1"/>
                </a:solidFill>
              </a:rPr>
              <a:t>neohebná</a:t>
            </a:r>
            <a:endParaRPr lang="cs-CZ" sz="3200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280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Úkol č. 3  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latin typeface="Monotype Corsiva" pitchFamily="66" charset="0"/>
              </a:rPr>
              <a:t>Pokus se sestavit větný celek , kde se budou opakovat stejné</a:t>
            </a:r>
          </a:p>
          <a:p>
            <a:pPr marL="0" indent="0">
              <a:buNone/>
            </a:pPr>
            <a:r>
              <a:rPr lang="cs-CZ" smtClean="0">
                <a:latin typeface="Monotype Corsiva" pitchFamily="66" charset="0"/>
              </a:rPr>
              <a:t>hlásky / skupiny hlásek. Např.</a:t>
            </a:r>
            <a:endParaRPr lang="cs-CZ">
              <a:latin typeface="Monotype Corsiva" pitchFamily="66" charset="0"/>
            </a:endParaRP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 </a:t>
            </a:r>
            <a:r>
              <a:rPr lang="cs-CZ">
                <a:latin typeface="Arial" pitchFamily="34" charset="0"/>
                <a:cs typeface="Arial" pitchFamily="34" charset="0"/>
              </a:rPr>
              <a:t>Pavlínka připravila pro prarodiče parádní pochoutku – podomácku pečené placičky plněné povidly. Početným příbuzným podávala před plesem preclíky.</a:t>
            </a:r>
          </a:p>
          <a:p>
            <a:r>
              <a:rPr lang="cs-CZ">
                <a:latin typeface="Arial" pitchFamily="34" charset="0"/>
                <a:cs typeface="Arial" pitchFamily="34" charset="0"/>
              </a:rPr>
              <a:t> </a:t>
            </a:r>
            <a:r>
              <a:rPr lang="cs-CZ" smtClean="0">
                <a:latin typeface="Arial" pitchFamily="34" charset="0"/>
                <a:cs typeface="Arial" pitchFamily="34" charset="0"/>
              </a:rPr>
              <a:t>Lenivá Líza lízala lipové lízátko.</a:t>
            </a: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Slintající slimáček Slávek sliboval sličné slunečnici  slunce i slzičku slivovice.</a:t>
            </a:r>
          </a:p>
          <a:p>
            <a:pPr marL="0" indent="0">
              <a:buNone/>
            </a:pPr>
            <a:r>
              <a:rPr lang="cs-CZ" smtClean="0">
                <a:latin typeface="Monotype Corsiva" pitchFamily="66" charset="0"/>
              </a:rPr>
              <a:t>Určuj slovní druhy a mluvnické kategorie.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209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smtClean="0"/>
              <a:t>Úkol č. 4  </a:t>
            </a:r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latin typeface="Monotype Corsiva" pitchFamily="66" charset="0"/>
              </a:rPr>
              <a:t>Pokus se sestavit pro spolužáky schéma, podle kterého budou tvořit věty.</a:t>
            </a:r>
          </a:p>
          <a:p>
            <a:pPr marL="0" indent="0">
              <a:buNone/>
            </a:pPr>
            <a:r>
              <a:rPr lang="cs-CZ" smtClean="0">
                <a:latin typeface="Monotype Corsiva" pitchFamily="66" charset="0"/>
              </a:rPr>
              <a:t>Např.</a:t>
            </a:r>
            <a:endParaRPr lang="cs-CZ">
              <a:latin typeface="Monotype Corsiva" pitchFamily="66" charset="0"/>
            </a:endParaRPr>
          </a:p>
          <a:p>
            <a:r>
              <a:rPr lang="cs-CZ" smtClean="0">
                <a:latin typeface="Arial" pitchFamily="34" charset="0"/>
                <a:cs typeface="Arial" pitchFamily="34" charset="0"/>
              </a:rPr>
              <a:t>7,1,7,1,5,4,6,2,1.</a:t>
            </a:r>
          </a:p>
          <a:p>
            <a:pPr marL="0" indent="0">
              <a:buNone/>
            </a:pPr>
            <a:r>
              <a:rPr lang="cs-CZ" smtClean="0">
                <a:latin typeface="Arial" pitchFamily="34" charset="0"/>
                <a:cs typeface="Arial" pitchFamily="34" charset="0"/>
              </a:rPr>
              <a:t>    Na louce u lesa skotačilo několik úplně malých   zajíčků.</a:t>
            </a:r>
            <a:endParaRPr lang="cs-CZ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05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smtClean="0"/>
              <a:t>Použité zdroje:</a:t>
            </a:r>
            <a:endParaRPr lang="cs-CZ" sz="20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smtClean="0">
                <a:latin typeface="+mj-lt"/>
              </a:rPr>
              <a:t>V. Styblík, M. Čechová, Z. Hlavsa, A.Tejnor – Přehledná mluvnice češtiny pro základní školy, Fortuna, Praha 1992,</a:t>
            </a:r>
          </a:p>
          <a:p>
            <a:pPr marL="0" indent="0">
              <a:buNone/>
            </a:pPr>
            <a:r>
              <a:rPr lang="cs-CZ" sz="2400" smtClean="0">
                <a:latin typeface="+mj-lt"/>
              </a:rPr>
              <a:t>ISBN 80-8598-36-8</a:t>
            </a:r>
          </a:p>
        </p:txBody>
      </p:sp>
    </p:spTree>
    <p:extLst>
      <p:ext uri="{BB962C8B-B14F-4D97-AF65-F5344CB8AC3E}">
        <p14:creationId xmlns:p14="http://schemas.microsoft.com/office/powerpoint/2010/main" val="372091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3523</TotalTime>
  <Words>640</Words>
  <Application>Microsoft Office PowerPoint</Application>
  <PresentationFormat>Předvádění na obrazovce (4:3)</PresentationFormat>
  <Paragraphs>103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Prezentace aplikace PowerPoint</vt:lpstr>
      <vt:lpstr>Prezentace aplikace PowerPoint</vt:lpstr>
      <vt:lpstr>Druhy slov a jejich významy</vt:lpstr>
      <vt:lpstr>Druhy slov a jejich významy</vt:lpstr>
      <vt:lpstr>Jak dělíme slovní druhy?</vt:lpstr>
      <vt:lpstr>Slovní druhy - přehled</vt:lpstr>
      <vt:lpstr>Úkol č. 1  </vt:lpstr>
      <vt:lpstr>Slovní druhy – dělení:</vt:lpstr>
      <vt:lpstr>Úkol č. 2  </vt:lpstr>
      <vt:lpstr>Úkol č. 3  </vt:lpstr>
      <vt:lpstr>Úkol č. 4 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jitka</cp:lastModifiedBy>
  <cp:revision>225</cp:revision>
  <dcterms:created xsi:type="dcterms:W3CDTF">2012-10-28T12:20:09Z</dcterms:created>
  <dcterms:modified xsi:type="dcterms:W3CDTF">2013-08-27T19:21:13Z</dcterms:modified>
</cp:coreProperties>
</file>