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7" r:id="rId2"/>
    <p:sldId id="258" r:id="rId3"/>
    <p:sldId id="259" r:id="rId4"/>
    <p:sldId id="261" r:id="rId5"/>
    <p:sldId id="265" r:id="rId6"/>
    <p:sldId id="262" r:id="rId7"/>
    <p:sldId id="263" r:id="rId8"/>
    <p:sldId id="264" r:id="rId9"/>
    <p:sldId id="272" r:id="rId10"/>
    <p:sldId id="267" r:id="rId11"/>
    <p:sldId id="268" r:id="rId12"/>
    <p:sldId id="266" r:id="rId13"/>
    <p:sldId id="273" r:id="rId14"/>
    <p:sldId id="269" r:id="rId15"/>
    <p:sldId id="270" r:id="rId16"/>
    <p:sldId id="274" r:id="rId17"/>
    <p:sldId id="275" r:id="rId18"/>
    <p:sldId id="271" r:id="rId19"/>
    <p:sldId id="260" r:id="rId2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755" autoAdjust="0"/>
    <p:restoredTop sz="94660"/>
  </p:normalViewPr>
  <p:slideViewPr>
    <p:cSldViewPr>
      <p:cViewPr varScale="1">
        <p:scale>
          <a:sx n="69" d="100"/>
          <a:sy n="69" d="100"/>
        </p:scale>
        <p:origin x="-1446"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6AE112D-EEA7-4FB9-AA7E-D677F8E6328C}" type="datetimeFigureOut">
              <a:rPr lang="cs-CZ" smtClean="0"/>
              <a:pPr/>
              <a:t>31.8.2013</a:t>
            </a:fld>
            <a:endParaRPr lang="cs-CZ" dirty="0"/>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dirty="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dirty="0"/>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C657907-E33D-4BC1-97B3-9C2AE19DE0B1}" type="slidenum">
              <a:rPr lang="cs-CZ" smtClean="0"/>
              <a:pPr/>
              <a:t>‹#›</a:t>
            </a:fld>
            <a:endParaRPr lang="cs-CZ" dirty="0"/>
          </a:p>
        </p:txBody>
      </p:sp>
    </p:spTree>
    <p:extLst>
      <p:ext uri="{BB962C8B-B14F-4D97-AF65-F5344CB8AC3E}">
        <p14:creationId xmlns:p14="http://schemas.microsoft.com/office/powerpoint/2010/main" val="36549552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1</a:t>
            </a:fld>
            <a:endParaRPr lang="cs-CZ" dirty="0"/>
          </a:p>
        </p:txBody>
      </p:sp>
    </p:spTree>
    <p:extLst>
      <p:ext uri="{BB962C8B-B14F-4D97-AF65-F5344CB8AC3E}">
        <p14:creationId xmlns:p14="http://schemas.microsoft.com/office/powerpoint/2010/main" val="31319061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Obdélník se zakulaceným příčným rohem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8" name="Nadpis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sp>
        <p:nvSpPr>
          <p:cNvPr id="10" name="Zástupný symbol pro datum 9"/>
          <p:cNvSpPr>
            <a:spLocks noGrp="1"/>
          </p:cNvSpPr>
          <p:nvPr>
            <p:ph type="dt" sz="half" idx="10"/>
          </p:nvPr>
        </p:nvSpPr>
        <p:spPr>
          <a:xfrm>
            <a:off x="5562600" y="6509004"/>
            <a:ext cx="3002280" cy="274320"/>
          </a:xfrm>
        </p:spPr>
        <p:txBody>
          <a:bodyPr vert="horz" rtlCol="0"/>
          <a:lstStyle>
            <a:extLst/>
          </a:lstStyle>
          <a:p>
            <a:fld id="{98E584D6-7FE6-450B-A079-84410492EA0E}" type="datetimeFigureOut">
              <a:rPr lang="cs-CZ" smtClean="0"/>
              <a:pPr/>
              <a:t>31.8.2013</a:t>
            </a:fld>
            <a:endParaRPr lang="cs-CZ" dirty="0"/>
          </a:p>
        </p:txBody>
      </p:sp>
      <p:sp>
        <p:nvSpPr>
          <p:cNvPr id="11" name="Zástupný symbol pro číslo snímku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6D63F09E-8C3E-4754-BC57-A3FF396AFBEA}" type="slidenum">
              <a:rPr lang="cs-CZ" smtClean="0"/>
              <a:pPr/>
              <a:t>‹#›</a:t>
            </a:fld>
            <a:endParaRPr lang="cs-CZ" dirty="0"/>
          </a:p>
        </p:txBody>
      </p:sp>
      <p:sp>
        <p:nvSpPr>
          <p:cNvPr id="12" name="Zástupný symbol pro zápatí 11"/>
          <p:cNvSpPr>
            <a:spLocks noGrp="1"/>
          </p:cNvSpPr>
          <p:nvPr>
            <p:ph type="ftr" sz="quarter" idx="12"/>
          </p:nvPr>
        </p:nvSpPr>
        <p:spPr>
          <a:xfrm>
            <a:off x="1600200" y="6509004"/>
            <a:ext cx="3907464" cy="274320"/>
          </a:xfrm>
        </p:spPr>
        <p:txBody>
          <a:bodyPr vert="horz" rtlCol="0"/>
          <a:lstStyle>
            <a:extLst/>
          </a:lstStyle>
          <a:p>
            <a:endParaRPr lang="cs-CZ"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7" name="Obdélník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98E584D6-7FE6-450B-A079-84410492EA0E}" type="datetimeFigureOut">
              <a:rPr lang="cs-CZ" smtClean="0"/>
              <a:pPr/>
              <a:t>31.8.2013</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6D63F09E-8C3E-4754-BC57-A3FF396AFBEA}" type="slidenum">
              <a:rPr lang="cs-CZ" smtClean="0"/>
              <a:pPr/>
              <a:t>‹#›</a:t>
            </a:fld>
            <a:endParaRPr lang="cs-CZ"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7" name="Obdélník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 name="Nadpis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8" name="Zástupný symbol pro datum 7"/>
          <p:cNvSpPr>
            <a:spLocks noGrp="1"/>
          </p:cNvSpPr>
          <p:nvPr>
            <p:ph type="dt" sz="half" idx="10"/>
          </p:nvPr>
        </p:nvSpPr>
        <p:spPr>
          <a:xfrm>
            <a:off x="5562600" y="6513670"/>
            <a:ext cx="3002280" cy="274320"/>
          </a:xfrm>
        </p:spPr>
        <p:txBody>
          <a:bodyPr vert="horz" rtlCol="0"/>
          <a:lstStyle>
            <a:extLst/>
          </a:lstStyle>
          <a:p>
            <a:fld id="{98E584D6-7FE6-450B-A079-84410492EA0E}" type="datetimeFigureOut">
              <a:rPr lang="cs-CZ" smtClean="0"/>
              <a:pPr/>
              <a:t>31.8.2013</a:t>
            </a:fld>
            <a:endParaRPr lang="cs-CZ" dirty="0"/>
          </a:p>
        </p:txBody>
      </p:sp>
      <p:sp>
        <p:nvSpPr>
          <p:cNvPr id="9" name="Zástupný symbol pro číslo snímku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6D63F09E-8C3E-4754-BC57-A3FF396AFBEA}" type="slidenum">
              <a:rPr lang="cs-CZ" smtClean="0"/>
              <a:pPr/>
              <a:t>‹#›</a:t>
            </a:fld>
            <a:endParaRPr lang="cs-CZ" dirty="0"/>
          </a:p>
        </p:txBody>
      </p:sp>
      <p:sp>
        <p:nvSpPr>
          <p:cNvPr id="10" name="Zástupný symbol pro zápatí 9"/>
          <p:cNvSpPr>
            <a:spLocks noGrp="1"/>
          </p:cNvSpPr>
          <p:nvPr>
            <p:ph type="ftr" sz="quarter" idx="12"/>
          </p:nvPr>
        </p:nvSpPr>
        <p:spPr>
          <a:xfrm>
            <a:off x="1600200" y="6513670"/>
            <a:ext cx="3907464" cy="274320"/>
          </a:xfrm>
        </p:spPr>
        <p:txBody>
          <a:bodyPr vert="horz" rtlCol="0"/>
          <a:lstStyle>
            <a:extLst/>
          </a:lstStyle>
          <a:p>
            <a:endParaRPr lang="cs-CZ"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98E584D6-7FE6-450B-A079-84410492EA0E}" type="datetimeFigureOut">
              <a:rPr lang="cs-CZ" smtClean="0"/>
              <a:pPr/>
              <a:t>31.8.2013</a:t>
            </a:fld>
            <a:endParaRPr lang="cs-CZ" dirty="0"/>
          </a:p>
        </p:txBody>
      </p:sp>
      <p:sp>
        <p:nvSpPr>
          <p:cNvPr id="6" name="Zástupný symbol pro zápatí 5"/>
          <p:cNvSpPr>
            <a:spLocks noGrp="1"/>
          </p:cNvSpPr>
          <p:nvPr>
            <p:ph type="ftr" sz="quarter" idx="11"/>
          </p:nvPr>
        </p:nvSpPr>
        <p:spPr/>
        <p:txBody>
          <a:bodyPr/>
          <a:lstStyle>
            <a:extLst/>
          </a:lstStyle>
          <a:p>
            <a:endParaRPr lang="cs-CZ" dirty="0"/>
          </a:p>
        </p:txBody>
      </p:sp>
      <p:sp>
        <p:nvSpPr>
          <p:cNvPr id="7" name="Zástupný symbol pro číslo snímku 6"/>
          <p:cNvSpPr>
            <a:spLocks noGrp="1"/>
          </p:cNvSpPr>
          <p:nvPr>
            <p:ph type="sldNum" sz="quarter" idx="12"/>
          </p:nvPr>
        </p:nvSpPr>
        <p:spPr>
          <a:xfrm>
            <a:off x="8641080" y="6514568"/>
            <a:ext cx="464288" cy="274320"/>
          </a:xfrm>
        </p:spPr>
        <p:txBody>
          <a:bodyPr/>
          <a:lstStyle>
            <a:extLst/>
          </a:lstStyle>
          <a:p>
            <a:fld id="{6D63F09E-8C3E-4754-BC57-A3FF396AFBEA}" type="slidenum">
              <a:rPr lang="cs-CZ" smtClean="0"/>
              <a:pPr/>
              <a:t>‹#›</a:t>
            </a:fld>
            <a:endParaRPr lang="cs-CZ" dirty="0"/>
          </a:p>
        </p:txBody>
      </p:sp>
      <p:sp>
        <p:nvSpPr>
          <p:cNvPr id="10" name="Obdélník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10" name="Obdélník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dirty="0"/>
          </a:p>
        </p:txBody>
      </p:sp>
      <p:sp>
        <p:nvSpPr>
          <p:cNvPr id="11" name="Obdélník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dirty="0"/>
          </a:p>
        </p:txBody>
      </p:sp>
      <p:sp>
        <p:nvSpPr>
          <p:cNvPr id="2" name="Nadpis 1"/>
          <p:cNvSpPr>
            <a:spLocks noGrp="1"/>
          </p:cNvSpPr>
          <p:nvPr>
            <p:ph type="title"/>
          </p:nvPr>
        </p:nvSpPr>
        <p:spPr>
          <a:xfrm>
            <a:off x="457200" y="251948"/>
            <a:ext cx="8229600" cy="1143000"/>
          </a:xfrm>
        </p:spPr>
        <p:txBody>
          <a:bodyPr anchor="b"/>
          <a:lstStyle>
            <a:lvl1pPr>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98E584D6-7FE6-450B-A079-84410492EA0E}" type="datetimeFigureOut">
              <a:rPr lang="cs-CZ" smtClean="0"/>
              <a:pPr/>
              <a:t>31.8.2013</a:t>
            </a:fld>
            <a:endParaRPr lang="cs-CZ" dirty="0"/>
          </a:p>
        </p:txBody>
      </p:sp>
      <p:sp>
        <p:nvSpPr>
          <p:cNvPr id="8" name="Zástupný symbol pro zápatí 7"/>
          <p:cNvSpPr>
            <a:spLocks noGrp="1"/>
          </p:cNvSpPr>
          <p:nvPr>
            <p:ph type="ftr" sz="quarter" idx="11"/>
          </p:nvPr>
        </p:nvSpPr>
        <p:spPr/>
        <p:txBody>
          <a:bodyPr/>
          <a:lstStyle>
            <a:extLst/>
          </a:lstStyle>
          <a:p>
            <a:endParaRPr lang="cs-CZ" dirty="0"/>
          </a:p>
        </p:txBody>
      </p:sp>
      <p:sp>
        <p:nvSpPr>
          <p:cNvPr id="9" name="Zástupný symbol pro číslo snímku 8"/>
          <p:cNvSpPr>
            <a:spLocks noGrp="1"/>
          </p:cNvSpPr>
          <p:nvPr>
            <p:ph type="sldNum" sz="quarter" idx="12"/>
          </p:nvPr>
        </p:nvSpPr>
        <p:spPr>
          <a:xfrm>
            <a:off x="8641080" y="6514568"/>
            <a:ext cx="464288" cy="274320"/>
          </a:xfrm>
        </p:spPr>
        <p:txBody>
          <a:bodyPr/>
          <a:lstStyle>
            <a:extLst/>
          </a:lstStyle>
          <a:p>
            <a:fld id="{6D63F09E-8C3E-4754-BC57-A3FF396AFBEA}" type="slidenum">
              <a:rPr lang="cs-CZ" smtClean="0"/>
              <a:pPr/>
              <a:t>‹#›</a:t>
            </a:fld>
            <a:endParaRPr lang="cs-CZ"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253218"/>
            <a:ext cx="8229600" cy="1143000"/>
          </a:xfrm>
        </p:spPr>
        <p:txBody>
          <a:bodyP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extLst/>
          </a:lstStyle>
          <a:p>
            <a:fld id="{98E584D6-7FE6-450B-A079-84410492EA0E}" type="datetimeFigureOut">
              <a:rPr lang="cs-CZ" smtClean="0"/>
              <a:pPr/>
              <a:t>31.8.2013</a:t>
            </a:fld>
            <a:endParaRPr lang="cs-CZ" dirty="0"/>
          </a:p>
        </p:txBody>
      </p:sp>
      <p:sp>
        <p:nvSpPr>
          <p:cNvPr id="4" name="Zástupný symbol pro zápatí 3"/>
          <p:cNvSpPr>
            <a:spLocks noGrp="1"/>
          </p:cNvSpPr>
          <p:nvPr>
            <p:ph type="ftr" sz="quarter" idx="11"/>
          </p:nvPr>
        </p:nvSpPr>
        <p:spPr/>
        <p:txBody>
          <a:bodyPr/>
          <a:lstStyle>
            <a:extLst/>
          </a:lstStyle>
          <a:p>
            <a:endParaRPr lang="cs-CZ" dirty="0"/>
          </a:p>
        </p:txBody>
      </p:sp>
      <p:sp>
        <p:nvSpPr>
          <p:cNvPr id="5" name="Zástupný symbol pro číslo snímku 4"/>
          <p:cNvSpPr>
            <a:spLocks noGrp="1"/>
          </p:cNvSpPr>
          <p:nvPr>
            <p:ph type="sldNum" sz="quarter" idx="12"/>
          </p:nvPr>
        </p:nvSpPr>
        <p:spPr/>
        <p:txBody>
          <a:bodyPr/>
          <a:lstStyle>
            <a:extLst/>
          </a:lstStyle>
          <a:p>
            <a:fld id="{6D63F09E-8C3E-4754-BC57-A3FF396AFBEA}" type="slidenum">
              <a:rPr lang="cs-CZ" smtClean="0"/>
              <a:pPr/>
              <a:t>‹#›</a:t>
            </a:fld>
            <a:endParaRPr lang="cs-CZ" dirty="0"/>
          </a:p>
        </p:txBody>
      </p:sp>
      <p:sp>
        <p:nvSpPr>
          <p:cNvPr id="7" name="Obdélník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extLst/>
          </a:lstStyle>
          <a:p>
            <a:fld id="{98E584D6-7FE6-450B-A079-84410492EA0E}" type="datetimeFigureOut">
              <a:rPr lang="cs-CZ" smtClean="0"/>
              <a:pPr/>
              <a:t>31.8.2013</a:t>
            </a:fld>
            <a:endParaRPr lang="cs-CZ" dirty="0"/>
          </a:p>
        </p:txBody>
      </p:sp>
      <p:sp>
        <p:nvSpPr>
          <p:cNvPr id="3" name="Zástupný symbol pro zápatí 2"/>
          <p:cNvSpPr>
            <a:spLocks noGrp="1"/>
          </p:cNvSpPr>
          <p:nvPr>
            <p:ph type="ftr" sz="quarter" idx="11"/>
          </p:nvPr>
        </p:nvSpPr>
        <p:spPr/>
        <p:txBody>
          <a:bodyPr/>
          <a:lstStyle>
            <a:extLst/>
          </a:lstStyle>
          <a:p>
            <a:endParaRPr lang="cs-CZ" dirty="0"/>
          </a:p>
        </p:txBody>
      </p:sp>
      <p:sp>
        <p:nvSpPr>
          <p:cNvPr id="4" name="Zástupný symbol pro číslo snímku 3"/>
          <p:cNvSpPr>
            <a:spLocks noGrp="1"/>
          </p:cNvSpPr>
          <p:nvPr>
            <p:ph type="sldNum" sz="quarter" idx="12"/>
          </p:nvPr>
        </p:nvSpPr>
        <p:spPr/>
        <p:txBody>
          <a:bodyPr/>
          <a:lstStyle>
            <a:extLst/>
          </a:lstStyle>
          <a:p>
            <a:fld id="{6D63F09E-8C3E-4754-BC57-A3FF396AFBEA}" type="slidenum">
              <a:rPr lang="cs-CZ" smtClean="0"/>
              <a:pPr/>
              <a:t>‹#›</a:t>
            </a:fld>
            <a:endParaRPr lang="cs-CZ"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2"/>
      </p:bgRef>
    </p:bg>
    <p:spTree>
      <p:nvGrpSpPr>
        <p:cNvPr id="1" name=""/>
        <p:cNvGrpSpPr/>
        <p:nvPr/>
      </p:nvGrpSpPr>
      <p:grpSpPr>
        <a:xfrm>
          <a:off x="0" y="0"/>
          <a:ext cx="0" cy="0"/>
          <a:chOff x="0" y="0"/>
          <a:chExt cx="0" cy="0"/>
        </a:xfrm>
      </p:grpSpPr>
      <p:sp>
        <p:nvSpPr>
          <p:cNvPr id="8" name="Obdélník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 name="Nadpis 1"/>
          <p:cNvSpPr>
            <a:spLocks noGrp="1"/>
          </p:cNvSpPr>
          <p:nvPr>
            <p:ph type="title"/>
          </p:nvPr>
        </p:nvSpPr>
        <p:spPr>
          <a:xfrm>
            <a:off x="4963136" y="304800"/>
            <a:ext cx="3931920" cy="762000"/>
          </a:xfrm>
        </p:spPr>
        <p:txBody>
          <a:bodyPr anchor="b"/>
          <a:lstStyle>
            <a:lvl1pPr marL="0" algn="r">
              <a:buNone/>
              <a:defRPr sz="2000" b="1"/>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9" name="Zástupný symbol pro datum 8"/>
          <p:cNvSpPr>
            <a:spLocks noGrp="1"/>
          </p:cNvSpPr>
          <p:nvPr>
            <p:ph type="dt" sz="half" idx="10"/>
          </p:nvPr>
        </p:nvSpPr>
        <p:spPr>
          <a:xfrm>
            <a:off x="5562600" y="6513670"/>
            <a:ext cx="3002280" cy="274320"/>
          </a:xfrm>
        </p:spPr>
        <p:txBody>
          <a:bodyPr vert="horz" rtlCol="0"/>
          <a:lstStyle>
            <a:extLst/>
          </a:lstStyle>
          <a:p>
            <a:fld id="{98E584D6-7FE6-450B-A079-84410492EA0E}" type="datetimeFigureOut">
              <a:rPr lang="cs-CZ" smtClean="0"/>
              <a:pPr/>
              <a:t>31.8.2013</a:t>
            </a:fld>
            <a:endParaRPr lang="cs-CZ" dirty="0"/>
          </a:p>
        </p:txBody>
      </p:sp>
      <p:sp>
        <p:nvSpPr>
          <p:cNvPr id="10" name="Zástupný symbol pro číslo snímku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6D63F09E-8C3E-4754-BC57-A3FF396AFBEA}" type="slidenum">
              <a:rPr lang="cs-CZ" smtClean="0"/>
              <a:pPr/>
              <a:t>‹#›</a:t>
            </a:fld>
            <a:endParaRPr lang="cs-CZ" dirty="0"/>
          </a:p>
        </p:txBody>
      </p:sp>
      <p:sp>
        <p:nvSpPr>
          <p:cNvPr id="11" name="Zástupný symbol pro zápatí 10"/>
          <p:cNvSpPr>
            <a:spLocks noGrp="1"/>
          </p:cNvSpPr>
          <p:nvPr>
            <p:ph type="ftr" sz="quarter" idx="12"/>
          </p:nvPr>
        </p:nvSpPr>
        <p:spPr>
          <a:xfrm>
            <a:off x="1600200" y="6513670"/>
            <a:ext cx="3907464" cy="274320"/>
          </a:xfrm>
        </p:spPr>
        <p:txBody>
          <a:bodyPr vert="horz" rtlCol="0"/>
          <a:lstStyle>
            <a:extLst/>
          </a:lstStyle>
          <a:p>
            <a:endParaRPr lang="cs-CZ" dirty="0"/>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3040443" y="4724400"/>
            <a:ext cx="5486400" cy="664536"/>
          </a:xfrm>
        </p:spPr>
        <p:txBody>
          <a:bodyPr anchor="b"/>
          <a:lstStyle>
            <a:lvl1pPr marL="0" algn="r">
              <a:buNone/>
              <a:defRPr sz="2000" b="1"/>
            </a:lvl1pPr>
            <a:extLst/>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
        <p:nvSpPr>
          <p:cNvPr id="13" name="Zástupný symbol pro obrázek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cs-CZ" dirty="0" smtClean="0">
                <a:solidFill>
                  <a:schemeClr val="lt1"/>
                </a:solidFill>
                <a:latin typeface="+mn-lt"/>
                <a:ea typeface="+mn-ea"/>
                <a:cs typeface="+mn-cs"/>
              </a:rPr>
              <a:t>Klepnutím na ikonu přidáte obrázek.</a:t>
            </a:r>
            <a:endParaRPr kumimoji="0" lang="en-US" dirty="0">
              <a:solidFill>
                <a:schemeClr val="lt1"/>
              </a:solidFill>
              <a:latin typeface="+mn-lt"/>
              <a:ea typeface="+mn-ea"/>
              <a:cs typeface="+mn-cs"/>
            </a:endParaRPr>
          </a:p>
        </p:txBody>
      </p:sp>
      <p:sp>
        <p:nvSpPr>
          <p:cNvPr id="8" name="Zástupný symbol pro datum 7"/>
          <p:cNvSpPr>
            <a:spLocks noGrp="1"/>
          </p:cNvSpPr>
          <p:nvPr>
            <p:ph type="dt" sz="half" idx="10"/>
          </p:nvPr>
        </p:nvSpPr>
        <p:spPr>
          <a:xfrm>
            <a:off x="5562600" y="6509004"/>
            <a:ext cx="3002280" cy="274320"/>
          </a:xfrm>
        </p:spPr>
        <p:txBody>
          <a:bodyPr vert="horz" rtlCol="0"/>
          <a:lstStyle>
            <a:extLst/>
          </a:lstStyle>
          <a:p>
            <a:fld id="{98E584D6-7FE6-450B-A079-84410492EA0E}" type="datetimeFigureOut">
              <a:rPr lang="cs-CZ" smtClean="0"/>
              <a:pPr/>
              <a:t>31.8.2013</a:t>
            </a:fld>
            <a:endParaRPr lang="cs-CZ" dirty="0"/>
          </a:p>
        </p:txBody>
      </p:sp>
      <p:sp>
        <p:nvSpPr>
          <p:cNvPr id="9" name="Zástupný symbol pro číslo snímku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6D63F09E-8C3E-4754-BC57-A3FF396AFBEA}" type="slidenum">
              <a:rPr lang="cs-CZ" smtClean="0"/>
              <a:pPr/>
              <a:t>‹#›</a:t>
            </a:fld>
            <a:endParaRPr lang="cs-CZ" dirty="0"/>
          </a:p>
        </p:txBody>
      </p:sp>
      <p:sp>
        <p:nvSpPr>
          <p:cNvPr id="10" name="Zástupný symbol pro zápatí 9"/>
          <p:cNvSpPr>
            <a:spLocks noGrp="1"/>
          </p:cNvSpPr>
          <p:nvPr>
            <p:ph type="ftr" sz="quarter" idx="12"/>
          </p:nvPr>
        </p:nvSpPr>
        <p:spPr>
          <a:xfrm>
            <a:off x="1600200" y="6509004"/>
            <a:ext cx="3907464" cy="274320"/>
          </a:xfrm>
        </p:spPr>
        <p:txBody>
          <a:bodyPr vert="horz" rtlCol="0"/>
          <a:lstStyle>
            <a:extLst/>
          </a:lstStyle>
          <a:p>
            <a:endParaRPr lang="cs-CZ"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98E584D6-7FE6-450B-A079-84410492EA0E}" type="datetimeFigureOut">
              <a:rPr lang="cs-CZ" smtClean="0"/>
              <a:pPr/>
              <a:t>31.8.2013</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6D63F09E-8C3E-4754-BC57-A3FF396AFBEA}" type="slidenum">
              <a:rPr lang="cs-CZ" smtClean="0"/>
              <a:pPr/>
              <a:t>‹#›</a:t>
            </a:fld>
            <a:endParaRPr lang="cs-CZ"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lvl1pPr algn="l">
              <a:defRPr/>
            </a:lvl1pPr>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98E584D6-7FE6-450B-A079-84410492EA0E}" type="datetimeFigureOut">
              <a:rPr lang="cs-CZ" smtClean="0"/>
              <a:pPr/>
              <a:t>31.8.2013</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6D63F09E-8C3E-4754-BC57-A3FF396AFBEA}" type="slidenum">
              <a:rPr lang="cs-CZ" smtClean="0"/>
              <a:pPr/>
              <a:t>‹#›</a:t>
            </a:fld>
            <a:endParaRPr lang="cs-CZ"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Obdélník se zakulaceným příčným rohem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3" name="Zástupný symbol pro zápatí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cs-CZ" dirty="0"/>
          </a:p>
        </p:txBody>
      </p:sp>
      <p:sp>
        <p:nvSpPr>
          <p:cNvPr id="14" name="Zástupný symbol pro datum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98E584D6-7FE6-450B-A079-84410492EA0E}" type="datetimeFigureOut">
              <a:rPr lang="cs-CZ" smtClean="0"/>
              <a:pPr/>
              <a:t>31.8.2013</a:t>
            </a:fld>
            <a:endParaRPr lang="cs-CZ" dirty="0"/>
          </a:p>
        </p:txBody>
      </p:sp>
      <p:sp>
        <p:nvSpPr>
          <p:cNvPr id="23" name="Zástupný symbol pro číslo snímku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6D63F09E-8C3E-4754-BC57-A3FF396AFBEA}" type="slidenum">
              <a:rPr lang="cs-CZ" smtClean="0"/>
              <a:pPr/>
              <a:t>‹#›</a:t>
            </a:fld>
            <a:endParaRPr lang="cs-CZ" dirty="0"/>
          </a:p>
        </p:txBody>
      </p:sp>
      <p:sp>
        <p:nvSpPr>
          <p:cNvPr id="22" name="Zástupný symbol pro nadpis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extLst/>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646237"/>
            <a:ext cx="8229600" cy="4526280"/>
          </a:xfrm>
          <a:prstGeom prst="rect">
            <a:avLst/>
          </a:prstGeom>
        </p:spPr>
        <p:txBody>
          <a:bodyPr>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upload.wikimedia.org/wikipedia/commons/thumb/6/60/G%C3%BCnter_Grass_auf_dem_Blauen_Sofa.jpg/220px-G%C3%BCnter_Grass_auf_dem_Blauen_Sofa.jpg" TargetMode="External"/><Relationship Id="rId7" Type="http://schemas.openxmlformats.org/officeDocument/2006/relationships/hyperlink" Target="http://upload.wikimedia.org/wikipedia/commons/thumb/a/a1/Guenter_Grass,_Die_Blechtrommel_1959.jpg/220px-Guenter_Grass,_Die_Blechtrommel_1959.jpg" TargetMode="External"/><Relationship Id="rId2" Type="http://schemas.openxmlformats.org/officeDocument/2006/relationships/hyperlink" Target="http://office.microsoft.com/cs-cz/images/" TargetMode="External"/><Relationship Id="rId1" Type="http://schemas.openxmlformats.org/officeDocument/2006/relationships/slideLayout" Target="../slideLayouts/slideLayout2.xml"/><Relationship Id="rId6" Type="http://schemas.openxmlformats.org/officeDocument/2006/relationships/hyperlink" Target="http://upload.wikimedia.org/wikipedia/de/thumb/6/6e/G%C3%BCnter_Grass_-_Butt.jpg/170px-G%C3%BCnter_Grass_-_Butt.jpg" TargetMode="External"/><Relationship Id="rId5" Type="http://schemas.openxmlformats.org/officeDocument/2006/relationships/hyperlink" Target="http://upload.wikimedia.org/wikipedia/commons/thumb/4/48/G%C3%BCnter_Grass_signature_new.svg/170px-G%C3%BCnter_Grass_signature_new.svg.png" TargetMode="External"/><Relationship Id="rId4" Type="http://schemas.openxmlformats.org/officeDocument/2006/relationships/hyperlink" Target="http://upload.wikimedia.org/wikipedia/commons/thumb/b/b6/Grass.JPG/220px-Grass.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2794994876"/>
              </p:ext>
            </p:extLst>
          </p:nvPr>
        </p:nvGraphicFramePr>
        <p:xfrm>
          <a:off x="614836" y="2816085"/>
          <a:ext cx="8136904" cy="269289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PhDr. Eva Fučilová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VY_12_INOVACE_01A_26_Grass_Plechový_bubínek</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Světová literatura 20. století</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25.</a:t>
                      </a:r>
                      <a:r>
                        <a:rPr lang="de-DE" sz="1800" b="1" kern="1200" dirty="0" smtClean="0">
                          <a:solidFill>
                            <a:srgbClr val="2C3036"/>
                          </a:solidFill>
                          <a:latin typeface="Calibri" pitchFamily="34" charset="0"/>
                          <a:ea typeface="+mn-ea"/>
                          <a:cs typeface="+mn-cs"/>
                        </a:rPr>
                        <a:t>08.</a:t>
                      </a:r>
                      <a:r>
                        <a:rPr lang="cs-CZ" sz="1800" b="1" kern="1200" dirty="0" smtClean="0">
                          <a:solidFill>
                            <a:srgbClr val="2C3036"/>
                          </a:solidFill>
                          <a:latin typeface="Calibri" pitchFamily="34" charset="0"/>
                          <a:ea typeface="+mn-ea"/>
                          <a:cs typeface="+mn-cs"/>
                        </a:rPr>
                        <a:t>2013 </a:t>
                      </a:r>
                      <a:endParaRPr lang="cs-CZ" sz="1800" b="1" kern="1200" dirty="0">
                        <a:solidFill>
                          <a:srgbClr val="2C3036"/>
                        </a:solidFill>
                        <a:latin typeface="Calibri" pitchFamily="34" charset="0"/>
                        <a:ea typeface="+mn-ea"/>
                        <a:cs typeface="+mn-cs"/>
                      </a:endParaRPr>
                    </a:p>
                  </a:txBody>
                  <a:tcPr anchor="ctr"/>
                </a:tc>
              </a:tr>
            </a:tbl>
          </a:graphicData>
        </a:graphic>
      </p:graphicFrame>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9712" y="908720"/>
            <a:ext cx="5407152" cy="1045464"/>
          </a:xfrm>
          <a:prstGeom prst="rect">
            <a:avLst/>
          </a:prstGeom>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9672" y="2926638"/>
            <a:ext cx="648072" cy="646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672845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Anotace</a:t>
            </a:r>
            <a:endParaRPr lang="cs-CZ" dirty="0"/>
          </a:p>
        </p:txBody>
      </p:sp>
      <p:sp>
        <p:nvSpPr>
          <p:cNvPr id="3" name="Zástupný symbol pro obsah 2"/>
          <p:cNvSpPr>
            <a:spLocks noGrp="1"/>
          </p:cNvSpPr>
          <p:nvPr>
            <p:ph idx="1"/>
          </p:nvPr>
        </p:nvSpPr>
        <p:spPr/>
        <p:txBody>
          <a:bodyPr>
            <a:normAutofit fontScale="62500" lnSpcReduction="20000"/>
          </a:bodyPr>
          <a:lstStyle/>
          <a:p>
            <a:pPr algn="just">
              <a:buNone/>
            </a:pPr>
            <a:r>
              <a:rPr lang="cs-CZ" dirty="0" smtClean="0"/>
              <a:t>Tento materiál byl vytvořen pro výuku v předmětu český jazyk a literatura v šestém ročníku šestiletého studia,  a to jako část jedné vyučovací hodiny v rozsahu cca 40 minut.</a:t>
            </a:r>
          </a:p>
          <a:p>
            <a:pPr algn="just">
              <a:buNone/>
            </a:pPr>
            <a:r>
              <a:rPr lang="cs-CZ" dirty="0" smtClean="0"/>
              <a:t>Materiál slouží k procvičování čtenářské gramotnosti, je zaměřen na  kontrolu porozumění textu a vyhledávání informací v úryvcích z díla německého autora G</a:t>
            </a:r>
            <a:r>
              <a:rPr lang="de-DE" dirty="0" smtClean="0"/>
              <a:t>ü</a:t>
            </a:r>
            <a:r>
              <a:rPr lang="cs-CZ" dirty="0" smtClean="0"/>
              <a:t>ntera Grasse Plechový bubínek.</a:t>
            </a:r>
          </a:p>
          <a:p>
            <a:pPr algn="just">
              <a:buNone/>
            </a:pPr>
            <a:r>
              <a:rPr lang="cs-CZ" dirty="0" smtClean="0"/>
              <a:t> Cílem prezentace je po úvodním krátkém představení autora a jeho díla naučit žáky pracovat s textem, vyhledávat v něm na základě otázek určité informace, porozumět mu a přemýšlet o jeho obsahu. Dále je prezentace využita také pro otázky týkající se jazykové výstavby textu.  </a:t>
            </a:r>
          </a:p>
          <a:p>
            <a:pPr algn="just">
              <a:buNone/>
            </a:pPr>
            <a:r>
              <a:rPr lang="cs-CZ" dirty="0" smtClean="0"/>
              <a:t>Metodi</a:t>
            </a:r>
            <a:r>
              <a:rPr lang="cs-CZ" dirty="0" smtClean="0">
                <a:latin typeface="Times New Roman" pitchFamily="18" charset="0"/>
                <a:cs typeface="Times New Roman" pitchFamily="18" charset="0"/>
              </a:rPr>
              <a:t>cké pokyny: Žáci postupují podle pokynů uvedených v prezentaci. Řešení úloh zapisují na tabuli elektronickým perem</a:t>
            </a:r>
            <a:r>
              <a:rPr lang="de-DE" dirty="0" smtClean="0">
                <a:latin typeface="Times New Roman" pitchFamily="18" charset="0"/>
                <a:cs typeface="Times New Roman" pitchFamily="18" charset="0"/>
              </a:rPr>
              <a:t>, </a:t>
            </a:r>
            <a:r>
              <a:rPr lang="cs-CZ" dirty="0" smtClean="0">
                <a:latin typeface="Times New Roman" pitchFamily="18" charset="0"/>
                <a:cs typeface="Times New Roman" pitchFamily="18" charset="0"/>
              </a:rPr>
              <a:t>správné řešení či srovnání obsahuje vždy snímek následují za textem. Texty i otázky k nim je možno vytisknout a dát žákům k dispozici do dvojice či do skupiny apod. Na prezentaci navazuje domácí úkol.</a:t>
            </a:r>
          </a:p>
          <a:p>
            <a:pPr lvl="0" algn="just">
              <a:buNone/>
            </a:pPr>
            <a:r>
              <a:rPr lang="cs-CZ" dirty="0" smtClean="0"/>
              <a:t>Materiál je určen k interaktivní výuce.</a:t>
            </a:r>
          </a:p>
          <a:p>
            <a:endParaRPr lang="cs-CZ"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ctrTitle"/>
          </p:nvPr>
        </p:nvSpPr>
        <p:spPr/>
        <p:txBody>
          <a:bodyPr>
            <a:normAutofit/>
          </a:bodyPr>
          <a:lstStyle/>
          <a:p>
            <a:r>
              <a:rPr lang="de-DE" sz="4000" dirty="0" smtClean="0"/>
              <a:t>GÜNTER GRASS</a:t>
            </a:r>
            <a:r>
              <a:rPr lang="cs-CZ" sz="4000" dirty="0" smtClean="0"/>
              <a:t/>
            </a:r>
            <a:br>
              <a:rPr lang="cs-CZ" sz="4000" dirty="0" smtClean="0"/>
            </a:br>
            <a:r>
              <a:rPr lang="cs-CZ" sz="4000" dirty="0" smtClean="0"/>
              <a:t>PLECHOVÝ BUBÍNEK</a:t>
            </a:r>
            <a:br>
              <a:rPr lang="cs-CZ" sz="4000" dirty="0" smtClean="0"/>
            </a:br>
            <a:r>
              <a:rPr lang="cs-CZ" sz="4000" dirty="0" smtClean="0"/>
              <a:t>Světová literatura 20. století</a:t>
            </a:r>
            <a:endParaRPr lang="cs-CZ" sz="4000" dirty="0"/>
          </a:p>
        </p:txBody>
      </p:sp>
      <p:sp>
        <p:nvSpPr>
          <p:cNvPr id="5" name="Podnadpis 4"/>
          <p:cNvSpPr>
            <a:spLocks noGrp="1"/>
          </p:cNvSpPr>
          <p:nvPr>
            <p:ph type="subTitle" idx="1"/>
          </p:nvPr>
        </p:nvSpPr>
        <p:spPr/>
        <p:txBody>
          <a:bodyPr>
            <a:normAutofit/>
          </a:bodyPr>
          <a:lstStyle/>
          <a:p>
            <a:r>
              <a:rPr lang="cs-CZ" dirty="0" smtClean="0"/>
              <a:t>Rozvoj čtenářské gramotnosti</a:t>
            </a:r>
            <a:endParaRPr lang="cs-CZ" dirty="0"/>
          </a:p>
        </p:txBody>
      </p:sp>
      <p:pic>
        <p:nvPicPr>
          <p:cNvPr id="7" name="Obrázek 6" descr="MB900177808.JPG"/>
          <p:cNvPicPr>
            <a:picLocks noChangeAspect="1"/>
          </p:cNvPicPr>
          <p:nvPr/>
        </p:nvPicPr>
        <p:blipFill>
          <a:blip r:embed="rId2"/>
          <a:stretch>
            <a:fillRect/>
          </a:stretch>
        </p:blipFill>
        <p:spPr>
          <a:xfrm>
            <a:off x="2428860" y="4714884"/>
            <a:ext cx="1828800" cy="1828800"/>
          </a:xfrm>
          <a:prstGeom prst="rect">
            <a:avLst/>
          </a:prstGeom>
          <a:ln w="50800" cmpd="thickThin">
            <a:solidFill>
              <a:schemeClr val="tx2">
                <a:lumMod val="90000"/>
              </a:schemeClr>
            </a:solidFill>
          </a:ln>
        </p:spPr>
      </p:pic>
      <p:pic>
        <p:nvPicPr>
          <p:cNvPr id="8" name="Obrázek 7" descr="MB900427785.JPG"/>
          <p:cNvPicPr>
            <a:picLocks noChangeAspect="1"/>
          </p:cNvPicPr>
          <p:nvPr/>
        </p:nvPicPr>
        <p:blipFill>
          <a:blip r:embed="rId3"/>
          <a:stretch>
            <a:fillRect/>
          </a:stretch>
        </p:blipFill>
        <p:spPr>
          <a:xfrm>
            <a:off x="571472" y="2857496"/>
            <a:ext cx="1828800" cy="1828800"/>
          </a:xfrm>
          <a:prstGeom prst="rect">
            <a:avLst/>
          </a:prstGeom>
          <a:ln w="50800" cmpd="thickThin">
            <a:solidFill>
              <a:schemeClr val="tx2">
                <a:lumMod val="90000"/>
              </a:schemeClr>
            </a:solidFill>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de-DE" dirty="0" smtClean="0"/>
              <a:t>Günter Grass</a:t>
            </a:r>
            <a:endParaRPr lang="cs-CZ" dirty="0"/>
          </a:p>
        </p:txBody>
      </p:sp>
      <p:pic>
        <p:nvPicPr>
          <p:cNvPr id="8" name="Zástupný symbol pro obsah 7" descr="220px-Günter_Grass_auf_dem_Blauen_Sofa.jpg"/>
          <p:cNvPicPr>
            <a:picLocks noGrp="1" noChangeAspect="1"/>
          </p:cNvPicPr>
          <p:nvPr>
            <p:ph sz="half" idx="1"/>
          </p:nvPr>
        </p:nvPicPr>
        <p:blipFill>
          <a:blip r:embed="rId2"/>
          <a:stretch>
            <a:fillRect/>
          </a:stretch>
        </p:blipFill>
        <p:spPr>
          <a:xfrm>
            <a:off x="1079500" y="1813719"/>
            <a:ext cx="2794000" cy="4191000"/>
          </a:xfrm>
        </p:spPr>
      </p:pic>
      <p:sp>
        <p:nvSpPr>
          <p:cNvPr id="14" name="Zástupný symbol pro obsah 13"/>
          <p:cNvSpPr>
            <a:spLocks noGrp="1"/>
          </p:cNvSpPr>
          <p:nvPr>
            <p:ph sz="half" idx="2"/>
          </p:nvPr>
        </p:nvSpPr>
        <p:spPr/>
        <p:txBody>
          <a:bodyPr>
            <a:normAutofit fontScale="92500" lnSpcReduction="10000"/>
          </a:bodyPr>
          <a:lstStyle/>
          <a:p>
            <a:pPr>
              <a:buClr>
                <a:schemeClr val="accent4"/>
              </a:buClr>
              <a:buFont typeface="Wingdings" pitchFamily="2" charset="2"/>
              <a:buChar char="§"/>
            </a:pPr>
            <a:r>
              <a:rPr lang="cs-CZ" dirty="0" smtClean="0"/>
              <a:t>německý spisovatel, sochař, malíř a grafik</a:t>
            </a:r>
          </a:p>
          <a:p>
            <a:pPr>
              <a:buClr>
                <a:schemeClr val="accent4"/>
              </a:buClr>
              <a:buFont typeface="Wingdings" pitchFamily="2" charset="2"/>
              <a:buChar char="§"/>
            </a:pPr>
            <a:r>
              <a:rPr lang="cs-CZ" dirty="0" smtClean="0"/>
              <a:t>jeden z nejvýznamnějších současných autorů píšících německy</a:t>
            </a:r>
          </a:p>
          <a:p>
            <a:pPr>
              <a:buClr>
                <a:schemeClr val="accent4"/>
              </a:buClr>
              <a:buFont typeface="Wingdings" pitchFamily="2" charset="2"/>
              <a:buChar char="§"/>
            </a:pPr>
            <a:r>
              <a:rPr lang="cs-CZ" dirty="0" smtClean="0"/>
              <a:t>jeho díla často překládána (i do češtiny)</a:t>
            </a:r>
          </a:p>
          <a:p>
            <a:pPr>
              <a:buClr>
                <a:schemeClr val="accent4"/>
              </a:buClr>
              <a:buFont typeface="Wingdings" pitchFamily="2" charset="2"/>
              <a:buChar char="§"/>
            </a:pPr>
            <a:r>
              <a:rPr lang="cs-CZ" dirty="0" smtClean="0"/>
              <a:t>od roku 1999 nositel Nobelovy cenu za literaturu</a:t>
            </a:r>
          </a:p>
          <a:p>
            <a:pPr>
              <a:buClr>
                <a:schemeClr val="accent4"/>
              </a:buClr>
              <a:buFont typeface="Wingdings" pitchFamily="2" charset="2"/>
              <a:buChar char="§"/>
            </a:pPr>
            <a:r>
              <a:rPr lang="cs-CZ" dirty="0" smtClean="0"/>
              <a:t>narozen roku 1927 v Gdaňsku (Danzig) </a:t>
            </a:r>
          </a:p>
          <a:p>
            <a:pPr>
              <a:buClr>
                <a:schemeClr val="accent4"/>
              </a:buClr>
              <a:buFont typeface="Wingdings" pitchFamily="2" charset="2"/>
              <a:buChar char="§"/>
            </a:pPr>
            <a:endParaRPr lang="cs-CZ" dirty="0" smtClean="0"/>
          </a:p>
          <a:p>
            <a:pPr>
              <a:buClr>
                <a:schemeClr val="accent4"/>
              </a:buClr>
              <a:buFont typeface="Wingdings" pitchFamily="2" charset="2"/>
              <a:buChar char="§"/>
            </a:pPr>
            <a:endParaRPr lang="cs-CZ" dirty="0"/>
          </a:p>
        </p:txBody>
      </p:sp>
      <p:sp>
        <p:nvSpPr>
          <p:cNvPr id="15" name="TextovéPole 14"/>
          <p:cNvSpPr txBox="1"/>
          <p:nvPr/>
        </p:nvSpPr>
        <p:spPr>
          <a:xfrm>
            <a:off x="3000364" y="6000768"/>
            <a:ext cx="857256" cy="369332"/>
          </a:xfrm>
          <a:prstGeom prst="rect">
            <a:avLst/>
          </a:prstGeom>
          <a:noFill/>
        </p:spPr>
        <p:txBody>
          <a:bodyPr wrap="square" rtlCol="0">
            <a:spAutoFit/>
          </a:bodyPr>
          <a:lstStyle/>
          <a:p>
            <a:pPr algn="r"/>
            <a:r>
              <a:rPr lang="cs-CZ" dirty="0" smtClean="0"/>
              <a:t>Obr. 1</a:t>
            </a:r>
            <a:endParaRPr lang="cs-CZ"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de-DE" dirty="0" smtClean="0"/>
              <a:t>Günter Grass</a:t>
            </a:r>
            <a:endParaRPr lang="cs-CZ" dirty="0"/>
          </a:p>
        </p:txBody>
      </p:sp>
      <p:sp>
        <p:nvSpPr>
          <p:cNvPr id="14" name="Zástupný symbol pro obsah 13"/>
          <p:cNvSpPr>
            <a:spLocks noGrp="1"/>
          </p:cNvSpPr>
          <p:nvPr>
            <p:ph sz="half" idx="2"/>
          </p:nvPr>
        </p:nvSpPr>
        <p:spPr>
          <a:xfrm>
            <a:off x="4000496" y="1645920"/>
            <a:ext cx="4686304" cy="4526280"/>
          </a:xfrm>
        </p:spPr>
        <p:txBody>
          <a:bodyPr>
            <a:normAutofit fontScale="70000" lnSpcReduction="20000"/>
          </a:bodyPr>
          <a:lstStyle/>
          <a:p>
            <a:pPr algn="just">
              <a:buClr>
                <a:schemeClr val="accent4"/>
              </a:buClr>
              <a:buFont typeface="Wingdings" pitchFamily="2" charset="2"/>
              <a:buChar char="§"/>
            </a:pPr>
            <a:r>
              <a:rPr lang="cs-CZ" dirty="0" smtClean="0"/>
              <a:t>Jeho otec byl Němec, matka byla kašubského původu (Kašubové – západoslovanská etnická skupina žijící na západ a jih od města Gdaňsk, dnes 50 – 200 tisíc).</a:t>
            </a:r>
          </a:p>
          <a:p>
            <a:pPr algn="just">
              <a:buClr>
                <a:schemeClr val="accent4"/>
              </a:buClr>
              <a:buFont typeface="Wingdings" pitchFamily="2" charset="2"/>
              <a:buChar char="§"/>
            </a:pPr>
            <a:r>
              <a:rPr lang="cs-CZ" dirty="0" smtClean="0"/>
              <a:t>Vyrůstal ve skromných poměrech.</a:t>
            </a:r>
          </a:p>
          <a:p>
            <a:pPr algn="just">
              <a:buClr>
                <a:schemeClr val="accent4"/>
              </a:buClr>
              <a:buFont typeface="Wingdings" pitchFamily="2" charset="2"/>
              <a:buChar char="§"/>
            </a:pPr>
            <a:r>
              <a:rPr lang="cs-CZ" dirty="0" smtClean="0"/>
              <a:t>Často se mu předhazuje jeho působení v 10. tankové divizi SS za druhé světové války, ke kterému se veřejně přiznal až v autobiografickém díle Při loupání cibule (2006). Pozn. zajat byl vojáky USA 8.května u Mariánských Lázní.</a:t>
            </a:r>
          </a:p>
          <a:p>
            <a:pPr algn="just">
              <a:buClr>
                <a:schemeClr val="accent4"/>
              </a:buClr>
              <a:buFont typeface="Wingdings" pitchFamily="2" charset="2"/>
              <a:buChar char="§"/>
            </a:pPr>
            <a:r>
              <a:rPr lang="cs-CZ" dirty="0" smtClean="0"/>
              <a:t>Po válce studoval na akademii sochařství a grafiku, poté žil se svou první ženou v Paříži a v Berlíně. Se svou druhou ženou žil kromě Německa krátce také v Indii. Svá literární díla začal vydávat v druhé polovině 50. let. </a:t>
            </a:r>
            <a:endParaRPr lang="cs-CZ" dirty="0"/>
          </a:p>
        </p:txBody>
      </p:sp>
      <p:pic>
        <p:nvPicPr>
          <p:cNvPr id="6" name="Zástupný symbol pro obsah 5" descr="Grass.JPG"/>
          <p:cNvPicPr>
            <a:picLocks noGrp="1" noChangeAspect="1"/>
          </p:cNvPicPr>
          <p:nvPr>
            <p:ph sz="half" idx="1"/>
          </p:nvPr>
        </p:nvPicPr>
        <p:blipFill>
          <a:blip r:embed="rId2"/>
          <a:stretch>
            <a:fillRect/>
          </a:stretch>
        </p:blipFill>
        <p:spPr>
          <a:xfrm>
            <a:off x="785785" y="1785926"/>
            <a:ext cx="2594683" cy="2500330"/>
          </a:xfrm>
        </p:spPr>
      </p:pic>
      <p:pic>
        <p:nvPicPr>
          <p:cNvPr id="7" name="Obrázek 6" descr="170px-Günter_Grass_signature_new.svg.png"/>
          <p:cNvPicPr>
            <a:picLocks noChangeAspect="1"/>
          </p:cNvPicPr>
          <p:nvPr/>
        </p:nvPicPr>
        <p:blipFill>
          <a:blip r:embed="rId3"/>
          <a:stretch>
            <a:fillRect/>
          </a:stretch>
        </p:blipFill>
        <p:spPr>
          <a:xfrm>
            <a:off x="1785918" y="4643446"/>
            <a:ext cx="1619250" cy="1352550"/>
          </a:xfrm>
          <a:prstGeom prst="rect">
            <a:avLst/>
          </a:prstGeom>
        </p:spPr>
      </p:pic>
      <p:sp>
        <p:nvSpPr>
          <p:cNvPr id="9" name="TextovéPole 8"/>
          <p:cNvSpPr txBox="1"/>
          <p:nvPr/>
        </p:nvSpPr>
        <p:spPr>
          <a:xfrm>
            <a:off x="2571736" y="4286256"/>
            <a:ext cx="857256" cy="369332"/>
          </a:xfrm>
          <a:prstGeom prst="rect">
            <a:avLst/>
          </a:prstGeom>
          <a:noFill/>
        </p:spPr>
        <p:txBody>
          <a:bodyPr wrap="square" rtlCol="0">
            <a:spAutoFit/>
          </a:bodyPr>
          <a:lstStyle/>
          <a:p>
            <a:pPr algn="r"/>
            <a:r>
              <a:rPr lang="cs-CZ" dirty="0"/>
              <a:t>O</a:t>
            </a:r>
            <a:r>
              <a:rPr lang="cs-CZ" dirty="0" smtClean="0"/>
              <a:t>br. 2</a:t>
            </a:r>
            <a:endParaRPr lang="cs-CZ" dirty="0"/>
          </a:p>
        </p:txBody>
      </p:sp>
      <p:sp>
        <p:nvSpPr>
          <p:cNvPr id="10" name="TextovéPole 9"/>
          <p:cNvSpPr txBox="1"/>
          <p:nvPr/>
        </p:nvSpPr>
        <p:spPr>
          <a:xfrm>
            <a:off x="2571736" y="5929330"/>
            <a:ext cx="857256" cy="369332"/>
          </a:xfrm>
          <a:prstGeom prst="rect">
            <a:avLst/>
          </a:prstGeom>
          <a:noFill/>
        </p:spPr>
        <p:txBody>
          <a:bodyPr wrap="square" rtlCol="0">
            <a:spAutoFit/>
          </a:bodyPr>
          <a:lstStyle/>
          <a:p>
            <a:pPr algn="r"/>
            <a:r>
              <a:rPr lang="cs-CZ" dirty="0" smtClean="0"/>
              <a:t>Obr. 3</a:t>
            </a:r>
            <a:endParaRPr lang="cs-CZ"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de-DE" dirty="0" smtClean="0"/>
              <a:t>Günter Grass</a:t>
            </a:r>
            <a:endParaRPr lang="cs-CZ" dirty="0"/>
          </a:p>
        </p:txBody>
      </p:sp>
      <p:sp>
        <p:nvSpPr>
          <p:cNvPr id="3" name="Zástupný symbol pro obsah 2"/>
          <p:cNvSpPr>
            <a:spLocks noGrp="1"/>
          </p:cNvSpPr>
          <p:nvPr>
            <p:ph idx="1"/>
          </p:nvPr>
        </p:nvSpPr>
        <p:spPr/>
        <p:txBody>
          <a:bodyPr>
            <a:normAutofit/>
          </a:bodyPr>
          <a:lstStyle/>
          <a:p>
            <a:pPr>
              <a:buNone/>
            </a:pPr>
            <a:r>
              <a:rPr lang="cs-CZ" sz="2400" dirty="0" smtClean="0"/>
              <a:t>Do Grassova výtvarného díla patří řada kreseb, </a:t>
            </a:r>
          </a:p>
          <a:p>
            <a:pPr>
              <a:buNone/>
            </a:pPr>
            <a:r>
              <a:rPr lang="cs-CZ" sz="2400" dirty="0" smtClean="0"/>
              <a:t>litografií, leptů a soch (viz socha </a:t>
            </a:r>
            <a:r>
              <a:rPr lang="cs-CZ" sz="2400" u="sng" dirty="0" smtClean="0"/>
              <a:t>Platýz</a:t>
            </a:r>
            <a:r>
              <a:rPr lang="cs-CZ" sz="2400" dirty="0" smtClean="0"/>
              <a:t> - Dánsko).</a:t>
            </a:r>
          </a:p>
          <a:p>
            <a:pPr>
              <a:buNone/>
            </a:pPr>
            <a:endParaRPr lang="cs-CZ" sz="2400" dirty="0" smtClean="0"/>
          </a:p>
          <a:p>
            <a:pPr>
              <a:buNone/>
            </a:pPr>
            <a:r>
              <a:rPr lang="cs-CZ" sz="2400" dirty="0" smtClean="0"/>
              <a:t>Jeho literární dílo je však rozsáhlejší – zahrnuje </a:t>
            </a:r>
          </a:p>
          <a:p>
            <a:pPr>
              <a:buNone/>
            </a:pPr>
            <a:r>
              <a:rPr lang="cs-CZ" sz="2400" dirty="0" smtClean="0"/>
              <a:t>romány, novely, povídky, dramata i lyriku. </a:t>
            </a:r>
          </a:p>
          <a:p>
            <a:pPr>
              <a:buNone/>
            </a:pPr>
            <a:endParaRPr lang="cs-CZ" sz="2400" dirty="0" smtClean="0"/>
          </a:p>
          <a:p>
            <a:pPr>
              <a:buNone/>
            </a:pPr>
            <a:r>
              <a:rPr lang="cs-CZ" sz="2400" dirty="0" smtClean="0"/>
              <a:t>Za jedno z jeho nejvýznamnějších prozaických děl</a:t>
            </a:r>
          </a:p>
          <a:p>
            <a:pPr>
              <a:buNone/>
            </a:pPr>
            <a:r>
              <a:rPr lang="cs-CZ" sz="2400" dirty="0" smtClean="0"/>
              <a:t>bývá považována tzv. </a:t>
            </a:r>
            <a:r>
              <a:rPr lang="cs-CZ" sz="2400" u="sng" dirty="0" smtClean="0"/>
              <a:t>Gdaňská trilogie</a:t>
            </a:r>
            <a:r>
              <a:rPr lang="cs-CZ" sz="2400" dirty="0" smtClean="0"/>
              <a:t>, zahrnující </a:t>
            </a:r>
          </a:p>
          <a:p>
            <a:pPr>
              <a:buNone/>
            </a:pPr>
            <a:r>
              <a:rPr lang="cs-CZ" sz="2400" dirty="0" smtClean="0"/>
              <a:t>romány </a:t>
            </a:r>
            <a:r>
              <a:rPr lang="cs-CZ" sz="2400" u="sng" dirty="0" smtClean="0"/>
              <a:t>Plechový bubínek</a:t>
            </a:r>
            <a:r>
              <a:rPr lang="cs-CZ" sz="2400" dirty="0" smtClean="0"/>
              <a:t>, </a:t>
            </a:r>
            <a:r>
              <a:rPr lang="cs-CZ" sz="2400" u="sng" dirty="0" smtClean="0"/>
              <a:t>Kočka a myš</a:t>
            </a:r>
            <a:r>
              <a:rPr lang="cs-CZ" sz="2400" dirty="0" smtClean="0"/>
              <a:t>, </a:t>
            </a:r>
            <a:r>
              <a:rPr lang="cs-CZ" sz="2400" u="sng" dirty="0" smtClean="0"/>
              <a:t>Psí roky</a:t>
            </a:r>
            <a:r>
              <a:rPr lang="cs-CZ" sz="2400" dirty="0" smtClean="0"/>
              <a:t>, </a:t>
            </a:r>
          </a:p>
          <a:p>
            <a:pPr>
              <a:buNone/>
            </a:pPr>
            <a:r>
              <a:rPr lang="cs-CZ" sz="2400" dirty="0" smtClean="0"/>
              <a:t>jejichž děj se odehrává v Gdaňsku v době  před druhou světovou</a:t>
            </a:r>
          </a:p>
          <a:p>
            <a:pPr>
              <a:buNone/>
            </a:pPr>
            <a:r>
              <a:rPr lang="cs-CZ" sz="2400" dirty="0" smtClean="0"/>
              <a:t>válkou, během války a krátce po ní. Následující text je z prvního </a:t>
            </a:r>
          </a:p>
          <a:p>
            <a:pPr>
              <a:buNone/>
            </a:pPr>
            <a:r>
              <a:rPr lang="cs-CZ" sz="2400" dirty="0" smtClean="0"/>
              <a:t>románu – Plechový bubínek.</a:t>
            </a:r>
          </a:p>
          <a:p>
            <a:pPr>
              <a:buNone/>
            </a:pPr>
            <a:endParaRPr lang="cs-CZ" sz="2400" dirty="0"/>
          </a:p>
        </p:txBody>
      </p:sp>
      <p:pic>
        <p:nvPicPr>
          <p:cNvPr id="4" name="Obrázek 3" descr="170px-Günter_Grass_-_Butt.jpg"/>
          <p:cNvPicPr>
            <a:picLocks noChangeAspect="1"/>
          </p:cNvPicPr>
          <p:nvPr/>
        </p:nvPicPr>
        <p:blipFill>
          <a:blip r:embed="rId2"/>
          <a:stretch>
            <a:fillRect/>
          </a:stretch>
        </p:blipFill>
        <p:spPr>
          <a:xfrm>
            <a:off x="6858016" y="1714488"/>
            <a:ext cx="1643074" cy="3199162"/>
          </a:xfrm>
          <a:prstGeom prst="rect">
            <a:avLst/>
          </a:prstGeom>
        </p:spPr>
      </p:pic>
      <p:sp>
        <p:nvSpPr>
          <p:cNvPr id="5" name="TextovéPole 4"/>
          <p:cNvSpPr txBox="1"/>
          <p:nvPr/>
        </p:nvSpPr>
        <p:spPr>
          <a:xfrm>
            <a:off x="7715272" y="4500570"/>
            <a:ext cx="785818" cy="369332"/>
          </a:xfrm>
          <a:prstGeom prst="rect">
            <a:avLst/>
          </a:prstGeom>
          <a:noFill/>
        </p:spPr>
        <p:txBody>
          <a:bodyPr wrap="square" rtlCol="0">
            <a:spAutoFit/>
          </a:bodyPr>
          <a:lstStyle/>
          <a:p>
            <a:r>
              <a:rPr lang="cs-CZ" dirty="0" smtClean="0"/>
              <a:t>Obr. 4</a:t>
            </a:r>
            <a:endParaRPr lang="cs-CZ"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de-DE" dirty="0" smtClean="0"/>
              <a:t>Günter Grass</a:t>
            </a:r>
            <a:r>
              <a:rPr lang="cs-CZ" dirty="0" smtClean="0"/>
              <a:t> – otázky k textu I.</a:t>
            </a:r>
            <a:endParaRPr lang="cs-CZ" dirty="0"/>
          </a:p>
        </p:txBody>
      </p:sp>
      <p:sp>
        <p:nvSpPr>
          <p:cNvPr id="3" name="Zástupný symbol pro obsah 2"/>
          <p:cNvSpPr>
            <a:spLocks noGrp="1"/>
          </p:cNvSpPr>
          <p:nvPr>
            <p:ph idx="1"/>
          </p:nvPr>
        </p:nvSpPr>
        <p:spPr/>
        <p:txBody>
          <a:bodyPr>
            <a:noAutofit/>
          </a:bodyPr>
          <a:lstStyle/>
          <a:p>
            <a:pPr marL="514350" indent="-514350">
              <a:buClr>
                <a:srgbClr val="00B0F0"/>
              </a:buClr>
              <a:buNone/>
            </a:pPr>
            <a:r>
              <a:rPr lang="cs-CZ" sz="2200" dirty="0" smtClean="0"/>
              <a:t>Přečtěte si úryvek ze samého úvodu knihy a odpovězte na tyto otázky:</a:t>
            </a:r>
          </a:p>
          <a:p>
            <a:pPr marL="514350" indent="-514350">
              <a:buClr>
                <a:srgbClr val="00B0F0"/>
              </a:buClr>
              <a:buFont typeface="+mj-lt"/>
              <a:buAutoNum type="arabicPeriod"/>
            </a:pPr>
            <a:r>
              <a:rPr lang="cs-CZ" sz="2200" dirty="0" smtClean="0"/>
              <a:t>Kdo vypráví v ukázce z úvodu celého románu?</a:t>
            </a:r>
          </a:p>
          <a:p>
            <a:pPr marL="514350" indent="-514350">
              <a:buClr>
                <a:srgbClr val="00B0F0"/>
              </a:buClr>
              <a:buFont typeface="+mj-lt"/>
              <a:buAutoNum type="arabicPeriod"/>
            </a:pPr>
            <a:r>
              <a:rPr lang="cs-CZ" sz="2200" dirty="0" smtClean="0"/>
              <a:t>Jak se nazývá tento typ vypravěče?</a:t>
            </a:r>
          </a:p>
          <a:p>
            <a:pPr marL="514350" indent="-514350">
              <a:buClr>
                <a:srgbClr val="00B0F0"/>
              </a:buClr>
              <a:buFont typeface="+mj-lt"/>
              <a:buAutoNum type="arabicPeriod"/>
            </a:pPr>
            <a:r>
              <a:rPr lang="cs-CZ" sz="2200" dirty="0" smtClean="0"/>
              <a:t>Kde se vypravěč nachází? V jaké roli zde působí?</a:t>
            </a:r>
          </a:p>
          <a:p>
            <a:pPr marL="514350" indent="-514350">
              <a:buClr>
                <a:srgbClr val="00B0F0"/>
              </a:buClr>
              <a:buFont typeface="+mj-lt"/>
              <a:buAutoNum type="arabicPeriod"/>
            </a:pPr>
            <a:r>
              <a:rPr lang="cs-CZ" sz="2200" dirty="0" smtClean="0"/>
              <a:t>O jaké postavě se tu vypravěč zmiňuje?</a:t>
            </a:r>
          </a:p>
          <a:p>
            <a:pPr marL="514350" indent="-514350">
              <a:buClr>
                <a:srgbClr val="00B0F0"/>
              </a:buClr>
              <a:buFont typeface="+mj-lt"/>
              <a:buAutoNum type="arabicPeriod"/>
            </a:pPr>
            <a:r>
              <a:rPr lang="cs-CZ" sz="2200" dirty="0" smtClean="0"/>
              <a:t>Co se o ní čtenář dovídá?</a:t>
            </a:r>
          </a:p>
          <a:p>
            <a:pPr marL="862330" lvl="1" indent="-514350">
              <a:buClr>
                <a:srgbClr val="00B0F0"/>
              </a:buClr>
              <a:buFont typeface="+mj-lt"/>
              <a:buAutoNum type="alphaLcParenR"/>
            </a:pPr>
            <a:r>
              <a:rPr lang="cs-CZ" sz="2000" dirty="0" smtClean="0"/>
              <a:t>O vzhledu?</a:t>
            </a:r>
          </a:p>
          <a:p>
            <a:pPr marL="862330" lvl="1" indent="-514350">
              <a:buClr>
                <a:srgbClr val="00B0F0"/>
              </a:buClr>
              <a:buFont typeface="+mj-lt"/>
              <a:buAutoNum type="alphaLcParenR"/>
            </a:pPr>
            <a:r>
              <a:rPr lang="cs-CZ" sz="2000" dirty="0" smtClean="0"/>
              <a:t>O zálibách?</a:t>
            </a:r>
          </a:p>
          <a:p>
            <a:pPr marL="862330" lvl="1" indent="-514350">
              <a:buClr>
                <a:srgbClr val="00B0F0"/>
              </a:buClr>
              <a:buFont typeface="+mj-lt"/>
              <a:buAutoNum type="alphaLcParenR"/>
            </a:pPr>
            <a:r>
              <a:rPr lang="cs-CZ" sz="2000" dirty="0" smtClean="0"/>
              <a:t>O povaze?</a:t>
            </a:r>
          </a:p>
          <a:p>
            <a:pPr marL="514350" indent="-514350">
              <a:buClr>
                <a:srgbClr val="00B0F0"/>
              </a:buClr>
              <a:buFont typeface="+mj-lt"/>
              <a:buAutoNum type="arabicPeriod"/>
            </a:pPr>
            <a:r>
              <a:rPr lang="cs-CZ" sz="2200" dirty="0" smtClean="0"/>
              <a:t>Jaký je vypravěčův vztah k této postavě?</a:t>
            </a:r>
          </a:p>
          <a:p>
            <a:pPr marL="514350" indent="-514350">
              <a:buClr>
                <a:srgbClr val="00B0F0"/>
              </a:buClr>
              <a:buFont typeface="+mj-lt"/>
              <a:buAutoNum type="arabicPeriod"/>
            </a:pPr>
            <a:r>
              <a:rPr lang="cs-CZ" sz="2200" dirty="0" smtClean="0"/>
              <a:t>Kde v textu najdeme příklad ironicky groteskního úhlu pohledu?</a:t>
            </a:r>
          </a:p>
          <a:p>
            <a:pPr marL="514350" indent="-514350">
              <a:buClr>
                <a:srgbClr val="00B0F0"/>
              </a:buClr>
              <a:buFont typeface="+mj-lt"/>
              <a:buAutoNum type="arabicPeriod"/>
            </a:pPr>
            <a:r>
              <a:rPr lang="cs-CZ" sz="2200" dirty="0" smtClean="0"/>
              <a:t>Nahraďte prosím následující slova a spojení v textu synonymy: </a:t>
            </a:r>
            <a:r>
              <a:rPr lang="cs-CZ" sz="2200" i="1" dirty="0" smtClean="0"/>
              <a:t>špehýrka – na revanš -  kreace – soklík</a:t>
            </a:r>
            <a:r>
              <a:rPr lang="cs-CZ" sz="2200" dirty="0" smtClean="0"/>
              <a:t>. </a:t>
            </a:r>
          </a:p>
        </p:txBody>
      </p:sp>
      <p:pic>
        <p:nvPicPr>
          <p:cNvPr id="4" name="Obrázek 3" descr="220px-Guenter_Grass,_Die_Blechtrommel_1959.jpg"/>
          <p:cNvPicPr>
            <a:picLocks noChangeAspect="1"/>
          </p:cNvPicPr>
          <p:nvPr/>
        </p:nvPicPr>
        <p:blipFill>
          <a:blip r:embed="rId2"/>
          <a:stretch>
            <a:fillRect/>
          </a:stretch>
        </p:blipFill>
        <p:spPr>
          <a:xfrm>
            <a:off x="6858016" y="2357430"/>
            <a:ext cx="1576616" cy="2508252"/>
          </a:xfrm>
          <a:prstGeom prst="rect">
            <a:avLst/>
          </a:prstGeom>
        </p:spPr>
      </p:pic>
      <p:sp>
        <p:nvSpPr>
          <p:cNvPr id="5" name="TextovéPole 4"/>
          <p:cNvSpPr txBox="1"/>
          <p:nvPr/>
        </p:nvSpPr>
        <p:spPr>
          <a:xfrm>
            <a:off x="7786710" y="4857760"/>
            <a:ext cx="642942" cy="307777"/>
          </a:xfrm>
          <a:prstGeom prst="rect">
            <a:avLst/>
          </a:prstGeom>
          <a:noFill/>
        </p:spPr>
        <p:txBody>
          <a:bodyPr wrap="square" rtlCol="0">
            <a:spAutoFit/>
          </a:bodyPr>
          <a:lstStyle/>
          <a:p>
            <a:r>
              <a:rPr lang="cs-CZ" sz="1400" dirty="0" smtClean="0"/>
              <a:t>Obr. 5</a:t>
            </a:r>
            <a:endParaRPr lang="cs-CZ" sz="14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algn="ctr"/>
            <a:r>
              <a:rPr lang="de-DE" sz="4000" dirty="0" smtClean="0"/>
              <a:t>Günter Grass</a:t>
            </a:r>
            <a:r>
              <a:rPr lang="cs-CZ" sz="4000" dirty="0" smtClean="0"/>
              <a:t> – text I.</a:t>
            </a:r>
            <a:br>
              <a:rPr lang="cs-CZ" sz="4000" dirty="0" smtClean="0"/>
            </a:br>
            <a:r>
              <a:rPr lang="cs-CZ" sz="4000" dirty="0" smtClean="0"/>
              <a:t>Plechový bubínek </a:t>
            </a:r>
            <a:endParaRPr lang="cs-CZ" sz="4000" dirty="0"/>
          </a:p>
        </p:txBody>
      </p:sp>
      <p:sp>
        <p:nvSpPr>
          <p:cNvPr id="3" name="Zástupný symbol pro obsah 2"/>
          <p:cNvSpPr>
            <a:spLocks noGrp="1"/>
          </p:cNvSpPr>
          <p:nvPr>
            <p:ph idx="1"/>
          </p:nvPr>
        </p:nvSpPr>
        <p:spPr/>
        <p:txBody>
          <a:bodyPr>
            <a:normAutofit/>
          </a:bodyPr>
          <a:lstStyle/>
          <a:p>
            <a:pPr algn="just">
              <a:buNone/>
            </a:pPr>
            <a:r>
              <a:rPr lang="cs-CZ" sz="2000" dirty="0" smtClean="0"/>
              <a:t>Dobrá tedy: jsem chovancem Léčebného a zaopatřovacího ústavu, můj ošetřoval mě pozoruje, takřka mě nespouští z očí; neboť ve dveřích je špehýrka, a ošetřovatelovo oko má onu hnědou barvu, která mne, modrookého, nemůže prohlédnout.</a:t>
            </a:r>
          </a:p>
          <a:p>
            <a:pPr algn="just">
              <a:buNone/>
            </a:pPr>
            <a:r>
              <a:rPr lang="cs-CZ" sz="2000" dirty="0" smtClean="0"/>
              <a:t>Takže můj ošetřovatel naprosto nemůže být mým nepřítelem. Oblíbil jsem si ho, vyprávím pozorovateli, když vejde ke mně do pokoje, události ze svého života, aby se se mnou navzdory překážející špehýrce seznámil. Zdá se, že tomu dobrákovi se má vyprávění líbí, neboť sotva mu něco nalžu, začne mi na revanš ukazovat své nejnovější výtvory z uzlíků. Nechci mluvit o tom, jestli je umělcem. Výstava jeho kreací by nicméně došla uznání v tisku, i pár kupců by přilákala. Používá obyčejných provázků, které posbírá v pokojích pacientů,  rozmotá je a svazuje ve vrstevnatě chrupavčitá strašidla, ta pak namočí do sádry, nechá ztuhnout a pak je napíchá na pletací dráty upevněné do dřevěných soklíků. </a:t>
            </a:r>
            <a:endParaRPr lang="cs-CZ" sz="20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ctr"/>
            <a:r>
              <a:rPr lang="de-DE" dirty="0" smtClean="0"/>
              <a:t>Günter Grass</a:t>
            </a:r>
            <a:r>
              <a:rPr lang="cs-CZ" dirty="0" smtClean="0"/>
              <a:t/>
            </a:r>
            <a:br>
              <a:rPr lang="cs-CZ" dirty="0" smtClean="0"/>
            </a:br>
            <a:r>
              <a:rPr lang="cs-CZ" dirty="0" smtClean="0"/>
              <a:t>Tabulka pro zápis odpovědí I.</a:t>
            </a:r>
            <a:endParaRPr lang="cs-CZ" dirty="0"/>
          </a:p>
        </p:txBody>
      </p:sp>
      <p:graphicFrame>
        <p:nvGraphicFramePr>
          <p:cNvPr id="4" name="Zástupný symbol pro obsah 3"/>
          <p:cNvGraphicFramePr>
            <a:graphicFrameLocks noGrp="1"/>
          </p:cNvGraphicFramePr>
          <p:nvPr>
            <p:ph idx="1"/>
          </p:nvPr>
        </p:nvGraphicFramePr>
        <p:xfrm>
          <a:off x="457200" y="1646238"/>
          <a:ext cx="8229600" cy="4333240"/>
        </p:xfrm>
        <a:graphic>
          <a:graphicData uri="http://schemas.openxmlformats.org/drawingml/2006/table">
            <a:tbl>
              <a:tblPr firstRow="1" bandRow="1">
                <a:tableStyleId>{5C22544A-7EE6-4342-B048-85BDC9FD1C3A}</a:tableStyleId>
              </a:tblPr>
              <a:tblGrid>
                <a:gridCol w="1114404"/>
                <a:gridCol w="7115196"/>
              </a:tblGrid>
              <a:tr h="370840">
                <a:tc>
                  <a:txBody>
                    <a:bodyPr/>
                    <a:lstStyle/>
                    <a:p>
                      <a:r>
                        <a:rPr lang="cs-CZ" dirty="0" smtClean="0"/>
                        <a:t>Otázka č.</a:t>
                      </a:r>
                      <a:endParaRPr lang="cs-CZ" dirty="0"/>
                    </a:p>
                  </a:txBody>
                  <a:tcPr/>
                </a:tc>
                <a:tc>
                  <a:txBody>
                    <a:bodyPr/>
                    <a:lstStyle/>
                    <a:p>
                      <a:r>
                        <a:rPr lang="cs-CZ" dirty="0" smtClean="0"/>
                        <a:t>Odpověď</a:t>
                      </a:r>
                      <a:endParaRPr lang="cs-CZ" dirty="0"/>
                    </a:p>
                  </a:txBody>
                  <a:tcPr/>
                </a:tc>
              </a:tr>
              <a:tr h="370840">
                <a:tc>
                  <a:txBody>
                    <a:bodyPr/>
                    <a:lstStyle/>
                    <a:p>
                      <a:r>
                        <a:rPr lang="cs-CZ" dirty="0" smtClean="0"/>
                        <a:t>1.</a:t>
                      </a:r>
                      <a:endParaRPr lang="cs-CZ" dirty="0"/>
                    </a:p>
                  </a:txBody>
                  <a:tcPr/>
                </a:tc>
                <a:tc>
                  <a:txBody>
                    <a:bodyPr/>
                    <a:lstStyle/>
                    <a:p>
                      <a:endParaRPr lang="cs-CZ" sz="2000" dirty="0"/>
                    </a:p>
                  </a:txBody>
                  <a:tcPr/>
                </a:tc>
              </a:tr>
              <a:tr h="370840">
                <a:tc>
                  <a:txBody>
                    <a:bodyPr/>
                    <a:lstStyle/>
                    <a:p>
                      <a:r>
                        <a:rPr lang="cs-CZ" dirty="0" smtClean="0"/>
                        <a:t>2.</a:t>
                      </a:r>
                      <a:endParaRPr lang="cs-CZ" dirty="0"/>
                    </a:p>
                  </a:txBody>
                  <a:tcPr/>
                </a:tc>
                <a:tc>
                  <a:txBody>
                    <a:bodyPr/>
                    <a:lstStyle/>
                    <a:p>
                      <a:endParaRPr lang="cs-CZ" sz="2000" dirty="0"/>
                    </a:p>
                  </a:txBody>
                  <a:tcPr/>
                </a:tc>
              </a:tr>
              <a:tr h="370840">
                <a:tc>
                  <a:txBody>
                    <a:bodyPr/>
                    <a:lstStyle/>
                    <a:p>
                      <a:r>
                        <a:rPr lang="cs-CZ" dirty="0" smtClean="0"/>
                        <a:t>3.</a:t>
                      </a:r>
                      <a:endParaRPr lang="cs-CZ" dirty="0"/>
                    </a:p>
                  </a:txBody>
                  <a:tcPr/>
                </a:tc>
                <a:tc>
                  <a:txBody>
                    <a:bodyPr/>
                    <a:lstStyle/>
                    <a:p>
                      <a:endParaRPr lang="cs-CZ" sz="2000" dirty="0"/>
                    </a:p>
                  </a:txBody>
                  <a:tcPr/>
                </a:tc>
              </a:tr>
              <a:tr h="370840">
                <a:tc>
                  <a:txBody>
                    <a:bodyPr/>
                    <a:lstStyle/>
                    <a:p>
                      <a:r>
                        <a:rPr lang="cs-CZ" dirty="0" smtClean="0"/>
                        <a:t>4.</a:t>
                      </a:r>
                      <a:endParaRPr lang="cs-CZ" dirty="0"/>
                    </a:p>
                  </a:txBody>
                  <a:tcPr/>
                </a:tc>
                <a:tc>
                  <a:txBody>
                    <a:bodyPr/>
                    <a:lstStyle/>
                    <a:p>
                      <a:endParaRPr lang="cs-CZ" sz="2000" dirty="0"/>
                    </a:p>
                  </a:txBody>
                  <a:tcPr/>
                </a:tc>
              </a:tr>
              <a:tr h="370840">
                <a:tc>
                  <a:txBody>
                    <a:bodyPr/>
                    <a:lstStyle/>
                    <a:p>
                      <a:r>
                        <a:rPr lang="cs-CZ" dirty="0" smtClean="0"/>
                        <a:t>5.a)</a:t>
                      </a:r>
                      <a:endParaRPr lang="cs-CZ" dirty="0"/>
                    </a:p>
                  </a:txBody>
                  <a:tcPr/>
                </a:tc>
                <a:tc>
                  <a:txBody>
                    <a:bodyPr/>
                    <a:lstStyle/>
                    <a:p>
                      <a:endParaRPr lang="cs-CZ" sz="2000" dirty="0"/>
                    </a:p>
                  </a:txBody>
                  <a:tcPr/>
                </a:tc>
              </a:tr>
              <a:tr h="370840">
                <a:tc>
                  <a:txBody>
                    <a:bodyPr/>
                    <a:lstStyle/>
                    <a:p>
                      <a:r>
                        <a:rPr lang="cs-CZ" dirty="0" smtClean="0"/>
                        <a:t>5.b)</a:t>
                      </a:r>
                      <a:endParaRPr lang="cs-CZ" dirty="0"/>
                    </a:p>
                  </a:txBody>
                  <a:tcPr/>
                </a:tc>
                <a:tc>
                  <a:txBody>
                    <a:bodyPr/>
                    <a:lstStyle/>
                    <a:p>
                      <a:endParaRPr lang="cs-CZ" sz="2000" dirty="0"/>
                    </a:p>
                  </a:txBody>
                  <a:tcPr/>
                </a:tc>
              </a:tr>
              <a:tr h="370840">
                <a:tc>
                  <a:txBody>
                    <a:bodyPr/>
                    <a:lstStyle/>
                    <a:p>
                      <a:r>
                        <a:rPr lang="cs-CZ" dirty="0" smtClean="0"/>
                        <a:t>5.c)</a:t>
                      </a:r>
                      <a:endParaRPr lang="cs-CZ" dirty="0"/>
                    </a:p>
                  </a:txBody>
                  <a:tcPr/>
                </a:tc>
                <a:tc>
                  <a:txBody>
                    <a:bodyPr/>
                    <a:lstStyle/>
                    <a:p>
                      <a:endParaRPr lang="cs-CZ" sz="2000" dirty="0"/>
                    </a:p>
                  </a:txBody>
                  <a:tcPr/>
                </a:tc>
              </a:tr>
              <a:tr h="370840">
                <a:tc>
                  <a:txBody>
                    <a:bodyPr/>
                    <a:lstStyle/>
                    <a:p>
                      <a:r>
                        <a:rPr lang="cs-CZ" dirty="0" smtClean="0"/>
                        <a:t>6.</a:t>
                      </a:r>
                      <a:endParaRPr lang="cs-CZ" dirty="0"/>
                    </a:p>
                  </a:txBody>
                  <a:tcPr/>
                </a:tc>
                <a:tc>
                  <a:txBody>
                    <a:bodyPr/>
                    <a:lstStyle/>
                    <a:p>
                      <a:endParaRPr lang="cs-CZ" sz="2000" dirty="0"/>
                    </a:p>
                  </a:txBody>
                  <a:tcPr/>
                </a:tc>
              </a:tr>
              <a:tr h="370840">
                <a:tc>
                  <a:txBody>
                    <a:bodyPr/>
                    <a:lstStyle/>
                    <a:p>
                      <a:r>
                        <a:rPr lang="cs-CZ" dirty="0" smtClean="0"/>
                        <a:t>7.</a:t>
                      </a:r>
                      <a:endParaRPr lang="cs-CZ" dirty="0"/>
                    </a:p>
                  </a:txBody>
                  <a:tcPr/>
                </a:tc>
                <a:tc>
                  <a:txBody>
                    <a:bodyPr/>
                    <a:lstStyle/>
                    <a:p>
                      <a:endParaRPr lang="cs-CZ" sz="2000" dirty="0"/>
                    </a:p>
                  </a:txBody>
                  <a:tcPr/>
                </a:tc>
              </a:tr>
              <a:tr h="370840">
                <a:tc>
                  <a:txBody>
                    <a:bodyPr/>
                    <a:lstStyle/>
                    <a:p>
                      <a:r>
                        <a:rPr lang="cs-CZ" dirty="0" smtClean="0"/>
                        <a:t>8.</a:t>
                      </a:r>
                      <a:endParaRPr lang="cs-CZ" dirty="0"/>
                    </a:p>
                  </a:txBody>
                  <a:tcPr/>
                </a:tc>
                <a:tc>
                  <a:txBody>
                    <a:bodyPr/>
                    <a:lstStyle/>
                    <a:p>
                      <a:endParaRPr lang="cs-CZ" sz="2000" dirty="0"/>
                    </a:p>
                  </a:txBody>
                  <a:tcPr/>
                </a:tc>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de-DE" dirty="0" smtClean="0"/>
              <a:t>Günter Grass</a:t>
            </a:r>
            <a:r>
              <a:rPr lang="cs-CZ" dirty="0" smtClean="0"/>
              <a:t> – odpovědi I.</a:t>
            </a:r>
            <a:endParaRPr lang="cs-CZ" dirty="0"/>
          </a:p>
        </p:txBody>
      </p:sp>
      <p:sp>
        <p:nvSpPr>
          <p:cNvPr id="3" name="Zástupný symbol pro obsah 2"/>
          <p:cNvSpPr>
            <a:spLocks noGrp="1"/>
          </p:cNvSpPr>
          <p:nvPr>
            <p:ph idx="1"/>
          </p:nvPr>
        </p:nvSpPr>
        <p:spPr/>
        <p:txBody>
          <a:bodyPr>
            <a:normAutofit fontScale="70000" lnSpcReduction="20000"/>
          </a:bodyPr>
          <a:lstStyle/>
          <a:p>
            <a:pPr marL="514350" indent="-514350">
              <a:buClr>
                <a:srgbClr val="00B0F0"/>
              </a:buClr>
              <a:buFont typeface="+mj-lt"/>
              <a:buAutoNum type="arabicPeriod"/>
            </a:pPr>
            <a:r>
              <a:rPr lang="cs-CZ" dirty="0" smtClean="0"/>
              <a:t>Postava</a:t>
            </a:r>
          </a:p>
          <a:p>
            <a:pPr marL="514350" indent="-514350">
              <a:buClr>
                <a:srgbClr val="00B0F0"/>
              </a:buClr>
              <a:buFont typeface="+mj-lt"/>
              <a:buAutoNum type="arabicPeriod"/>
            </a:pPr>
            <a:r>
              <a:rPr lang="cs-CZ" dirty="0" smtClean="0"/>
              <a:t>Ich-forma</a:t>
            </a:r>
          </a:p>
          <a:p>
            <a:pPr marL="514350" indent="-514350">
              <a:buClr>
                <a:srgbClr val="00B0F0"/>
              </a:buClr>
              <a:buFont typeface="+mj-lt"/>
              <a:buAutoNum type="arabicPeriod"/>
            </a:pPr>
            <a:r>
              <a:rPr lang="cs-CZ" dirty="0" smtClean="0"/>
              <a:t>V Léčebném a zaopatřovacím ústavu - chovanec</a:t>
            </a:r>
          </a:p>
          <a:p>
            <a:pPr marL="514350" indent="-514350">
              <a:buClr>
                <a:srgbClr val="00B0F0"/>
              </a:buClr>
              <a:buFont typeface="+mj-lt"/>
              <a:buAutoNum type="arabicPeriod"/>
            </a:pPr>
            <a:r>
              <a:rPr lang="cs-CZ" dirty="0" smtClean="0"/>
              <a:t>O ošetřovateli</a:t>
            </a:r>
          </a:p>
          <a:p>
            <a:pPr marL="514350" indent="-514350">
              <a:buClr>
                <a:srgbClr val="00B0F0"/>
              </a:buClr>
              <a:buFont typeface="+mj-lt"/>
              <a:buAutoNum type="arabicPeriod"/>
            </a:pPr>
            <a:r>
              <a:rPr lang="cs-CZ" dirty="0" smtClean="0"/>
              <a:t>-</a:t>
            </a:r>
          </a:p>
          <a:p>
            <a:pPr marL="862330" lvl="1" indent="-514350">
              <a:buClr>
                <a:srgbClr val="00B0F0"/>
              </a:buClr>
              <a:buFont typeface="+mj-lt"/>
              <a:buAutoNum type="alphaLcParenR"/>
            </a:pPr>
            <a:r>
              <a:rPr lang="cs-CZ" dirty="0" smtClean="0"/>
              <a:t>Hnědé oči</a:t>
            </a:r>
          </a:p>
          <a:p>
            <a:pPr marL="862330" lvl="1" indent="-514350">
              <a:buClr>
                <a:srgbClr val="00B0F0"/>
              </a:buClr>
              <a:buFont typeface="+mj-lt"/>
              <a:buAutoNum type="alphaLcParenR"/>
            </a:pPr>
            <a:r>
              <a:rPr lang="cs-CZ" dirty="0" smtClean="0"/>
              <a:t>Výtvory z provázků a sádry – „umělecká díla“</a:t>
            </a:r>
          </a:p>
          <a:p>
            <a:pPr marL="862330" lvl="1" indent="-514350">
              <a:buClr>
                <a:srgbClr val="00B0F0"/>
              </a:buClr>
              <a:buFont typeface="+mj-lt"/>
              <a:buAutoNum type="alphaLcParenR"/>
            </a:pPr>
            <a:r>
              <a:rPr lang="cs-CZ" dirty="0" smtClean="0"/>
              <a:t>Dobrák, snaží se dobře vykonávat svou práci </a:t>
            </a:r>
          </a:p>
          <a:p>
            <a:pPr marL="514350" indent="-514350">
              <a:buClr>
                <a:srgbClr val="00B0F0"/>
              </a:buClr>
              <a:buFont typeface="+mj-lt"/>
              <a:buAutoNum type="arabicPeriod"/>
            </a:pPr>
            <a:r>
              <a:rPr lang="cs-CZ" dirty="0" smtClean="0"/>
              <a:t>Je paradoxně tím chytřejším, což se projevuje v 7.</a:t>
            </a:r>
          </a:p>
          <a:p>
            <a:pPr marL="514350" indent="-514350">
              <a:buClr>
                <a:srgbClr val="00B0F0"/>
              </a:buClr>
              <a:buFont typeface="+mj-lt"/>
              <a:buAutoNum type="arabicPeriod"/>
            </a:pPr>
            <a:r>
              <a:rPr lang="cs-CZ" dirty="0" smtClean="0"/>
              <a:t>Např. už úvodní dvě slova, dále: „ošetřovatelovo oko má onu hnědou barvu, která mne, modrookého, nemůže prohlédnout“ – „Zdá se, že tomu dobrákovi se má vyprávění líbí, neboť sotva mu něco nalžu, začne mi na revanš ukazovat své nejnovější výtvory z uzlíků“</a:t>
            </a:r>
          </a:p>
          <a:p>
            <a:pPr marL="514350" indent="-514350">
              <a:buClr>
                <a:srgbClr val="00B0F0"/>
              </a:buClr>
              <a:buFont typeface="+mj-lt"/>
              <a:buAutoNum type="arabicPeriod"/>
            </a:pPr>
            <a:r>
              <a:rPr lang="cs-CZ" dirty="0" smtClean="0"/>
              <a:t>Kukátko, otvor ve dveřích – na oplátku – výtvor - podstavec </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de-DE" dirty="0" smtClean="0"/>
              <a:t>Günter Grass</a:t>
            </a:r>
            <a:r>
              <a:rPr lang="cs-CZ" dirty="0" smtClean="0"/>
              <a:t> – otázky k textu II.</a:t>
            </a:r>
            <a:endParaRPr lang="cs-CZ" dirty="0"/>
          </a:p>
        </p:txBody>
      </p:sp>
      <p:sp>
        <p:nvSpPr>
          <p:cNvPr id="3" name="Zástupný symbol pro obsah 2"/>
          <p:cNvSpPr>
            <a:spLocks noGrp="1"/>
          </p:cNvSpPr>
          <p:nvPr>
            <p:ph idx="1"/>
          </p:nvPr>
        </p:nvSpPr>
        <p:spPr/>
        <p:txBody>
          <a:bodyPr>
            <a:normAutofit fontScale="85000" lnSpcReduction="20000"/>
          </a:bodyPr>
          <a:lstStyle/>
          <a:p>
            <a:pPr marL="514350" indent="-514350">
              <a:buClr>
                <a:srgbClr val="00B0F0"/>
              </a:buClr>
              <a:buNone/>
            </a:pPr>
            <a:r>
              <a:rPr lang="cs-CZ" sz="2100" dirty="0" smtClean="0"/>
              <a:t>Následující úryvek se týká motivů podstatných pro charakter hlavní postavy. Po jeho přečtení odpovězte na tyto otázky:</a:t>
            </a:r>
          </a:p>
          <a:p>
            <a:pPr marL="514350" indent="-514350">
              <a:buClr>
                <a:srgbClr val="00B0F0"/>
              </a:buClr>
              <a:buFont typeface="+mj-lt"/>
              <a:buAutoNum type="arabicPeriod"/>
            </a:pPr>
            <a:r>
              <a:rPr lang="cs-CZ" sz="2100" dirty="0" smtClean="0"/>
              <a:t>Jak se jmenuje hlavní hrdina a zároveň vypravěč?</a:t>
            </a:r>
          </a:p>
          <a:p>
            <a:pPr marL="514350" indent="-514350">
              <a:buClr>
                <a:srgbClr val="00B0F0"/>
              </a:buClr>
              <a:buFont typeface="+mj-lt"/>
              <a:buAutoNum type="arabicPeriod"/>
            </a:pPr>
            <a:r>
              <a:rPr lang="cs-CZ" sz="2100" dirty="0" smtClean="0"/>
              <a:t>Co se stalo o jeho třetích narozeninách?</a:t>
            </a:r>
          </a:p>
          <a:p>
            <a:pPr marL="514350" indent="-514350">
              <a:buClr>
                <a:srgbClr val="00B0F0"/>
              </a:buClr>
              <a:buFont typeface="+mj-lt"/>
              <a:buAutoNum type="arabicPeriod"/>
            </a:pPr>
            <a:r>
              <a:rPr lang="cs-CZ" sz="2100" dirty="0" smtClean="0"/>
              <a:t>Jaký důsledek to mělo? – </a:t>
            </a:r>
            <a:r>
              <a:rPr lang="cs-CZ" sz="2100" i="1" dirty="0" smtClean="0"/>
              <a:t>Pokuste se zamyslet nad tím, jaké to mohlo mít výhody.</a:t>
            </a:r>
          </a:p>
          <a:p>
            <a:pPr marL="514350" indent="-514350">
              <a:buClr>
                <a:srgbClr val="00B0F0"/>
              </a:buClr>
              <a:buFont typeface="+mj-lt"/>
              <a:buAutoNum type="arabicPeriod"/>
            </a:pPr>
            <a:r>
              <a:rPr lang="cs-CZ" sz="2100" dirty="0" smtClean="0"/>
              <a:t>Jaký dárek (asi) dostal?</a:t>
            </a:r>
          </a:p>
          <a:p>
            <a:pPr marL="514350" indent="-514350">
              <a:buClr>
                <a:srgbClr val="00B0F0"/>
              </a:buClr>
              <a:buFont typeface="+mj-lt"/>
              <a:buAutoNum type="arabicPeriod"/>
            </a:pPr>
            <a:r>
              <a:rPr lang="cs-CZ" sz="2100" dirty="0" smtClean="0"/>
              <a:t>K čemu ho mj. používal?</a:t>
            </a:r>
          </a:p>
          <a:p>
            <a:pPr marL="514350" indent="-514350">
              <a:buClr>
                <a:srgbClr val="00B0F0"/>
              </a:buClr>
              <a:buFont typeface="+mj-lt"/>
              <a:buAutoNum type="arabicPeriod"/>
            </a:pPr>
            <a:r>
              <a:rPr lang="cs-CZ" sz="2100" dirty="0" smtClean="0"/>
              <a:t>Najděte pasáže, kde dochází k personifikaci, a to v souvislosti s oním dárkem, podtrhněte je.</a:t>
            </a:r>
          </a:p>
          <a:p>
            <a:pPr marL="514350" indent="-514350">
              <a:buClr>
                <a:srgbClr val="00B0F0"/>
              </a:buClr>
              <a:buFont typeface="+mj-lt"/>
              <a:buAutoNum type="arabicPeriod"/>
            </a:pPr>
            <a:r>
              <a:rPr lang="cs-CZ" sz="2100" dirty="0" smtClean="0"/>
              <a:t>Vysvětlete, co mohou znamenat obrazná pojmenování </a:t>
            </a:r>
            <a:r>
              <a:rPr lang="cs-CZ" sz="2100" i="1" dirty="0" smtClean="0"/>
              <a:t>uši uvadaly </a:t>
            </a:r>
            <a:r>
              <a:rPr lang="cs-CZ" sz="2100" dirty="0" smtClean="0"/>
              <a:t>a</a:t>
            </a:r>
            <a:r>
              <a:rPr lang="cs-CZ" sz="2100" i="1" dirty="0" smtClean="0"/>
              <a:t> rozezpívat sklo. </a:t>
            </a:r>
            <a:r>
              <a:rPr lang="cs-CZ" sz="2100" dirty="0" smtClean="0"/>
              <a:t>Našli jste v úryvku další obrazná pojmenování? Uveďte je.</a:t>
            </a:r>
            <a:endParaRPr lang="cs-CZ" sz="2100" i="1" dirty="0" smtClean="0"/>
          </a:p>
          <a:p>
            <a:pPr marL="514350" indent="-514350">
              <a:buClr>
                <a:srgbClr val="00B0F0"/>
              </a:buClr>
              <a:buFont typeface="+mj-lt"/>
              <a:buAutoNum type="arabicPeriod"/>
            </a:pPr>
            <a:r>
              <a:rPr lang="cs-CZ" sz="2100" dirty="0" smtClean="0"/>
              <a:t>Jakou zvláštní schopnost hlavní hrdina měl?</a:t>
            </a:r>
          </a:p>
          <a:p>
            <a:pPr marL="514350" indent="-514350">
              <a:buClr>
                <a:srgbClr val="00B0F0"/>
              </a:buClr>
              <a:buFont typeface="+mj-lt"/>
              <a:buAutoNum type="arabicPeriod"/>
            </a:pPr>
            <a:r>
              <a:rPr lang="cs-CZ" sz="2100" dirty="0" smtClean="0"/>
              <a:t>O autorovi románu se říká, že uplatňuje jednak velký smysl pro detail, jednak groteskní a mozaikový způsob vyprávění. Souhlasíte-li s tímto názorem, doložte to na základě příkladu z textu II.</a:t>
            </a:r>
          </a:p>
          <a:p>
            <a:pPr marL="514350" indent="-514350">
              <a:buClr>
                <a:srgbClr val="00B0F0"/>
              </a:buClr>
              <a:buFont typeface="+mj-lt"/>
              <a:buAutoNum type="arabicPeriod"/>
            </a:pPr>
            <a:r>
              <a:rPr lang="cs-CZ" sz="2100" dirty="0" smtClean="0"/>
              <a:t>Uveďte, v jakém významu jsou v textu užita slova </a:t>
            </a:r>
            <a:r>
              <a:rPr lang="cs-CZ" sz="2100" i="1" dirty="0" smtClean="0"/>
              <a:t>neděle, pokoj </a:t>
            </a:r>
            <a:r>
              <a:rPr lang="cs-CZ" sz="2100" dirty="0" smtClean="0"/>
              <a:t>a</a:t>
            </a:r>
            <a:r>
              <a:rPr lang="cs-CZ" sz="2100" i="1" dirty="0" smtClean="0"/>
              <a:t> doktor</a:t>
            </a:r>
            <a:r>
              <a:rPr lang="cs-CZ" sz="2100" dirty="0" smtClean="0"/>
              <a:t>. Jaké další významy mají tato slova?</a:t>
            </a:r>
          </a:p>
          <a:p>
            <a:pPr marL="514350" indent="-514350">
              <a:buClr>
                <a:srgbClr val="00B0F0"/>
              </a:buClr>
              <a:buFont typeface="+mj-lt"/>
              <a:buAutoNum type="arabicPeriod"/>
            </a:pPr>
            <a:r>
              <a:rPr lang="cs-CZ" sz="2100" dirty="0" smtClean="0"/>
              <a:t>Jaká vrstva slovní zásoby je pro román typická? </a:t>
            </a:r>
          </a:p>
          <a:p>
            <a:pPr marL="514350" indent="-514350">
              <a:buClr>
                <a:srgbClr val="00B0F0"/>
              </a:buClr>
              <a:buFont typeface="+mj-lt"/>
              <a:buAutoNum type="arabicPeriod"/>
            </a:pPr>
            <a:endParaRPr lang="cs-CZ" sz="1900" dirty="0" smtClean="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algn="ctr"/>
            <a:r>
              <a:rPr lang="de-DE" sz="4000" dirty="0" smtClean="0"/>
              <a:t>Günter Grass</a:t>
            </a:r>
            <a:r>
              <a:rPr lang="cs-CZ" sz="4000" dirty="0" smtClean="0"/>
              <a:t> – text II.</a:t>
            </a:r>
            <a:br>
              <a:rPr lang="cs-CZ" sz="4000" dirty="0" smtClean="0"/>
            </a:br>
            <a:r>
              <a:rPr lang="cs-CZ" sz="4000" dirty="0" smtClean="0"/>
              <a:t>Plechový bubínek </a:t>
            </a:r>
            <a:endParaRPr lang="cs-CZ" sz="4000" dirty="0"/>
          </a:p>
        </p:txBody>
      </p:sp>
      <p:sp>
        <p:nvSpPr>
          <p:cNvPr id="3" name="Zástupný symbol pro obsah 2"/>
          <p:cNvSpPr>
            <a:spLocks noGrp="1"/>
          </p:cNvSpPr>
          <p:nvPr>
            <p:ph idx="1"/>
          </p:nvPr>
        </p:nvSpPr>
        <p:spPr/>
        <p:txBody>
          <a:bodyPr>
            <a:normAutofit fontScale="92500" lnSpcReduction="20000"/>
          </a:bodyPr>
          <a:lstStyle/>
          <a:p>
            <a:pPr algn="just">
              <a:buNone/>
            </a:pPr>
            <a:r>
              <a:rPr lang="cs-CZ" sz="2000" dirty="0" smtClean="0"/>
              <a:t>Mně vynesl ten pád čtyři neděle pobytu v nemocnici a poté, až na pozdější návštěvy u dr. Hollatze, více méně pokoj od doktorů; již u příležitosti mého prvního bubenického dne se mi podařilo dát světu znamení, můj případ byl vyjasněn ještě dříve, než ho dospělí pochopili v plném, mnou určeném rozsahu. Od té doby vypadala jeho verze takto: o svých třetích narozeninách zřítil se náš malý Oskar ze schodů do sklepa, zůstal sice celý, jenom růst se mu už dál nechtělo.</a:t>
            </a:r>
          </a:p>
          <a:p>
            <a:pPr algn="just">
              <a:buNone/>
            </a:pPr>
            <a:r>
              <a:rPr lang="cs-CZ" sz="2000" dirty="0" smtClean="0"/>
              <a:t>A já začal bubnovat. (…) Z přízemí jsem se probubnoval až nahoru k půdě a zase po schodech dolů. Z Labesovy uličky na náměstí Maxe Halba, odtud do Nového Skotska, do uličky Antona M</a:t>
            </a:r>
            <a:r>
              <a:rPr lang="de-DE" sz="2000" dirty="0" smtClean="0"/>
              <a:t>ö</a:t>
            </a:r>
            <a:r>
              <a:rPr lang="cs-CZ" sz="2000" dirty="0" smtClean="0"/>
              <a:t>llera, (…) Můj bubínek to snášel, dospělí už méně, chtěli mému bubínku skákat do řeči, mému plechu se chtěli stavět do cesty, mým paličkám chtěli nastavit nohu – avšak příroda o mně pečovala.</a:t>
            </a:r>
          </a:p>
          <a:p>
            <a:pPr algn="just">
              <a:buNone/>
            </a:pPr>
            <a:r>
              <a:rPr lang="cs-CZ" sz="2000" dirty="0" smtClean="0"/>
              <a:t>Schopnost vybubnovat si na bubínku potřebnou distanci mezi sebou a dospělými vyjevila se krátce po mém pádu de sklepa, takřka v téže chvíli, kdy se rozezněl hlas, který dokázal v tak vysoké poloze s výdrží a chvěním zpívat, křičet či křiklavě zpívat, že se nikdo neodvážil odebrat mi můj bubínek, při jehož zvuku uši uvadaly; neboť kdykoli mi brali bubínek, rozkřičel jsem se, a když jsem křičel, pukaly drahocenné věci: byl jsem v stavu k puknutí rozezpívat sklo; …</a:t>
            </a:r>
            <a:endParaRPr lang="cs-CZ" sz="20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ctr"/>
            <a:r>
              <a:rPr lang="de-DE" dirty="0" smtClean="0"/>
              <a:t>Günter Grass</a:t>
            </a:r>
            <a:r>
              <a:rPr lang="cs-CZ" dirty="0" smtClean="0"/>
              <a:t/>
            </a:r>
            <a:br>
              <a:rPr lang="cs-CZ" dirty="0" smtClean="0"/>
            </a:br>
            <a:r>
              <a:rPr lang="cs-CZ" dirty="0" smtClean="0"/>
              <a:t>Tabulka pro zápis odpovědí II.</a:t>
            </a:r>
            <a:endParaRPr lang="cs-CZ" dirty="0"/>
          </a:p>
        </p:txBody>
      </p:sp>
      <p:graphicFrame>
        <p:nvGraphicFramePr>
          <p:cNvPr id="4" name="Zástupný symbol pro obsah 3"/>
          <p:cNvGraphicFramePr>
            <a:graphicFrameLocks noGrp="1"/>
          </p:cNvGraphicFramePr>
          <p:nvPr>
            <p:ph idx="1"/>
          </p:nvPr>
        </p:nvGraphicFramePr>
        <p:xfrm>
          <a:off x="457200" y="1646238"/>
          <a:ext cx="8229600" cy="4333240"/>
        </p:xfrm>
        <a:graphic>
          <a:graphicData uri="http://schemas.openxmlformats.org/drawingml/2006/table">
            <a:tbl>
              <a:tblPr firstRow="1" bandRow="1">
                <a:tableStyleId>{5C22544A-7EE6-4342-B048-85BDC9FD1C3A}</a:tableStyleId>
              </a:tblPr>
              <a:tblGrid>
                <a:gridCol w="1114404"/>
                <a:gridCol w="7115196"/>
              </a:tblGrid>
              <a:tr h="370840">
                <a:tc>
                  <a:txBody>
                    <a:bodyPr/>
                    <a:lstStyle/>
                    <a:p>
                      <a:r>
                        <a:rPr lang="cs-CZ" dirty="0" smtClean="0"/>
                        <a:t>Otázka č.</a:t>
                      </a:r>
                      <a:endParaRPr lang="cs-CZ" dirty="0"/>
                    </a:p>
                  </a:txBody>
                  <a:tcPr/>
                </a:tc>
                <a:tc>
                  <a:txBody>
                    <a:bodyPr/>
                    <a:lstStyle/>
                    <a:p>
                      <a:r>
                        <a:rPr lang="cs-CZ" dirty="0" smtClean="0"/>
                        <a:t>Odpověď</a:t>
                      </a:r>
                      <a:endParaRPr lang="cs-CZ" dirty="0"/>
                    </a:p>
                  </a:txBody>
                  <a:tcPr/>
                </a:tc>
              </a:tr>
              <a:tr h="370840">
                <a:tc>
                  <a:txBody>
                    <a:bodyPr/>
                    <a:lstStyle/>
                    <a:p>
                      <a:r>
                        <a:rPr lang="cs-CZ" dirty="0" smtClean="0"/>
                        <a:t>1.</a:t>
                      </a:r>
                      <a:endParaRPr lang="cs-CZ" dirty="0"/>
                    </a:p>
                  </a:txBody>
                  <a:tcPr/>
                </a:tc>
                <a:tc>
                  <a:txBody>
                    <a:bodyPr/>
                    <a:lstStyle/>
                    <a:p>
                      <a:endParaRPr lang="cs-CZ" sz="2000" dirty="0"/>
                    </a:p>
                  </a:txBody>
                  <a:tcPr/>
                </a:tc>
              </a:tr>
              <a:tr h="370840">
                <a:tc>
                  <a:txBody>
                    <a:bodyPr/>
                    <a:lstStyle/>
                    <a:p>
                      <a:r>
                        <a:rPr lang="cs-CZ" dirty="0" smtClean="0"/>
                        <a:t>2.</a:t>
                      </a:r>
                      <a:endParaRPr lang="cs-CZ" dirty="0"/>
                    </a:p>
                  </a:txBody>
                  <a:tcPr/>
                </a:tc>
                <a:tc>
                  <a:txBody>
                    <a:bodyPr/>
                    <a:lstStyle/>
                    <a:p>
                      <a:endParaRPr lang="cs-CZ" sz="2000" dirty="0"/>
                    </a:p>
                  </a:txBody>
                  <a:tcPr/>
                </a:tc>
              </a:tr>
              <a:tr h="370840">
                <a:tc>
                  <a:txBody>
                    <a:bodyPr/>
                    <a:lstStyle/>
                    <a:p>
                      <a:r>
                        <a:rPr lang="cs-CZ" dirty="0" smtClean="0"/>
                        <a:t>3.</a:t>
                      </a:r>
                      <a:endParaRPr lang="cs-CZ" dirty="0"/>
                    </a:p>
                  </a:txBody>
                  <a:tcPr/>
                </a:tc>
                <a:tc>
                  <a:txBody>
                    <a:bodyPr/>
                    <a:lstStyle/>
                    <a:p>
                      <a:endParaRPr lang="cs-CZ" sz="2000" dirty="0"/>
                    </a:p>
                  </a:txBody>
                  <a:tcPr/>
                </a:tc>
              </a:tr>
              <a:tr h="370840">
                <a:tc>
                  <a:txBody>
                    <a:bodyPr/>
                    <a:lstStyle/>
                    <a:p>
                      <a:r>
                        <a:rPr lang="cs-CZ" dirty="0" smtClean="0"/>
                        <a:t>4.</a:t>
                      </a:r>
                      <a:endParaRPr lang="cs-CZ" dirty="0"/>
                    </a:p>
                  </a:txBody>
                  <a:tcPr/>
                </a:tc>
                <a:tc>
                  <a:txBody>
                    <a:bodyPr/>
                    <a:lstStyle/>
                    <a:p>
                      <a:endParaRPr lang="cs-CZ" sz="2000" dirty="0"/>
                    </a:p>
                  </a:txBody>
                  <a:tcPr/>
                </a:tc>
              </a:tr>
              <a:tr h="370840">
                <a:tc>
                  <a:txBody>
                    <a:bodyPr/>
                    <a:lstStyle/>
                    <a:p>
                      <a:r>
                        <a:rPr lang="cs-CZ" dirty="0" smtClean="0"/>
                        <a:t>5.</a:t>
                      </a:r>
                      <a:endParaRPr lang="cs-CZ" dirty="0"/>
                    </a:p>
                  </a:txBody>
                  <a:tcPr/>
                </a:tc>
                <a:tc>
                  <a:txBody>
                    <a:bodyPr/>
                    <a:lstStyle/>
                    <a:p>
                      <a:endParaRPr lang="cs-CZ" sz="2000" dirty="0"/>
                    </a:p>
                  </a:txBody>
                  <a:tcPr/>
                </a:tc>
              </a:tr>
              <a:tr h="370840">
                <a:tc>
                  <a:txBody>
                    <a:bodyPr/>
                    <a:lstStyle/>
                    <a:p>
                      <a:r>
                        <a:rPr lang="cs-CZ" dirty="0" smtClean="0"/>
                        <a:t>7.</a:t>
                      </a:r>
                      <a:endParaRPr lang="cs-CZ" dirty="0"/>
                    </a:p>
                  </a:txBody>
                  <a:tcPr/>
                </a:tc>
                <a:tc>
                  <a:txBody>
                    <a:bodyPr/>
                    <a:lstStyle/>
                    <a:p>
                      <a:endParaRPr lang="cs-CZ" sz="2000" dirty="0"/>
                    </a:p>
                  </a:txBody>
                  <a:tcPr/>
                </a:tc>
              </a:tr>
              <a:tr h="370840">
                <a:tc>
                  <a:txBody>
                    <a:bodyPr/>
                    <a:lstStyle/>
                    <a:p>
                      <a:r>
                        <a:rPr lang="cs-CZ" dirty="0" smtClean="0"/>
                        <a:t>8.</a:t>
                      </a:r>
                      <a:endParaRPr lang="cs-CZ" dirty="0"/>
                    </a:p>
                  </a:txBody>
                  <a:tcPr/>
                </a:tc>
                <a:tc>
                  <a:txBody>
                    <a:bodyPr/>
                    <a:lstStyle/>
                    <a:p>
                      <a:endParaRPr lang="cs-CZ" sz="2000" dirty="0"/>
                    </a:p>
                  </a:txBody>
                  <a:tcPr/>
                </a:tc>
              </a:tr>
              <a:tr h="370840">
                <a:tc>
                  <a:txBody>
                    <a:bodyPr/>
                    <a:lstStyle/>
                    <a:p>
                      <a:r>
                        <a:rPr lang="cs-CZ" dirty="0" smtClean="0"/>
                        <a:t>9.</a:t>
                      </a:r>
                      <a:endParaRPr lang="cs-CZ" dirty="0"/>
                    </a:p>
                  </a:txBody>
                  <a:tcPr/>
                </a:tc>
                <a:tc>
                  <a:txBody>
                    <a:bodyPr/>
                    <a:lstStyle/>
                    <a:p>
                      <a:endParaRPr lang="cs-CZ" sz="2000" dirty="0"/>
                    </a:p>
                  </a:txBody>
                  <a:tcPr/>
                </a:tc>
              </a:tr>
              <a:tr h="370840">
                <a:tc>
                  <a:txBody>
                    <a:bodyPr/>
                    <a:lstStyle/>
                    <a:p>
                      <a:r>
                        <a:rPr lang="cs-CZ" dirty="0" smtClean="0"/>
                        <a:t>10.</a:t>
                      </a:r>
                      <a:endParaRPr lang="cs-CZ" dirty="0"/>
                    </a:p>
                  </a:txBody>
                  <a:tcPr/>
                </a:tc>
                <a:tc>
                  <a:txBody>
                    <a:bodyPr/>
                    <a:lstStyle/>
                    <a:p>
                      <a:endParaRPr lang="cs-CZ" sz="2000" dirty="0"/>
                    </a:p>
                  </a:txBody>
                  <a:tcPr/>
                </a:tc>
              </a:tr>
              <a:tr h="370840">
                <a:tc>
                  <a:txBody>
                    <a:bodyPr/>
                    <a:lstStyle/>
                    <a:p>
                      <a:r>
                        <a:rPr lang="cs-CZ" dirty="0" smtClean="0"/>
                        <a:t>11.</a:t>
                      </a:r>
                      <a:endParaRPr lang="cs-CZ" dirty="0"/>
                    </a:p>
                  </a:txBody>
                  <a:tcPr/>
                </a:tc>
                <a:tc>
                  <a:txBody>
                    <a:bodyPr/>
                    <a:lstStyle/>
                    <a:p>
                      <a:endParaRPr lang="cs-CZ" sz="2000" dirty="0"/>
                    </a:p>
                  </a:txBody>
                  <a:tcPr/>
                </a:tc>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de-DE" dirty="0" smtClean="0"/>
              <a:t>Günter Grass</a:t>
            </a:r>
            <a:r>
              <a:rPr lang="cs-CZ" dirty="0" smtClean="0"/>
              <a:t> – odpovědi II.</a:t>
            </a:r>
            <a:endParaRPr lang="cs-CZ" dirty="0"/>
          </a:p>
        </p:txBody>
      </p:sp>
      <p:sp>
        <p:nvSpPr>
          <p:cNvPr id="3" name="Zástupný symbol pro obsah 2"/>
          <p:cNvSpPr>
            <a:spLocks noGrp="1"/>
          </p:cNvSpPr>
          <p:nvPr>
            <p:ph idx="1"/>
          </p:nvPr>
        </p:nvSpPr>
        <p:spPr/>
        <p:txBody>
          <a:bodyPr>
            <a:normAutofit fontScale="55000" lnSpcReduction="20000"/>
          </a:bodyPr>
          <a:lstStyle/>
          <a:p>
            <a:pPr marL="514350" indent="-514350">
              <a:buClr>
                <a:srgbClr val="00B0F0"/>
              </a:buClr>
              <a:buFont typeface="+mj-lt"/>
              <a:buAutoNum type="arabicPeriod"/>
            </a:pPr>
            <a:r>
              <a:rPr lang="cs-CZ" sz="3500" dirty="0" smtClean="0"/>
              <a:t>Oskar</a:t>
            </a:r>
          </a:p>
          <a:p>
            <a:pPr marL="514350" indent="-514350">
              <a:buClr>
                <a:srgbClr val="00B0F0"/>
              </a:buClr>
              <a:buFont typeface="+mj-lt"/>
              <a:buAutoNum type="arabicPeriod"/>
            </a:pPr>
            <a:r>
              <a:rPr lang="cs-CZ" sz="3500" dirty="0" smtClean="0"/>
              <a:t>Spadl ze schodů do sklepa</a:t>
            </a:r>
          </a:p>
          <a:p>
            <a:pPr marL="514350" indent="-514350">
              <a:buClr>
                <a:srgbClr val="00B0F0"/>
              </a:buClr>
              <a:buFont typeface="+mj-lt"/>
              <a:buAutoNum type="arabicPeriod"/>
            </a:pPr>
            <a:r>
              <a:rPr lang="cs-CZ" sz="3500" dirty="0" smtClean="0"/>
              <a:t>Přestal růst. - </a:t>
            </a:r>
            <a:r>
              <a:rPr lang="cs-CZ" sz="3500" i="1" dirty="0" smtClean="0"/>
              <a:t>Jako dítě může často říkat i věci, které dospělí neříkají. Je považován za hloupého. Je mu např. odpuštěno, je omlouván atd.</a:t>
            </a:r>
          </a:p>
          <a:p>
            <a:pPr marL="514350" indent="-514350">
              <a:buClr>
                <a:srgbClr val="00B0F0"/>
              </a:buClr>
              <a:buFont typeface="+mj-lt"/>
              <a:buAutoNum type="arabicPeriod"/>
            </a:pPr>
            <a:r>
              <a:rPr lang="cs-CZ" sz="3500" dirty="0" smtClean="0"/>
              <a:t>Bubínek (viz „u příležitosti mého prvního bubenického dne“)</a:t>
            </a:r>
          </a:p>
          <a:p>
            <a:pPr marL="514350" indent="-514350">
              <a:buClr>
                <a:srgbClr val="00B0F0"/>
              </a:buClr>
              <a:buFont typeface="+mj-lt"/>
              <a:buAutoNum type="arabicPeriod"/>
            </a:pPr>
            <a:r>
              <a:rPr lang="cs-CZ" sz="3500" dirty="0" smtClean="0"/>
              <a:t>Aby si vytvořil „potřebnou distanci mezi sebou a dospělými“ </a:t>
            </a:r>
          </a:p>
          <a:p>
            <a:pPr marL="514350" indent="-514350">
              <a:buClr>
                <a:srgbClr val="00B0F0"/>
              </a:buClr>
              <a:buFont typeface="+mj-lt"/>
              <a:buAutoNum type="arabicPeriod"/>
            </a:pPr>
            <a:r>
              <a:rPr lang="cs-CZ" sz="3500" dirty="0" smtClean="0"/>
              <a:t>„</a:t>
            </a:r>
            <a:r>
              <a:rPr lang="cs-CZ" sz="3500" u="sng" dirty="0" smtClean="0"/>
              <a:t>Můj bubínek to snášel</a:t>
            </a:r>
            <a:r>
              <a:rPr lang="cs-CZ" sz="3500" dirty="0" smtClean="0"/>
              <a:t>, dospělí už méně, </a:t>
            </a:r>
            <a:r>
              <a:rPr lang="cs-CZ" sz="3500" u="sng" dirty="0" smtClean="0"/>
              <a:t>chtěli mému bubínku skákat do řeči</a:t>
            </a:r>
            <a:r>
              <a:rPr lang="cs-CZ" sz="3500" dirty="0" smtClean="0"/>
              <a:t>, mému plechu se chtěli stavět do cesty, </a:t>
            </a:r>
            <a:r>
              <a:rPr lang="cs-CZ" sz="3500" u="sng" dirty="0" smtClean="0"/>
              <a:t>mým paličkám chtěli nastavit nohu</a:t>
            </a:r>
            <a:r>
              <a:rPr lang="cs-CZ" sz="3500" dirty="0" smtClean="0"/>
              <a:t>…“</a:t>
            </a:r>
          </a:p>
          <a:p>
            <a:pPr marL="514350" indent="-514350">
              <a:buClr>
                <a:srgbClr val="00B0F0"/>
              </a:buClr>
              <a:buFont typeface="+mj-lt"/>
              <a:buAutoNum type="arabicPeriod"/>
            </a:pPr>
            <a:r>
              <a:rPr lang="cs-CZ" sz="3500" dirty="0" smtClean="0"/>
              <a:t>Individuální odpovědi - (</a:t>
            </a:r>
            <a:r>
              <a:rPr lang="cs-CZ" sz="3500" i="1" dirty="0" smtClean="0"/>
              <a:t>Pozn. metafora</a:t>
            </a:r>
            <a:r>
              <a:rPr lang="cs-CZ" sz="3500" dirty="0" smtClean="0"/>
              <a:t>)</a:t>
            </a:r>
          </a:p>
          <a:p>
            <a:pPr marL="514350" indent="-514350">
              <a:buClr>
                <a:srgbClr val="00B0F0"/>
              </a:buClr>
              <a:buFont typeface="+mj-lt"/>
              <a:buAutoNum type="arabicPeriod"/>
            </a:pPr>
            <a:r>
              <a:rPr lang="cs-CZ" sz="3500" dirty="0" smtClean="0"/>
              <a:t>Měl výrazný hlas, který „dokázal v tak vysoké poloze s výdrží a chvěním zpívat, křičet či křiklavě zpívat“ – „při jehož zvuku uši uvadaly“ apod. – „ když jsem křičel, pukaly drahocenné věci“</a:t>
            </a:r>
          </a:p>
          <a:p>
            <a:pPr marL="514350" indent="-514350">
              <a:buClr>
                <a:srgbClr val="00B0F0"/>
              </a:buClr>
              <a:buFont typeface="+mj-lt"/>
              <a:buAutoNum type="arabicPeriod"/>
            </a:pPr>
            <a:r>
              <a:rPr lang="cs-CZ" sz="3500" dirty="0" smtClean="0"/>
              <a:t>Smysl pro detail – např. v druhém odstavci při líčení cesty s bubínkem apod.</a:t>
            </a:r>
          </a:p>
          <a:p>
            <a:pPr marL="514350" indent="-514350">
              <a:buClr>
                <a:srgbClr val="00B0F0"/>
              </a:buClr>
              <a:buNone/>
            </a:pPr>
            <a:r>
              <a:rPr lang="cs-CZ" sz="3500" dirty="0" smtClean="0"/>
              <a:t>	Groteskní je mj. vylíčení událostí spojených s jeho pádem ze schodů a s léčbou – viz „…zůstal sice celý, jenom růst se mu už dál nechtělo.“</a:t>
            </a:r>
          </a:p>
          <a:p>
            <a:pPr marL="514350" indent="-514350">
              <a:buClr>
                <a:srgbClr val="00B0F0"/>
              </a:buClr>
              <a:buFont typeface="+mj-lt"/>
              <a:buAutoNum type="arabicPeriod" startAt="9"/>
            </a:pPr>
            <a:r>
              <a:rPr lang="cs-CZ" sz="3500" dirty="0" smtClean="0"/>
              <a:t>Neděle = týden (jinak 7. den v týdnu) – pokoj = klid (jinak místnost) – doktor = lékař (jinak nositel doktorského titulu)</a:t>
            </a:r>
          </a:p>
          <a:p>
            <a:pPr marL="514350" indent="-514350">
              <a:buClr>
                <a:srgbClr val="00B0F0"/>
              </a:buClr>
              <a:buFont typeface="+mj-lt"/>
              <a:buAutoNum type="arabicPeriod" startAt="9"/>
            </a:pPr>
            <a:r>
              <a:rPr lang="cs-CZ" sz="3500" dirty="0" smtClean="0"/>
              <a:t>Spisovný jazyk doplněný o tropy</a:t>
            </a:r>
          </a:p>
          <a:p>
            <a:pPr marL="514350" indent="-514350">
              <a:buClr>
                <a:srgbClr val="00B0F0"/>
              </a:buClr>
              <a:buNone/>
            </a:pPr>
            <a:endParaRPr lang="cs-CZ" dirty="0" smtClean="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algn="ctr"/>
            <a:r>
              <a:rPr lang="de-DE" sz="4000" dirty="0" smtClean="0"/>
              <a:t>Günter Grass</a:t>
            </a:r>
            <a:r>
              <a:rPr lang="cs-CZ" sz="4000" dirty="0" smtClean="0"/>
              <a:t>, Plechový bubínek</a:t>
            </a:r>
            <a:br>
              <a:rPr lang="cs-CZ" sz="4000" dirty="0" smtClean="0"/>
            </a:br>
            <a:r>
              <a:rPr lang="cs-CZ" sz="4000" dirty="0" smtClean="0"/>
              <a:t>Několik slov závěrem </a:t>
            </a:r>
            <a:endParaRPr lang="cs-CZ" sz="4000" dirty="0"/>
          </a:p>
        </p:txBody>
      </p:sp>
      <p:sp>
        <p:nvSpPr>
          <p:cNvPr id="3" name="Zástupný symbol pro obsah 2"/>
          <p:cNvSpPr>
            <a:spLocks noGrp="1"/>
          </p:cNvSpPr>
          <p:nvPr>
            <p:ph idx="1"/>
          </p:nvPr>
        </p:nvSpPr>
        <p:spPr/>
        <p:txBody>
          <a:bodyPr>
            <a:noAutofit/>
          </a:bodyPr>
          <a:lstStyle/>
          <a:p>
            <a:pPr algn="just">
              <a:lnSpc>
                <a:spcPts val="1900"/>
              </a:lnSpc>
              <a:buNone/>
            </a:pPr>
            <a:r>
              <a:rPr lang="cs-CZ" sz="1900" dirty="0" smtClean="0"/>
              <a:t>Na základě dvou úryvků z obsahu textu máte určitou představu o hlavním představiteli, stylu a obsahu románu Plechový bubínek. Toto dílo nelze charakterizovat krátce, je mnohovrstevné v oblasti tematické i jazykové, proto jen několik slov závěrem.</a:t>
            </a:r>
          </a:p>
          <a:p>
            <a:pPr algn="just">
              <a:lnSpc>
                <a:spcPts val="1900"/>
              </a:lnSpc>
              <a:buNone/>
            </a:pPr>
            <a:r>
              <a:rPr lang="cs-CZ" sz="1900" dirty="0" smtClean="0"/>
              <a:t>Je to román o podivínovi, tělesně postiženém Oskaru Matzerathovi, který vypráví děj a z trochu zvláštní „dětské“ perspektivy popisuje svět dospělých. Oskar si zranění vedoucí k tomu, že přestal růst, způsobil záměrně, získal tak předstíráním dětství určitou svobodu a nezávislost, možnost ironicky komentovat události. Ale v dospělosti po válce to pro něj má i negativní důsledky. Díky svému plechovému bubínku ovšem může v románu vyprávět i o událostech, které sám nezažil, např. o narození své matky.</a:t>
            </a:r>
            <a:r>
              <a:rPr lang="de-DE" sz="1900" dirty="0" smtClean="0"/>
              <a:t> </a:t>
            </a:r>
            <a:r>
              <a:rPr lang="cs-CZ" sz="1900" dirty="0" smtClean="0"/>
              <a:t>Bubínek dokáže oživit minulost, ale taky změnit vojenský pochod na přehlídce v taneční valčík apod. </a:t>
            </a:r>
          </a:p>
          <a:p>
            <a:pPr algn="just">
              <a:lnSpc>
                <a:spcPts val="1900"/>
              </a:lnSpc>
              <a:buNone/>
            </a:pPr>
            <a:r>
              <a:rPr lang="cs-CZ" sz="1900" dirty="0" smtClean="0"/>
              <a:t>Děj se odehrává v národnostně smíšeném Gdaňsku mezi Němci a Kašuby v době před válkou, v jejím průběhu i po ní. V pozadí jsou tak vylíčeny události spojené s nacionálním socialismem v Německu. Literární kritika si u </a:t>
            </a:r>
            <a:r>
              <a:rPr lang="de-DE" sz="1900" dirty="0" smtClean="0"/>
              <a:t>Günter</a:t>
            </a:r>
            <a:r>
              <a:rPr lang="cs-CZ" sz="1900" dirty="0" smtClean="0"/>
              <a:t>a Grasse cení právě toho, že přináší příběhy o událostech, které nemají upadnout v zapomnění.</a:t>
            </a:r>
            <a:r>
              <a:rPr lang="de-DE" sz="1900" dirty="0" smtClean="0"/>
              <a:t> </a:t>
            </a:r>
            <a:endParaRPr lang="cs-CZ" sz="1900" dirty="0" smtClean="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de-DE" sz="4800" dirty="0" smtClean="0"/>
              <a:t>Günter Grass</a:t>
            </a:r>
            <a:r>
              <a:rPr lang="cs-CZ" sz="4800" dirty="0" smtClean="0"/>
              <a:t>, Plechový bubínek</a:t>
            </a:r>
            <a:endParaRPr lang="cs-CZ" dirty="0"/>
          </a:p>
        </p:txBody>
      </p:sp>
      <p:graphicFrame>
        <p:nvGraphicFramePr>
          <p:cNvPr id="4" name="Zástupný symbol pro obsah 3"/>
          <p:cNvGraphicFramePr>
            <a:graphicFrameLocks noGrp="1"/>
          </p:cNvGraphicFramePr>
          <p:nvPr>
            <p:ph idx="1"/>
          </p:nvPr>
        </p:nvGraphicFramePr>
        <p:xfrm>
          <a:off x="457200" y="1646238"/>
          <a:ext cx="8186770" cy="4424680"/>
        </p:xfrm>
        <a:graphic>
          <a:graphicData uri="http://schemas.openxmlformats.org/drawingml/2006/table">
            <a:tbl>
              <a:tblPr firstRow="1" bandRow="1">
                <a:tableStyleId>{5C22544A-7EE6-4342-B048-85BDC9FD1C3A}</a:tableStyleId>
              </a:tblPr>
              <a:tblGrid>
                <a:gridCol w="496491"/>
                <a:gridCol w="496491"/>
                <a:gridCol w="496491"/>
                <a:gridCol w="496491"/>
                <a:gridCol w="496491"/>
                <a:gridCol w="496491"/>
                <a:gridCol w="496491"/>
                <a:gridCol w="496491"/>
                <a:gridCol w="4214842"/>
              </a:tblGrid>
              <a:tr h="370840">
                <a:tc gridSpan="9">
                  <a:txBody>
                    <a:bodyPr/>
                    <a:lstStyle/>
                    <a:p>
                      <a:endParaRPr lang="cs-CZ" dirty="0" smtClean="0"/>
                    </a:p>
                    <a:p>
                      <a:pPr algn="ctr"/>
                      <a:r>
                        <a:rPr lang="cs-CZ" dirty="0" smtClean="0"/>
                        <a:t>DOPLŇTE</a:t>
                      </a:r>
                      <a:r>
                        <a:rPr lang="cs-CZ" baseline="0" dirty="0" smtClean="0"/>
                        <a:t> .</a:t>
                      </a:r>
                    </a:p>
                    <a:p>
                      <a:pPr algn="ctr"/>
                      <a:r>
                        <a:rPr lang="cs-CZ" baseline="0" dirty="0" smtClean="0"/>
                        <a:t>V TAJENCE NAJDETE NÁZEV DALŠÍHO GRASSOVA DÍLA, S NÍMŽ SOUVÍSÍ VÁŠ DOMÁCÍ ÚKOL.</a:t>
                      </a:r>
                    </a:p>
                    <a:p>
                      <a:endParaRPr lang="cs-CZ" dirty="0"/>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dirty="0"/>
                    </a:p>
                  </a:txBody>
                  <a:tcPr/>
                </a:tc>
              </a:tr>
              <a:tr h="370840">
                <a:tc>
                  <a:txBody>
                    <a:bodyPr/>
                    <a:lstStyle/>
                    <a:p>
                      <a:endParaRPr lang="cs-CZ" dirty="0"/>
                    </a:p>
                  </a:txBody>
                  <a:tcPr>
                    <a:solidFill>
                      <a:srgbClr val="FFFF00"/>
                    </a:solidFill>
                  </a:tcPr>
                </a:tc>
                <a:tc>
                  <a:txBody>
                    <a:bodyPr/>
                    <a:lstStyle/>
                    <a:p>
                      <a:endParaRPr lang="cs-CZ" dirty="0"/>
                    </a:p>
                  </a:txBody>
                  <a:tcPr>
                    <a:solidFill>
                      <a:schemeClr val="tx2">
                        <a:lumMod val="50000"/>
                      </a:schemeClr>
                    </a:solidFill>
                  </a:tcPr>
                </a:tc>
                <a:tc>
                  <a:txBody>
                    <a:bodyPr/>
                    <a:lstStyle/>
                    <a:p>
                      <a:endParaRPr lang="cs-CZ" dirty="0"/>
                    </a:p>
                  </a:txBody>
                  <a:tcPr>
                    <a:solidFill>
                      <a:schemeClr val="tx2">
                        <a:lumMod val="50000"/>
                      </a:schemeClr>
                    </a:solidFill>
                  </a:tcPr>
                </a:tc>
                <a:tc>
                  <a:txBody>
                    <a:bodyPr/>
                    <a:lstStyle/>
                    <a:p>
                      <a:endParaRPr lang="cs-CZ" dirty="0"/>
                    </a:p>
                  </a:txBody>
                  <a:tcPr>
                    <a:solidFill>
                      <a:schemeClr val="tx2">
                        <a:lumMod val="50000"/>
                      </a:schemeClr>
                    </a:solidFill>
                  </a:tcPr>
                </a:tc>
                <a:tc>
                  <a:txBody>
                    <a:bodyPr/>
                    <a:lstStyle/>
                    <a:p>
                      <a:endParaRPr lang="cs-CZ" dirty="0"/>
                    </a:p>
                  </a:txBody>
                  <a:tcPr>
                    <a:solidFill>
                      <a:schemeClr val="tx2">
                        <a:lumMod val="50000"/>
                      </a:schemeClr>
                    </a:solidFill>
                  </a:tcPr>
                </a:tc>
                <a:tc rowSpan="2" gridSpan="3">
                  <a:txBody>
                    <a:bodyPr/>
                    <a:lstStyle/>
                    <a:p>
                      <a:endParaRPr lang="cs-CZ" dirty="0"/>
                    </a:p>
                  </a:txBody>
                  <a:tcPr>
                    <a:solidFill>
                      <a:schemeClr val="tx2"/>
                    </a:solidFill>
                  </a:tcPr>
                </a:tc>
                <a:tc rowSpan="2" hMerge="1">
                  <a:txBody>
                    <a:bodyPr/>
                    <a:lstStyle/>
                    <a:p>
                      <a:endParaRPr lang="cs-CZ" dirty="0"/>
                    </a:p>
                  </a:txBody>
                  <a:tcPr>
                    <a:solidFill>
                      <a:schemeClr val="tx2">
                        <a:lumMod val="50000"/>
                      </a:schemeClr>
                    </a:solidFill>
                  </a:tcPr>
                </a:tc>
                <a:tc rowSpan="2" hMerge="1">
                  <a:txBody>
                    <a:bodyPr/>
                    <a:lstStyle/>
                    <a:p>
                      <a:endParaRPr lang="cs-CZ" dirty="0"/>
                    </a:p>
                  </a:txBody>
                  <a:tcPr>
                    <a:solidFill>
                      <a:schemeClr val="tx2">
                        <a:lumMod val="50000"/>
                      </a:schemeClr>
                    </a:solidFill>
                  </a:tcPr>
                </a:tc>
                <a:tc>
                  <a:txBody>
                    <a:bodyPr/>
                    <a:lstStyle/>
                    <a:p>
                      <a:r>
                        <a:rPr lang="cs-CZ" dirty="0" smtClean="0"/>
                        <a:t>Z jakého materiálu byl bubínek?</a:t>
                      </a:r>
                      <a:endParaRPr lang="cs-CZ" dirty="0"/>
                    </a:p>
                  </a:txBody>
                  <a:tcPr/>
                </a:tc>
              </a:tr>
              <a:tr h="370840">
                <a:tc>
                  <a:txBody>
                    <a:bodyPr/>
                    <a:lstStyle/>
                    <a:p>
                      <a:endParaRPr lang="cs-CZ" dirty="0"/>
                    </a:p>
                  </a:txBody>
                  <a:tcPr>
                    <a:solidFill>
                      <a:srgbClr val="FFFF00"/>
                    </a:solidFill>
                  </a:tcPr>
                </a:tc>
                <a:tc>
                  <a:txBody>
                    <a:bodyPr/>
                    <a:lstStyle/>
                    <a:p>
                      <a:endParaRPr lang="cs-CZ" dirty="0"/>
                    </a:p>
                  </a:txBody>
                  <a:tcPr>
                    <a:solidFill>
                      <a:schemeClr val="tx2">
                        <a:lumMod val="50000"/>
                      </a:schemeClr>
                    </a:solidFill>
                  </a:tcPr>
                </a:tc>
                <a:tc>
                  <a:txBody>
                    <a:bodyPr/>
                    <a:lstStyle/>
                    <a:p>
                      <a:endParaRPr lang="cs-CZ" dirty="0"/>
                    </a:p>
                  </a:txBody>
                  <a:tcPr>
                    <a:solidFill>
                      <a:schemeClr val="tx2">
                        <a:lumMod val="50000"/>
                      </a:schemeClr>
                    </a:solidFill>
                  </a:tcPr>
                </a:tc>
                <a:tc>
                  <a:txBody>
                    <a:bodyPr/>
                    <a:lstStyle/>
                    <a:p>
                      <a:endParaRPr lang="cs-CZ" dirty="0"/>
                    </a:p>
                  </a:txBody>
                  <a:tcPr>
                    <a:solidFill>
                      <a:schemeClr val="tx2">
                        <a:lumMod val="50000"/>
                      </a:schemeClr>
                    </a:solidFill>
                  </a:tcPr>
                </a:tc>
                <a:tc>
                  <a:txBody>
                    <a:bodyPr/>
                    <a:lstStyle/>
                    <a:p>
                      <a:endParaRPr lang="cs-CZ" dirty="0"/>
                    </a:p>
                  </a:txBody>
                  <a:tcPr>
                    <a:solidFill>
                      <a:schemeClr val="tx2">
                        <a:lumMod val="50000"/>
                      </a:schemeClr>
                    </a:solidFill>
                  </a:tcPr>
                </a:tc>
                <a:tc gridSpan="3" vMerge="1">
                  <a:txBody>
                    <a:bodyPr/>
                    <a:lstStyle/>
                    <a:p>
                      <a:endParaRPr lang="cs-CZ" dirty="0"/>
                    </a:p>
                  </a:txBody>
                  <a:tcPr>
                    <a:solidFill>
                      <a:schemeClr val="tx2">
                        <a:lumMod val="50000"/>
                      </a:schemeClr>
                    </a:solidFill>
                  </a:tcPr>
                </a:tc>
                <a:tc hMerge="1" vMerge="1">
                  <a:txBody>
                    <a:bodyPr/>
                    <a:lstStyle/>
                    <a:p>
                      <a:endParaRPr lang="cs-CZ" dirty="0"/>
                    </a:p>
                  </a:txBody>
                  <a:tcPr>
                    <a:solidFill>
                      <a:schemeClr val="tx2">
                        <a:lumMod val="50000"/>
                      </a:schemeClr>
                    </a:solidFill>
                  </a:tcPr>
                </a:tc>
                <a:tc hMerge="1" vMerge="1">
                  <a:txBody>
                    <a:bodyPr/>
                    <a:lstStyle/>
                    <a:p>
                      <a:endParaRPr lang="cs-CZ" dirty="0"/>
                    </a:p>
                  </a:txBody>
                  <a:tcPr>
                    <a:solidFill>
                      <a:schemeClr val="tx2">
                        <a:lumMod val="50000"/>
                      </a:schemeClr>
                    </a:solidFill>
                  </a:tcPr>
                </a:tc>
                <a:tc>
                  <a:txBody>
                    <a:bodyPr/>
                    <a:lstStyle/>
                    <a:p>
                      <a:r>
                        <a:rPr lang="cs-CZ" dirty="0" smtClean="0"/>
                        <a:t>Jak se jmenoval hlavní hrdina? </a:t>
                      </a:r>
                      <a:endParaRPr lang="cs-CZ" dirty="0"/>
                    </a:p>
                  </a:txBody>
                  <a:tcPr/>
                </a:tc>
              </a:tr>
              <a:tr h="370840">
                <a:tc>
                  <a:txBody>
                    <a:bodyPr/>
                    <a:lstStyle/>
                    <a:p>
                      <a:endParaRPr lang="cs-CZ" dirty="0"/>
                    </a:p>
                  </a:txBody>
                  <a:tcPr>
                    <a:solidFill>
                      <a:srgbClr val="FFFF00"/>
                    </a:solidFill>
                  </a:tcPr>
                </a:tc>
                <a:tc>
                  <a:txBody>
                    <a:bodyPr/>
                    <a:lstStyle/>
                    <a:p>
                      <a:endParaRPr lang="cs-CZ" dirty="0"/>
                    </a:p>
                  </a:txBody>
                  <a:tcPr>
                    <a:solidFill>
                      <a:schemeClr val="tx2">
                        <a:lumMod val="50000"/>
                      </a:schemeClr>
                    </a:solidFill>
                  </a:tcPr>
                </a:tc>
                <a:tc>
                  <a:txBody>
                    <a:bodyPr/>
                    <a:lstStyle/>
                    <a:p>
                      <a:endParaRPr lang="cs-CZ" dirty="0"/>
                    </a:p>
                  </a:txBody>
                  <a:tcPr>
                    <a:solidFill>
                      <a:schemeClr val="tx2">
                        <a:lumMod val="50000"/>
                      </a:schemeClr>
                    </a:solidFill>
                  </a:tcPr>
                </a:tc>
                <a:tc>
                  <a:txBody>
                    <a:bodyPr/>
                    <a:lstStyle/>
                    <a:p>
                      <a:endParaRPr lang="cs-CZ" dirty="0"/>
                    </a:p>
                  </a:txBody>
                  <a:tcPr>
                    <a:solidFill>
                      <a:schemeClr val="tx2">
                        <a:lumMod val="50000"/>
                      </a:schemeClr>
                    </a:solidFill>
                  </a:tcPr>
                </a:tc>
                <a:tc>
                  <a:txBody>
                    <a:bodyPr/>
                    <a:lstStyle/>
                    <a:p>
                      <a:endParaRPr lang="cs-CZ" dirty="0"/>
                    </a:p>
                  </a:txBody>
                  <a:tcPr>
                    <a:solidFill>
                      <a:schemeClr val="tx2">
                        <a:lumMod val="50000"/>
                      </a:schemeClr>
                    </a:solidFill>
                  </a:tcPr>
                </a:tc>
                <a:tc>
                  <a:txBody>
                    <a:bodyPr/>
                    <a:lstStyle/>
                    <a:p>
                      <a:endParaRPr lang="cs-CZ" dirty="0"/>
                    </a:p>
                  </a:txBody>
                  <a:tcPr>
                    <a:solidFill>
                      <a:schemeClr val="tx2">
                        <a:lumMod val="50000"/>
                      </a:schemeClr>
                    </a:solidFill>
                  </a:tcPr>
                </a:tc>
                <a:tc>
                  <a:txBody>
                    <a:bodyPr/>
                    <a:lstStyle/>
                    <a:p>
                      <a:endParaRPr lang="cs-CZ" dirty="0"/>
                    </a:p>
                  </a:txBody>
                  <a:tcPr>
                    <a:solidFill>
                      <a:schemeClr val="tx2">
                        <a:lumMod val="50000"/>
                      </a:schemeClr>
                    </a:solidFill>
                  </a:tcPr>
                </a:tc>
                <a:tc>
                  <a:txBody>
                    <a:bodyPr/>
                    <a:lstStyle/>
                    <a:p>
                      <a:endParaRPr lang="cs-CZ" dirty="0"/>
                    </a:p>
                  </a:txBody>
                  <a:tcPr>
                    <a:solidFill>
                      <a:schemeClr val="tx2">
                        <a:lumMod val="50000"/>
                      </a:schemeClr>
                    </a:solidFill>
                  </a:tcPr>
                </a:tc>
                <a:tc>
                  <a:txBody>
                    <a:bodyPr/>
                    <a:lstStyle/>
                    <a:p>
                      <a:r>
                        <a:rPr lang="cs-CZ" dirty="0" smtClean="0"/>
                        <a:t>Román</a:t>
                      </a:r>
                      <a:r>
                        <a:rPr lang="cs-CZ" baseline="0" dirty="0" smtClean="0"/>
                        <a:t> PB je součástí Gdaňské ….</a:t>
                      </a:r>
                      <a:endParaRPr lang="cs-CZ" dirty="0"/>
                    </a:p>
                  </a:txBody>
                  <a:tcPr/>
                </a:tc>
              </a:tr>
              <a:tr h="370840">
                <a:tc>
                  <a:txBody>
                    <a:bodyPr/>
                    <a:lstStyle/>
                    <a:p>
                      <a:endParaRPr lang="cs-CZ" dirty="0"/>
                    </a:p>
                  </a:txBody>
                  <a:tcPr>
                    <a:solidFill>
                      <a:srgbClr val="FFFF00"/>
                    </a:solidFill>
                  </a:tcPr>
                </a:tc>
                <a:tc>
                  <a:txBody>
                    <a:bodyPr/>
                    <a:lstStyle/>
                    <a:p>
                      <a:endParaRPr lang="cs-CZ" dirty="0"/>
                    </a:p>
                  </a:txBody>
                  <a:tcPr>
                    <a:solidFill>
                      <a:schemeClr val="tx2">
                        <a:lumMod val="50000"/>
                      </a:schemeClr>
                    </a:solidFill>
                  </a:tcPr>
                </a:tc>
                <a:tc>
                  <a:txBody>
                    <a:bodyPr/>
                    <a:lstStyle/>
                    <a:p>
                      <a:endParaRPr lang="cs-CZ" dirty="0"/>
                    </a:p>
                  </a:txBody>
                  <a:tcPr>
                    <a:solidFill>
                      <a:schemeClr val="tx2">
                        <a:lumMod val="50000"/>
                      </a:schemeClr>
                    </a:solidFill>
                  </a:tcPr>
                </a:tc>
                <a:tc>
                  <a:txBody>
                    <a:bodyPr/>
                    <a:lstStyle/>
                    <a:p>
                      <a:endParaRPr lang="cs-CZ" dirty="0"/>
                    </a:p>
                  </a:txBody>
                  <a:tcPr>
                    <a:solidFill>
                      <a:schemeClr val="tx2">
                        <a:lumMod val="50000"/>
                      </a:schemeClr>
                    </a:solidFill>
                  </a:tcPr>
                </a:tc>
                <a:tc>
                  <a:txBody>
                    <a:bodyPr/>
                    <a:lstStyle/>
                    <a:p>
                      <a:endParaRPr lang="cs-CZ" dirty="0"/>
                    </a:p>
                  </a:txBody>
                  <a:tcPr>
                    <a:solidFill>
                      <a:schemeClr val="tx2">
                        <a:lumMod val="50000"/>
                      </a:schemeClr>
                    </a:solidFill>
                  </a:tcPr>
                </a:tc>
                <a:tc>
                  <a:txBody>
                    <a:bodyPr/>
                    <a:lstStyle/>
                    <a:p>
                      <a:endParaRPr lang="cs-CZ" dirty="0"/>
                    </a:p>
                  </a:txBody>
                  <a:tcPr>
                    <a:solidFill>
                      <a:schemeClr val="tx2">
                        <a:lumMod val="50000"/>
                      </a:schemeClr>
                    </a:solidFill>
                  </a:tcPr>
                </a:tc>
                <a:tc>
                  <a:txBody>
                    <a:bodyPr/>
                    <a:lstStyle/>
                    <a:p>
                      <a:endParaRPr lang="cs-CZ" dirty="0"/>
                    </a:p>
                  </a:txBody>
                  <a:tcPr>
                    <a:solidFill>
                      <a:schemeClr val="tx2">
                        <a:lumMod val="50000"/>
                      </a:schemeClr>
                    </a:solidFill>
                  </a:tcPr>
                </a:tc>
                <a:tc>
                  <a:txBody>
                    <a:bodyPr/>
                    <a:lstStyle/>
                    <a:p>
                      <a:endParaRPr lang="cs-CZ" dirty="0"/>
                    </a:p>
                  </a:txBody>
                  <a:tcPr>
                    <a:solidFill>
                      <a:schemeClr val="tx2">
                        <a:lumMod val="50000"/>
                      </a:schemeClr>
                    </a:solidFill>
                  </a:tcPr>
                </a:tc>
                <a:tc>
                  <a:txBody>
                    <a:bodyPr/>
                    <a:lstStyle/>
                    <a:p>
                      <a:r>
                        <a:rPr lang="cs-CZ" dirty="0" smtClean="0"/>
                        <a:t>V oblasti Gdaňska žijí … .</a:t>
                      </a:r>
                      <a:endParaRPr lang="cs-CZ" dirty="0"/>
                    </a:p>
                  </a:txBody>
                  <a:tcPr/>
                </a:tc>
              </a:tr>
              <a:tr h="278130">
                <a:tc>
                  <a:txBody>
                    <a:bodyPr/>
                    <a:lstStyle/>
                    <a:p>
                      <a:r>
                        <a:rPr lang="cs-CZ" dirty="0" smtClean="0"/>
                        <a:t>A</a:t>
                      </a:r>
                      <a:endParaRPr lang="cs-CZ" dirty="0"/>
                    </a:p>
                  </a:txBody>
                  <a:tcPr>
                    <a:solidFill>
                      <a:srgbClr val="FFFF00"/>
                    </a:solidFill>
                  </a:tcPr>
                </a:tc>
                <a:tc>
                  <a:txBody>
                    <a:bodyPr/>
                    <a:lstStyle/>
                    <a:p>
                      <a:endParaRPr lang="cs-CZ" dirty="0"/>
                    </a:p>
                  </a:txBody>
                  <a:tcPr>
                    <a:solidFill>
                      <a:schemeClr val="tx2">
                        <a:lumMod val="50000"/>
                      </a:schemeClr>
                    </a:solidFill>
                  </a:tcPr>
                </a:tc>
                <a:tc>
                  <a:txBody>
                    <a:bodyPr/>
                    <a:lstStyle/>
                    <a:p>
                      <a:endParaRPr lang="cs-CZ" dirty="0"/>
                    </a:p>
                  </a:txBody>
                  <a:tcPr>
                    <a:solidFill>
                      <a:schemeClr val="tx2">
                        <a:lumMod val="50000"/>
                      </a:schemeClr>
                    </a:solidFill>
                  </a:tcPr>
                </a:tc>
                <a:tc>
                  <a:txBody>
                    <a:bodyPr/>
                    <a:lstStyle/>
                    <a:p>
                      <a:endParaRPr lang="cs-CZ" dirty="0"/>
                    </a:p>
                  </a:txBody>
                  <a:tcPr>
                    <a:solidFill>
                      <a:schemeClr val="tx2">
                        <a:lumMod val="50000"/>
                      </a:schemeClr>
                    </a:solidFill>
                  </a:tcPr>
                </a:tc>
                <a:tc>
                  <a:txBody>
                    <a:bodyPr/>
                    <a:lstStyle/>
                    <a:p>
                      <a:endParaRPr lang="cs-CZ" dirty="0"/>
                    </a:p>
                  </a:txBody>
                  <a:tcPr>
                    <a:solidFill>
                      <a:schemeClr val="tx2">
                        <a:lumMod val="50000"/>
                      </a:schemeClr>
                    </a:solidFill>
                  </a:tcPr>
                </a:tc>
                <a:tc rowSpan="4" gridSpan="3">
                  <a:txBody>
                    <a:bodyPr/>
                    <a:lstStyle/>
                    <a:p>
                      <a:endParaRPr lang="cs-CZ" dirty="0"/>
                    </a:p>
                  </a:txBody>
                  <a:tcPr>
                    <a:solidFill>
                      <a:schemeClr val="tx2"/>
                    </a:solidFill>
                  </a:tcPr>
                </a:tc>
                <a:tc rowSpan="4" hMerge="1">
                  <a:txBody>
                    <a:bodyPr/>
                    <a:lstStyle/>
                    <a:p>
                      <a:endParaRPr lang="cs-CZ" dirty="0"/>
                    </a:p>
                  </a:txBody>
                  <a:tcPr>
                    <a:solidFill>
                      <a:schemeClr val="tx2">
                        <a:lumMod val="50000"/>
                      </a:schemeClr>
                    </a:solidFill>
                  </a:tcPr>
                </a:tc>
                <a:tc rowSpan="4" hMerge="1">
                  <a:txBody>
                    <a:bodyPr/>
                    <a:lstStyle/>
                    <a:p>
                      <a:endParaRPr lang="cs-CZ" dirty="0"/>
                    </a:p>
                  </a:txBody>
                  <a:tcPr>
                    <a:solidFill>
                      <a:schemeClr val="tx2">
                        <a:lumMod val="50000"/>
                      </a:schemeClr>
                    </a:solidFill>
                  </a:tcPr>
                </a:tc>
                <a:tc>
                  <a:txBody>
                    <a:bodyPr/>
                    <a:lstStyle/>
                    <a:p>
                      <a:endParaRPr lang="cs-CZ" dirty="0"/>
                    </a:p>
                  </a:txBody>
                  <a:tcPr/>
                </a:tc>
              </a:tr>
              <a:tr h="370840">
                <a:tc>
                  <a:txBody>
                    <a:bodyPr/>
                    <a:lstStyle/>
                    <a:p>
                      <a:endParaRPr lang="cs-CZ" dirty="0"/>
                    </a:p>
                  </a:txBody>
                  <a:tcPr>
                    <a:solidFill>
                      <a:srgbClr val="FFFF00"/>
                    </a:solidFill>
                  </a:tcPr>
                </a:tc>
                <a:tc>
                  <a:txBody>
                    <a:bodyPr/>
                    <a:lstStyle/>
                    <a:p>
                      <a:endParaRPr lang="cs-CZ" dirty="0"/>
                    </a:p>
                  </a:txBody>
                  <a:tcPr>
                    <a:solidFill>
                      <a:schemeClr val="tx2">
                        <a:lumMod val="50000"/>
                      </a:schemeClr>
                    </a:solidFill>
                  </a:tcPr>
                </a:tc>
                <a:tc>
                  <a:txBody>
                    <a:bodyPr/>
                    <a:lstStyle/>
                    <a:p>
                      <a:endParaRPr lang="cs-CZ" dirty="0"/>
                    </a:p>
                  </a:txBody>
                  <a:tcPr>
                    <a:solidFill>
                      <a:schemeClr val="tx2">
                        <a:lumMod val="50000"/>
                      </a:schemeClr>
                    </a:solidFill>
                  </a:tcPr>
                </a:tc>
                <a:tc>
                  <a:txBody>
                    <a:bodyPr/>
                    <a:lstStyle/>
                    <a:p>
                      <a:endParaRPr lang="cs-CZ" dirty="0"/>
                    </a:p>
                  </a:txBody>
                  <a:tcPr>
                    <a:solidFill>
                      <a:schemeClr val="tx2">
                        <a:lumMod val="50000"/>
                      </a:schemeClr>
                    </a:solidFill>
                  </a:tcPr>
                </a:tc>
                <a:tc>
                  <a:txBody>
                    <a:bodyPr/>
                    <a:lstStyle/>
                    <a:p>
                      <a:endParaRPr lang="cs-CZ" dirty="0"/>
                    </a:p>
                  </a:txBody>
                  <a:tcPr>
                    <a:solidFill>
                      <a:schemeClr val="tx2">
                        <a:lumMod val="50000"/>
                      </a:schemeClr>
                    </a:solidFill>
                  </a:tcPr>
                </a:tc>
                <a:tc gridSpan="3" vMerge="1">
                  <a:txBody>
                    <a:bodyPr/>
                    <a:lstStyle/>
                    <a:p>
                      <a:endParaRPr lang="cs-CZ" dirty="0"/>
                    </a:p>
                  </a:txBody>
                  <a:tcPr>
                    <a:solidFill>
                      <a:schemeClr val="tx2">
                        <a:lumMod val="50000"/>
                      </a:schemeClr>
                    </a:solidFill>
                  </a:tcPr>
                </a:tc>
                <a:tc hMerge="1" vMerge="1">
                  <a:txBody>
                    <a:bodyPr/>
                    <a:lstStyle/>
                    <a:p>
                      <a:endParaRPr lang="cs-CZ" dirty="0"/>
                    </a:p>
                  </a:txBody>
                  <a:tcPr>
                    <a:solidFill>
                      <a:schemeClr val="tx2">
                        <a:lumMod val="50000"/>
                      </a:schemeClr>
                    </a:solidFill>
                  </a:tcPr>
                </a:tc>
                <a:tc hMerge="1" vMerge="1">
                  <a:txBody>
                    <a:bodyPr/>
                    <a:lstStyle/>
                    <a:p>
                      <a:endParaRPr lang="cs-CZ" dirty="0"/>
                    </a:p>
                  </a:txBody>
                  <a:tcPr>
                    <a:solidFill>
                      <a:schemeClr val="tx2">
                        <a:lumMod val="50000"/>
                      </a:schemeClr>
                    </a:solidFill>
                  </a:tcPr>
                </a:tc>
                <a:tc>
                  <a:txBody>
                    <a:bodyPr/>
                    <a:lstStyle/>
                    <a:p>
                      <a:r>
                        <a:rPr lang="cs-CZ" dirty="0" smtClean="0"/>
                        <a:t>V</a:t>
                      </a:r>
                      <a:r>
                        <a:rPr lang="cs-CZ" baseline="0" dirty="0" smtClean="0"/>
                        <a:t> Gdaňsku žili také … .</a:t>
                      </a:r>
                      <a:endParaRPr lang="cs-CZ" dirty="0"/>
                    </a:p>
                  </a:txBody>
                  <a:tcPr/>
                </a:tc>
              </a:tr>
              <a:tr h="370840">
                <a:tc>
                  <a:txBody>
                    <a:bodyPr/>
                    <a:lstStyle/>
                    <a:p>
                      <a:endParaRPr lang="cs-CZ" dirty="0"/>
                    </a:p>
                  </a:txBody>
                  <a:tcPr>
                    <a:solidFill>
                      <a:srgbClr val="FFFF00"/>
                    </a:solidFill>
                  </a:tcPr>
                </a:tc>
                <a:tc>
                  <a:txBody>
                    <a:bodyPr/>
                    <a:lstStyle/>
                    <a:p>
                      <a:endParaRPr lang="cs-CZ" dirty="0"/>
                    </a:p>
                  </a:txBody>
                  <a:tcPr>
                    <a:solidFill>
                      <a:schemeClr val="tx2">
                        <a:lumMod val="50000"/>
                      </a:schemeClr>
                    </a:solidFill>
                  </a:tcPr>
                </a:tc>
                <a:tc>
                  <a:txBody>
                    <a:bodyPr/>
                    <a:lstStyle/>
                    <a:p>
                      <a:endParaRPr lang="cs-CZ" dirty="0"/>
                    </a:p>
                  </a:txBody>
                  <a:tcPr>
                    <a:solidFill>
                      <a:schemeClr val="tx2">
                        <a:lumMod val="50000"/>
                      </a:schemeClr>
                    </a:solidFill>
                  </a:tcPr>
                </a:tc>
                <a:tc>
                  <a:txBody>
                    <a:bodyPr/>
                    <a:lstStyle/>
                    <a:p>
                      <a:endParaRPr lang="cs-CZ" dirty="0"/>
                    </a:p>
                  </a:txBody>
                  <a:tcPr>
                    <a:solidFill>
                      <a:schemeClr val="tx2">
                        <a:lumMod val="50000"/>
                      </a:schemeClr>
                    </a:solidFill>
                  </a:tcPr>
                </a:tc>
                <a:tc>
                  <a:txBody>
                    <a:bodyPr/>
                    <a:lstStyle/>
                    <a:p>
                      <a:endParaRPr lang="cs-CZ" dirty="0"/>
                    </a:p>
                  </a:txBody>
                  <a:tcPr>
                    <a:solidFill>
                      <a:schemeClr val="tx2"/>
                    </a:solidFill>
                  </a:tcPr>
                </a:tc>
                <a:tc gridSpan="3" vMerge="1">
                  <a:txBody>
                    <a:bodyPr/>
                    <a:lstStyle/>
                    <a:p>
                      <a:endParaRPr lang="cs-CZ" dirty="0"/>
                    </a:p>
                  </a:txBody>
                  <a:tcPr>
                    <a:solidFill>
                      <a:schemeClr val="tx2">
                        <a:lumMod val="50000"/>
                      </a:schemeClr>
                    </a:solidFill>
                  </a:tcPr>
                </a:tc>
                <a:tc hMerge="1" vMerge="1">
                  <a:txBody>
                    <a:bodyPr/>
                    <a:lstStyle/>
                    <a:p>
                      <a:endParaRPr lang="cs-CZ" dirty="0"/>
                    </a:p>
                  </a:txBody>
                  <a:tcPr>
                    <a:solidFill>
                      <a:schemeClr val="tx2">
                        <a:lumMod val="50000"/>
                      </a:schemeClr>
                    </a:solidFill>
                  </a:tcPr>
                </a:tc>
                <a:tc hMerge="1" vMerge="1">
                  <a:txBody>
                    <a:bodyPr/>
                    <a:lstStyle/>
                    <a:p>
                      <a:endParaRPr lang="cs-CZ" dirty="0"/>
                    </a:p>
                  </a:txBody>
                  <a:tcPr>
                    <a:solidFill>
                      <a:schemeClr val="tx2">
                        <a:lumMod val="50000"/>
                      </a:schemeClr>
                    </a:solidFill>
                  </a:tcPr>
                </a:tc>
                <a:tc>
                  <a:txBody>
                    <a:bodyPr/>
                    <a:lstStyle/>
                    <a:p>
                      <a:r>
                        <a:rPr lang="cs-CZ" dirty="0" smtClean="0"/>
                        <a:t>Co</a:t>
                      </a:r>
                      <a:r>
                        <a:rPr lang="cs-CZ" baseline="0" dirty="0" smtClean="0"/>
                        <a:t> ovládal Oskar tak, že rozbíjel sklo?</a:t>
                      </a:r>
                      <a:endParaRPr lang="cs-CZ" dirty="0"/>
                    </a:p>
                  </a:txBody>
                  <a:tcPr/>
                </a:tc>
              </a:tr>
              <a:tr h="370840">
                <a:tc>
                  <a:txBody>
                    <a:bodyPr/>
                    <a:lstStyle/>
                    <a:p>
                      <a:r>
                        <a:rPr lang="cs-CZ" dirty="0" smtClean="0"/>
                        <a:t>A</a:t>
                      </a:r>
                      <a:endParaRPr lang="cs-CZ" dirty="0"/>
                    </a:p>
                  </a:txBody>
                  <a:tcPr>
                    <a:solidFill>
                      <a:srgbClr val="FFFF00"/>
                    </a:solidFill>
                  </a:tcPr>
                </a:tc>
                <a:tc>
                  <a:txBody>
                    <a:bodyPr/>
                    <a:lstStyle/>
                    <a:p>
                      <a:endParaRPr lang="cs-CZ" dirty="0"/>
                    </a:p>
                  </a:txBody>
                  <a:tcPr>
                    <a:solidFill>
                      <a:schemeClr val="tx2">
                        <a:lumMod val="50000"/>
                      </a:schemeClr>
                    </a:solidFill>
                  </a:tcPr>
                </a:tc>
                <a:tc>
                  <a:txBody>
                    <a:bodyPr/>
                    <a:lstStyle/>
                    <a:p>
                      <a:endParaRPr lang="cs-CZ" dirty="0"/>
                    </a:p>
                  </a:txBody>
                  <a:tcPr>
                    <a:solidFill>
                      <a:schemeClr val="tx2">
                        <a:lumMod val="50000"/>
                      </a:schemeClr>
                    </a:solidFill>
                  </a:tcPr>
                </a:tc>
                <a:tc>
                  <a:txBody>
                    <a:bodyPr/>
                    <a:lstStyle/>
                    <a:p>
                      <a:endParaRPr lang="cs-CZ" dirty="0"/>
                    </a:p>
                  </a:txBody>
                  <a:tcPr>
                    <a:solidFill>
                      <a:schemeClr val="tx2">
                        <a:lumMod val="50000"/>
                      </a:schemeClr>
                    </a:solidFill>
                  </a:tcPr>
                </a:tc>
                <a:tc>
                  <a:txBody>
                    <a:bodyPr/>
                    <a:lstStyle/>
                    <a:p>
                      <a:endParaRPr lang="cs-CZ" dirty="0"/>
                    </a:p>
                  </a:txBody>
                  <a:tcPr>
                    <a:solidFill>
                      <a:schemeClr val="tx2">
                        <a:lumMod val="50000"/>
                      </a:schemeClr>
                    </a:solidFill>
                  </a:tcPr>
                </a:tc>
                <a:tc gridSpan="3" vMerge="1">
                  <a:txBody>
                    <a:bodyPr/>
                    <a:lstStyle/>
                    <a:p>
                      <a:endParaRPr lang="cs-CZ" dirty="0"/>
                    </a:p>
                  </a:txBody>
                  <a:tcPr>
                    <a:solidFill>
                      <a:schemeClr val="tx2">
                        <a:lumMod val="50000"/>
                      </a:schemeClr>
                    </a:solidFill>
                  </a:tcPr>
                </a:tc>
                <a:tc hMerge="1" vMerge="1">
                  <a:txBody>
                    <a:bodyPr/>
                    <a:lstStyle/>
                    <a:p>
                      <a:endParaRPr lang="cs-CZ" dirty="0"/>
                    </a:p>
                  </a:txBody>
                  <a:tcPr>
                    <a:solidFill>
                      <a:schemeClr val="tx2">
                        <a:lumMod val="50000"/>
                      </a:schemeClr>
                    </a:solidFill>
                  </a:tcPr>
                </a:tc>
                <a:tc hMerge="1" vMerge="1">
                  <a:txBody>
                    <a:bodyPr/>
                    <a:lstStyle/>
                    <a:p>
                      <a:endParaRPr lang="cs-CZ" dirty="0"/>
                    </a:p>
                  </a:txBody>
                  <a:tcPr>
                    <a:solidFill>
                      <a:schemeClr val="tx2">
                        <a:lumMod val="50000"/>
                      </a:schemeClr>
                    </a:solidFill>
                  </a:tcPr>
                </a:tc>
                <a:tc>
                  <a:txBody>
                    <a:bodyPr/>
                    <a:lstStyle/>
                    <a:p>
                      <a:endParaRPr lang="cs-CZ" dirty="0"/>
                    </a:p>
                  </a:txBody>
                  <a:tcPr/>
                </a:tc>
              </a:tr>
            </a:tbl>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de-DE" sz="4800" dirty="0" smtClean="0"/>
              <a:t>Günter Grass</a:t>
            </a:r>
            <a:r>
              <a:rPr lang="cs-CZ" sz="4800" dirty="0" smtClean="0"/>
              <a:t>, Plechový bubínek</a:t>
            </a:r>
            <a:endParaRPr lang="cs-CZ" dirty="0"/>
          </a:p>
        </p:txBody>
      </p:sp>
      <p:graphicFrame>
        <p:nvGraphicFramePr>
          <p:cNvPr id="4" name="Zástupný symbol pro obsah 3"/>
          <p:cNvGraphicFramePr>
            <a:graphicFrameLocks noGrp="1"/>
          </p:cNvGraphicFramePr>
          <p:nvPr>
            <p:ph idx="1"/>
          </p:nvPr>
        </p:nvGraphicFramePr>
        <p:xfrm>
          <a:off x="457200" y="1646238"/>
          <a:ext cx="8186770" cy="3332480"/>
        </p:xfrm>
        <a:graphic>
          <a:graphicData uri="http://schemas.openxmlformats.org/drawingml/2006/table">
            <a:tbl>
              <a:tblPr firstRow="1" bandRow="1">
                <a:tableStyleId>{5C22544A-7EE6-4342-B048-85BDC9FD1C3A}</a:tableStyleId>
              </a:tblPr>
              <a:tblGrid>
                <a:gridCol w="496491"/>
                <a:gridCol w="496491"/>
                <a:gridCol w="496491"/>
                <a:gridCol w="496491"/>
                <a:gridCol w="496491"/>
                <a:gridCol w="496491"/>
                <a:gridCol w="496491"/>
                <a:gridCol w="496491"/>
                <a:gridCol w="4214842"/>
              </a:tblGrid>
              <a:tr h="370840">
                <a:tc gridSpan="9">
                  <a:txBody>
                    <a:bodyPr/>
                    <a:lstStyle/>
                    <a:p>
                      <a:r>
                        <a:rPr lang="cs-CZ" dirty="0" smtClean="0"/>
                        <a:t>ŘEŠENÍ</a:t>
                      </a:r>
                      <a:endParaRPr lang="cs-CZ" dirty="0"/>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dirty="0"/>
                    </a:p>
                  </a:txBody>
                  <a:tcPr/>
                </a:tc>
              </a:tr>
              <a:tr h="370840">
                <a:tc>
                  <a:txBody>
                    <a:bodyPr/>
                    <a:lstStyle/>
                    <a:p>
                      <a:pPr algn="ctr"/>
                      <a:r>
                        <a:rPr lang="cs-CZ" b="1" dirty="0" smtClean="0"/>
                        <a:t>P</a:t>
                      </a:r>
                      <a:endParaRPr lang="cs-CZ" b="1" dirty="0"/>
                    </a:p>
                  </a:txBody>
                  <a:tcPr>
                    <a:solidFill>
                      <a:srgbClr val="FFFF00"/>
                    </a:solidFill>
                  </a:tcPr>
                </a:tc>
                <a:tc>
                  <a:txBody>
                    <a:bodyPr/>
                    <a:lstStyle/>
                    <a:p>
                      <a:pPr algn="ctr"/>
                      <a:r>
                        <a:rPr lang="cs-CZ" dirty="0" smtClean="0"/>
                        <a:t>L </a:t>
                      </a:r>
                      <a:endParaRPr lang="cs-CZ" dirty="0"/>
                    </a:p>
                  </a:txBody>
                  <a:tcPr>
                    <a:solidFill>
                      <a:schemeClr val="tx2">
                        <a:lumMod val="50000"/>
                      </a:schemeClr>
                    </a:solidFill>
                  </a:tcPr>
                </a:tc>
                <a:tc>
                  <a:txBody>
                    <a:bodyPr/>
                    <a:lstStyle/>
                    <a:p>
                      <a:pPr algn="ctr"/>
                      <a:r>
                        <a:rPr lang="cs-CZ" dirty="0" smtClean="0"/>
                        <a:t>E</a:t>
                      </a:r>
                      <a:endParaRPr lang="cs-CZ" dirty="0"/>
                    </a:p>
                  </a:txBody>
                  <a:tcPr>
                    <a:solidFill>
                      <a:schemeClr val="tx2">
                        <a:lumMod val="50000"/>
                      </a:schemeClr>
                    </a:solidFill>
                  </a:tcPr>
                </a:tc>
                <a:tc>
                  <a:txBody>
                    <a:bodyPr/>
                    <a:lstStyle/>
                    <a:p>
                      <a:pPr algn="ctr"/>
                      <a:r>
                        <a:rPr lang="cs-CZ" dirty="0" smtClean="0"/>
                        <a:t>C</a:t>
                      </a:r>
                      <a:endParaRPr lang="cs-CZ" dirty="0"/>
                    </a:p>
                  </a:txBody>
                  <a:tcPr>
                    <a:solidFill>
                      <a:schemeClr val="tx2">
                        <a:lumMod val="50000"/>
                      </a:schemeClr>
                    </a:solidFill>
                  </a:tcPr>
                </a:tc>
                <a:tc>
                  <a:txBody>
                    <a:bodyPr/>
                    <a:lstStyle/>
                    <a:p>
                      <a:pPr algn="ctr"/>
                      <a:r>
                        <a:rPr lang="cs-CZ" dirty="0" smtClean="0"/>
                        <a:t>H</a:t>
                      </a:r>
                      <a:endParaRPr lang="cs-CZ" dirty="0"/>
                    </a:p>
                  </a:txBody>
                  <a:tcPr>
                    <a:solidFill>
                      <a:schemeClr val="tx2">
                        <a:lumMod val="50000"/>
                      </a:schemeClr>
                    </a:solidFill>
                  </a:tcPr>
                </a:tc>
                <a:tc rowSpan="2" gridSpan="3">
                  <a:txBody>
                    <a:bodyPr/>
                    <a:lstStyle/>
                    <a:p>
                      <a:pPr algn="ctr"/>
                      <a:endParaRPr lang="cs-CZ" dirty="0"/>
                    </a:p>
                  </a:txBody>
                  <a:tcPr>
                    <a:solidFill>
                      <a:schemeClr val="tx2"/>
                    </a:solidFill>
                  </a:tcPr>
                </a:tc>
                <a:tc rowSpan="2" hMerge="1">
                  <a:txBody>
                    <a:bodyPr/>
                    <a:lstStyle/>
                    <a:p>
                      <a:endParaRPr lang="cs-CZ" dirty="0"/>
                    </a:p>
                  </a:txBody>
                  <a:tcPr>
                    <a:solidFill>
                      <a:schemeClr val="tx2">
                        <a:lumMod val="50000"/>
                      </a:schemeClr>
                    </a:solidFill>
                  </a:tcPr>
                </a:tc>
                <a:tc rowSpan="2" hMerge="1">
                  <a:txBody>
                    <a:bodyPr/>
                    <a:lstStyle/>
                    <a:p>
                      <a:endParaRPr lang="cs-CZ" dirty="0"/>
                    </a:p>
                  </a:txBody>
                  <a:tcPr>
                    <a:solidFill>
                      <a:schemeClr val="tx2">
                        <a:lumMod val="50000"/>
                      </a:schemeClr>
                    </a:solidFill>
                  </a:tcPr>
                </a:tc>
                <a:tc>
                  <a:txBody>
                    <a:bodyPr/>
                    <a:lstStyle/>
                    <a:p>
                      <a:r>
                        <a:rPr lang="cs-CZ" dirty="0" smtClean="0"/>
                        <a:t>Z jakého materiálu byl bubínek?</a:t>
                      </a:r>
                      <a:endParaRPr lang="cs-CZ" dirty="0"/>
                    </a:p>
                  </a:txBody>
                  <a:tcPr/>
                </a:tc>
              </a:tr>
              <a:tr h="370840">
                <a:tc>
                  <a:txBody>
                    <a:bodyPr/>
                    <a:lstStyle/>
                    <a:p>
                      <a:pPr algn="ctr"/>
                      <a:r>
                        <a:rPr lang="cs-CZ" b="1" dirty="0" smtClean="0"/>
                        <a:t>O</a:t>
                      </a:r>
                      <a:endParaRPr lang="cs-CZ" b="1" dirty="0"/>
                    </a:p>
                  </a:txBody>
                  <a:tcPr>
                    <a:solidFill>
                      <a:srgbClr val="FFFF00"/>
                    </a:solidFill>
                  </a:tcPr>
                </a:tc>
                <a:tc>
                  <a:txBody>
                    <a:bodyPr/>
                    <a:lstStyle/>
                    <a:p>
                      <a:pPr algn="ctr"/>
                      <a:r>
                        <a:rPr lang="cs-CZ" dirty="0" smtClean="0"/>
                        <a:t>S </a:t>
                      </a:r>
                      <a:endParaRPr lang="cs-CZ" dirty="0"/>
                    </a:p>
                  </a:txBody>
                  <a:tcPr>
                    <a:solidFill>
                      <a:schemeClr val="tx2">
                        <a:lumMod val="50000"/>
                      </a:schemeClr>
                    </a:solidFill>
                  </a:tcPr>
                </a:tc>
                <a:tc>
                  <a:txBody>
                    <a:bodyPr/>
                    <a:lstStyle/>
                    <a:p>
                      <a:pPr algn="ctr"/>
                      <a:r>
                        <a:rPr lang="cs-CZ" dirty="0" smtClean="0"/>
                        <a:t>K</a:t>
                      </a:r>
                      <a:endParaRPr lang="cs-CZ" dirty="0"/>
                    </a:p>
                  </a:txBody>
                  <a:tcPr>
                    <a:solidFill>
                      <a:schemeClr val="tx2">
                        <a:lumMod val="50000"/>
                      </a:schemeClr>
                    </a:solidFill>
                  </a:tcPr>
                </a:tc>
                <a:tc>
                  <a:txBody>
                    <a:bodyPr/>
                    <a:lstStyle/>
                    <a:p>
                      <a:pPr algn="ctr"/>
                      <a:r>
                        <a:rPr lang="cs-CZ" dirty="0" smtClean="0"/>
                        <a:t>A</a:t>
                      </a:r>
                      <a:endParaRPr lang="cs-CZ" dirty="0"/>
                    </a:p>
                  </a:txBody>
                  <a:tcPr>
                    <a:solidFill>
                      <a:schemeClr val="tx2">
                        <a:lumMod val="50000"/>
                      </a:schemeClr>
                    </a:solidFill>
                  </a:tcPr>
                </a:tc>
                <a:tc>
                  <a:txBody>
                    <a:bodyPr/>
                    <a:lstStyle/>
                    <a:p>
                      <a:pPr algn="ctr"/>
                      <a:r>
                        <a:rPr lang="cs-CZ" dirty="0" smtClean="0"/>
                        <a:t>R</a:t>
                      </a:r>
                      <a:endParaRPr lang="cs-CZ" dirty="0"/>
                    </a:p>
                  </a:txBody>
                  <a:tcPr>
                    <a:solidFill>
                      <a:schemeClr val="tx2">
                        <a:lumMod val="50000"/>
                      </a:schemeClr>
                    </a:solidFill>
                  </a:tcPr>
                </a:tc>
                <a:tc gridSpan="3" vMerge="1">
                  <a:txBody>
                    <a:bodyPr/>
                    <a:lstStyle/>
                    <a:p>
                      <a:endParaRPr lang="cs-CZ" dirty="0"/>
                    </a:p>
                  </a:txBody>
                  <a:tcPr>
                    <a:solidFill>
                      <a:schemeClr val="tx2">
                        <a:lumMod val="50000"/>
                      </a:schemeClr>
                    </a:solidFill>
                  </a:tcPr>
                </a:tc>
                <a:tc hMerge="1" vMerge="1">
                  <a:txBody>
                    <a:bodyPr/>
                    <a:lstStyle/>
                    <a:p>
                      <a:endParaRPr lang="cs-CZ" dirty="0"/>
                    </a:p>
                  </a:txBody>
                  <a:tcPr>
                    <a:solidFill>
                      <a:schemeClr val="tx2">
                        <a:lumMod val="50000"/>
                      </a:schemeClr>
                    </a:solidFill>
                  </a:tcPr>
                </a:tc>
                <a:tc hMerge="1" vMerge="1">
                  <a:txBody>
                    <a:bodyPr/>
                    <a:lstStyle/>
                    <a:p>
                      <a:endParaRPr lang="cs-CZ" dirty="0"/>
                    </a:p>
                  </a:txBody>
                  <a:tcPr>
                    <a:solidFill>
                      <a:schemeClr val="tx2">
                        <a:lumMod val="50000"/>
                      </a:schemeClr>
                    </a:solidFill>
                  </a:tcPr>
                </a:tc>
                <a:tc>
                  <a:txBody>
                    <a:bodyPr/>
                    <a:lstStyle/>
                    <a:p>
                      <a:r>
                        <a:rPr lang="cs-CZ" dirty="0" smtClean="0"/>
                        <a:t>Jak se jmenoval hlavní hrdina? </a:t>
                      </a:r>
                      <a:endParaRPr lang="cs-CZ" dirty="0"/>
                    </a:p>
                  </a:txBody>
                  <a:tcPr/>
                </a:tc>
              </a:tr>
              <a:tr h="370840">
                <a:tc>
                  <a:txBody>
                    <a:bodyPr/>
                    <a:lstStyle/>
                    <a:p>
                      <a:pPr algn="ctr"/>
                      <a:r>
                        <a:rPr lang="cs-CZ" b="1" dirty="0" smtClean="0"/>
                        <a:t>T</a:t>
                      </a:r>
                      <a:endParaRPr lang="cs-CZ" b="1" dirty="0"/>
                    </a:p>
                  </a:txBody>
                  <a:tcPr>
                    <a:solidFill>
                      <a:srgbClr val="FFFF00"/>
                    </a:solidFill>
                  </a:tcPr>
                </a:tc>
                <a:tc>
                  <a:txBody>
                    <a:bodyPr/>
                    <a:lstStyle/>
                    <a:p>
                      <a:pPr algn="ctr"/>
                      <a:r>
                        <a:rPr lang="cs-CZ" dirty="0" smtClean="0"/>
                        <a:t>R</a:t>
                      </a:r>
                      <a:endParaRPr lang="cs-CZ" dirty="0"/>
                    </a:p>
                  </a:txBody>
                  <a:tcPr>
                    <a:solidFill>
                      <a:schemeClr val="tx2">
                        <a:lumMod val="50000"/>
                      </a:schemeClr>
                    </a:solidFill>
                  </a:tcPr>
                </a:tc>
                <a:tc>
                  <a:txBody>
                    <a:bodyPr/>
                    <a:lstStyle/>
                    <a:p>
                      <a:pPr algn="ctr"/>
                      <a:r>
                        <a:rPr lang="cs-CZ" dirty="0" smtClean="0"/>
                        <a:t>I</a:t>
                      </a:r>
                      <a:endParaRPr lang="cs-CZ" dirty="0"/>
                    </a:p>
                  </a:txBody>
                  <a:tcPr>
                    <a:solidFill>
                      <a:schemeClr val="tx2">
                        <a:lumMod val="50000"/>
                      </a:schemeClr>
                    </a:solidFill>
                  </a:tcPr>
                </a:tc>
                <a:tc>
                  <a:txBody>
                    <a:bodyPr/>
                    <a:lstStyle/>
                    <a:p>
                      <a:pPr algn="ctr"/>
                      <a:r>
                        <a:rPr lang="cs-CZ" dirty="0" smtClean="0"/>
                        <a:t>L</a:t>
                      </a:r>
                      <a:endParaRPr lang="cs-CZ" dirty="0"/>
                    </a:p>
                  </a:txBody>
                  <a:tcPr>
                    <a:solidFill>
                      <a:schemeClr val="tx2">
                        <a:lumMod val="50000"/>
                      </a:schemeClr>
                    </a:solidFill>
                  </a:tcPr>
                </a:tc>
                <a:tc>
                  <a:txBody>
                    <a:bodyPr/>
                    <a:lstStyle/>
                    <a:p>
                      <a:pPr algn="ctr"/>
                      <a:r>
                        <a:rPr lang="cs-CZ" dirty="0" smtClean="0"/>
                        <a:t>O</a:t>
                      </a:r>
                      <a:endParaRPr lang="cs-CZ" dirty="0"/>
                    </a:p>
                  </a:txBody>
                  <a:tcPr>
                    <a:solidFill>
                      <a:schemeClr val="tx2">
                        <a:lumMod val="50000"/>
                      </a:schemeClr>
                    </a:solidFill>
                  </a:tcPr>
                </a:tc>
                <a:tc>
                  <a:txBody>
                    <a:bodyPr/>
                    <a:lstStyle/>
                    <a:p>
                      <a:pPr algn="ctr"/>
                      <a:r>
                        <a:rPr lang="cs-CZ" dirty="0" smtClean="0"/>
                        <a:t>G</a:t>
                      </a:r>
                      <a:endParaRPr lang="cs-CZ" dirty="0"/>
                    </a:p>
                  </a:txBody>
                  <a:tcPr>
                    <a:solidFill>
                      <a:schemeClr val="tx2">
                        <a:lumMod val="50000"/>
                      </a:schemeClr>
                    </a:solidFill>
                  </a:tcPr>
                </a:tc>
                <a:tc>
                  <a:txBody>
                    <a:bodyPr/>
                    <a:lstStyle/>
                    <a:p>
                      <a:pPr algn="ctr"/>
                      <a:r>
                        <a:rPr lang="cs-CZ" dirty="0" smtClean="0"/>
                        <a:t>I</a:t>
                      </a:r>
                      <a:endParaRPr lang="cs-CZ" dirty="0"/>
                    </a:p>
                  </a:txBody>
                  <a:tcPr>
                    <a:solidFill>
                      <a:schemeClr val="tx2">
                        <a:lumMod val="50000"/>
                      </a:schemeClr>
                    </a:solidFill>
                  </a:tcPr>
                </a:tc>
                <a:tc>
                  <a:txBody>
                    <a:bodyPr/>
                    <a:lstStyle/>
                    <a:p>
                      <a:r>
                        <a:rPr lang="cs-CZ" dirty="0" smtClean="0"/>
                        <a:t>E</a:t>
                      </a:r>
                      <a:endParaRPr lang="cs-CZ" dirty="0"/>
                    </a:p>
                  </a:txBody>
                  <a:tcPr>
                    <a:solidFill>
                      <a:schemeClr val="tx2">
                        <a:lumMod val="50000"/>
                      </a:schemeClr>
                    </a:solidFill>
                  </a:tcPr>
                </a:tc>
                <a:tc>
                  <a:txBody>
                    <a:bodyPr/>
                    <a:lstStyle/>
                    <a:p>
                      <a:r>
                        <a:rPr lang="cs-CZ" dirty="0" smtClean="0"/>
                        <a:t>Román</a:t>
                      </a:r>
                      <a:r>
                        <a:rPr lang="cs-CZ" baseline="0" dirty="0" smtClean="0"/>
                        <a:t> PB je součástí Gdaňské ….</a:t>
                      </a:r>
                      <a:endParaRPr lang="cs-CZ" dirty="0"/>
                    </a:p>
                  </a:txBody>
                  <a:tcPr/>
                </a:tc>
              </a:tr>
              <a:tr h="370840">
                <a:tc>
                  <a:txBody>
                    <a:bodyPr/>
                    <a:lstStyle/>
                    <a:p>
                      <a:pPr algn="ctr"/>
                      <a:r>
                        <a:rPr lang="cs-CZ" b="1" dirty="0" smtClean="0"/>
                        <a:t>K</a:t>
                      </a:r>
                      <a:endParaRPr lang="cs-CZ" b="1" dirty="0"/>
                    </a:p>
                  </a:txBody>
                  <a:tcPr>
                    <a:solidFill>
                      <a:srgbClr val="FFFF00"/>
                    </a:solidFill>
                  </a:tcPr>
                </a:tc>
                <a:tc>
                  <a:txBody>
                    <a:bodyPr/>
                    <a:lstStyle/>
                    <a:p>
                      <a:pPr algn="ctr"/>
                      <a:r>
                        <a:rPr lang="cs-CZ" dirty="0" smtClean="0"/>
                        <a:t>A</a:t>
                      </a:r>
                      <a:endParaRPr lang="cs-CZ" dirty="0"/>
                    </a:p>
                  </a:txBody>
                  <a:tcPr>
                    <a:solidFill>
                      <a:schemeClr val="tx2">
                        <a:lumMod val="50000"/>
                      </a:schemeClr>
                    </a:solidFill>
                  </a:tcPr>
                </a:tc>
                <a:tc>
                  <a:txBody>
                    <a:bodyPr/>
                    <a:lstStyle/>
                    <a:p>
                      <a:pPr algn="ctr"/>
                      <a:r>
                        <a:rPr lang="cs-CZ" dirty="0" smtClean="0"/>
                        <a:t>Š</a:t>
                      </a:r>
                      <a:endParaRPr lang="cs-CZ" dirty="0"/>
                    </a:p>
                  </a:txBody>
                  <a:tcPr>
                    <a:solidFill>
                      <a:schemeClr val="tx2">
                        <a:lumMod val="50000"/>
                      </a:schemeClr>
                    </a:solidFill>
                  </a:tcPr>
                </a:tc>
                <a:tc>
                  <a:txBody>
                    <a:bodyPr/>
                    <a:lstStyle/>
                    <a:p>
                      <a:pPr algn="ctr"/>
                      <a:r>
                        <a:rPr lang="cs-CZ" dirty="0" smtClean="0"/>
                        <a:t>U</a:t>
                      </a:r>
                      <a:endParaRPr lang="cs-CZ" dirty="0"/>
                    </a:p>
                  </a:txBody>
                  <a:tcPr>
                    <a:solidFill>
                      <a:schemeClr val="tx2">
                        <a:lumMod val="50000"/>
                      </a:schemeClr>
                    </a:solidFill>
                  </a:tcPr>
                </a:tc>
                <a:tc>
                  <a:txBody>
                    <a:bodyPr/>
                    <a:lstStyle/>
                    <a:p>
                      <a:pPr algn="ctr"/>
                      <a:r>
                        <a:rPr lang="cs-CZ" dirty="0" smtClean="0"/>
                        <a:t>B</a:t>
                      </a:r>
                      <a:endParaRPr lang="cs-CZ" dirty="0"/>
                    </a:p>
                  </a:txBody>
                  <a:tcPr>
                    <a:solidFill>
                      <a:schemeClr val="tx2">
                        <a:lumMod val="50000"/>
                      </a:schemeClr>
                    </a:solidFill>
                  </a:tcPr>
                </a:tc>
                <a:tc>
                  <a:txBody>
                    <a:bodyPr/>
                    <a:lstStyle/>
                    <a:p>
                      <a:pPr algn="ctr"/>
                      <a:r>
                        <a:rPr lang="cs-CZ" dirty="0" smtClean="0"/>
                        <a:t>O</a:t>
                      </a:r>
                      <a:endParaRPr lang="cs-CZ" dirty="0"/>
                    </a:p>
                  </a:txBody>
                  <a:tcPr>
                    <a:solidFill>
                      <a:schemeClr val="tx2">
                        <a:lumMod val="50000"/>
                      </a:schemeClr>
                    </a:solidFill>
                  </a:tcPr>
                </a:tc>
                <a:tc>
                  <a:txBody>
                    <a:bodyPr/>
                    <a:lstStyle/>
                    <a:p>
                      <a:pPr algn="ctr"/>
                      <a:r>
                        <a:rPr lang="cs-CZ" dirty="0" smtClean="0"/>
                        <a:t>V</a:t>
                      </a:r>
                      <a:endParaRPr lang="cs-CZ" dirty="0"/>
                    </a:p>
                  </a:txBody>
                  <a:tcPr>
                    <a:solidFill>
                      <a:schemeClr val="tx2">
                        <a:lumMod val="50000"/>
                      </a:schemeClr>
                    </a:solidFill>
                  </a:tcPr>
                </a:tc>
                <a:tc>
                  <a:txBody>
                    <a:bodyPr/>
                    <a:lstStyle/>
                    <a:p>
                      <a:r>
                        <a:rPr lang="cs-CZ" dirty="0" smtClean="0"/>
                        <a:t>É</a:t>
                      </a:r>
                      <a:endParaRPr lang="cs-CZ" dirty="0"/>
                    </a:p>
                  </a:txBody>
                  <a:tcPr>
                    <a:solidFill>
                      <a:schemeClr val="tx2">
                        <a:lumMod val="50000"/>
                      </a:schemeClr>
                    </a:solidFill>
                  </a:tcPr>
                </a:tc>
                <a:tc>
                  <a:txBody>
                    <a:bodyPr/>
                    <a:lstStyle/>
                    <a:p>
                      <a:r>
                        <a:rPr lang="cs-CZ" dirty="0" smtClean="0"/>
                        <a:t>V oblasti Gdaňska žijí … .</a:t>
                      </a:r>
                      <a:endParaRPr lang="cs-CZ" dirty="0"/>
                    </a:p>
                  </a:txBody>
                  <a:tcPr/>
                </a:tc>
              </a:tr>
              <a:tr h="278130">
                <a:tc>
                  <a:txBody>
                    <a:bodyPr/>
                    <a:lstStyle/>
                    <a:p>
                      <a:pPr algn="ctr"/>
                      <a:r>
                        <a:rPr lang="cs-CZ" b="1" dirty="0" smtClean="0"/>
                        <a:t>A</a:t>
                      </a:r>
                      <a:endParaRPr lang="cs-CZ" b="1" dirty="0"/>
                    </a:p>
                  </a:txBody>
                  <a:tcPr>
                    <a:solidFill>
                      <a:srgbClr val="FFFF00"/>
                    </a:solidFill>
                  </a:tcPr>
                </a:tc>
                <a:tc>
                  <a:txBody>
                    <a:bodyPr/>
                    <a:lstStyle/>
                    <a:p>
                      <a:pPr algn="ctr"/>
                      <a:endParaRPr lang="cs-CZ" dirty="0"/>
                    </a:p>
                  </a:txBody>
                  <a:tcPr>
                    <a:solidFill>
                      <a:schemeClr val="tx2">
                        <a:lumMod val="50000"/>
                      </a:schemeClr>
                    </a:solidFill>
                  </a:tcPr>
                </a:tc>
                <a:tc>
                  <a:txBody>
                    <a:bodyPr/>
                    <a:lstStyle/>
                    <a:p>
                      <a:pPr algn="ctr"/>
                      <a:endParaRPr lang="cs-CZ" dirty="0"/>
                    </a:p>
                  </a:txBody>
                  <a:tcPr>
                    <a:solidFill>
                      <a:schemeClr val="tx2">
                        <a:lumMod val="50000"/>
                      </a:schemeClr>
                    </a:solidFill>
                  </a:tcPr>
                </a:tc>
                <a:tc>
                  <a:txBody>
                    <a:bodyPr/>
                    <a:lstStyle/>
                    <a:p>
                      <a:pPr algn="ctr"/>
                      <a:endParaRPr lang="cs-CZ" dirty="0"/>
                    </a:p>
                  </a:txBody>
                  <a:tcPr>
                    <a:solidFill>
                      <a:schemeClr val="tx2">
                        <a:lumMod val="50000"/>
                      </a:schemeClr>
                    </a:solidFill>
                  </a:tcPr>
                </a:tc>
                <a:tc>
                  <a:txBody>
                    <a:bodyPr/>
                    <a:lstStyle/>
                    <a:p>
                      <a:pPr algn="ctr"/>
                      <a:endParaRPr lang="cs-CZ" dirty="0"/>
                    </a:p>
                  </a:txBody>
                  <a:tcPr>
                    <a:solidFill>
                      <a:schemeClr val="tx2">
                        <a:lumMod val="50000"/>
                      </a:schemeClr>
                    </a:solidFill>
                  </a:tcPr>
                </a:tc>
                <a:tc rowSpan="4" gridSpan="3">
                  <a:txBody>
                    <a:bodyPr/>
                    <a:lstStyle/>
                    <a:p>
                      <a:pPr algn="ctr"/>
                      <a:endParaRPr lang="cs-CZ" dirty="0"/>
                    </a:p>
                  </a:txBody>
                  <a:tcPr>
                    <a:solidFill>
                      <a:schemeClr val="tx2"/>
                    </a:solidFill>
                  </a:tcPr>
                </a:tc>
                <a:tc rowSpan="4" hMerge="1">
                  <a:txBody>
                    <a:bodyPr/>
                    <a:lstStyle/>
                    <a:p>
                      <a:endParaRPr lang="cs-CZ" dirty="0"/>
                    </a:p>
                  </a:txBody>
                  <a:tcPr>
                    <a:solidFill>
                      <a:schemeClr val="tx2">
                        <a:lumMod val="50000"/>
                      </a:schemeClr>
                    </a:solidFill>
                  </a:tcPr>
                </a:tc>
                <a:tc rowSpan="4" hMerge="1">
                  <a:txBody>
                    <a:bodyPr/>
                    <a:lstStyle/>
                    <a:p>
                      <a:endParaRPr lang="cs-CZ" dirty="0"/>
                    </a:p>
                  </a:txBody>
                  <a:tcPr>
                    <a:solidFill>
                      <a:schemeClr val="tx2">
                        <a:lumMod val="50000"/>
                      </a:schemeClr>
                    </a:solidFill>
                  </a:tcPr>
                </a:tc>
                <a:tc>
                  <a:txBody>
                    <a:bodyPr/>
                    <a:lstStyle/>
                    <a:p>
                      <a:endParaRPr lang="cs-CZ" dirty="0"/>
                    </a:p>
                  </a:txBody>
                  <a:tcPr/>
                </a:tc>
              </a:tr>
              <a:tr h="370840">
                <a:tc>
                  <a:txBody>
                    <a:bodyPr/>
                    <a:lstStyle/>
                    <a:p>
                      <a:pPr algn="ctr"/>
                      <a:r>
                        <a:rPr lang="cs-CZ" b="1" dirty="0" smtClean="0"/>
                        <a:t>N</a:t>
                      </a:r>
                      <a:endParaRPr lang="cs-CZ" b="1" dirty="0"/>
                    </a:p>
                  </a:txBody>
                  <a:tcPr>
                    <a:solidFill>
                      <a:srgbClr val="FFFF00"/>
                    </a:solidFill>
                  </a:tcPr>
                </a:tc>
                <a:tc>
                  <a:txBody>
                    <a:bodyPr/>
                    <a:lstStyle/>
                    <a:p>
                      <a:pPr algn="ctr"/>
                      <a:r>
                        <a:rPr lang="cs-CZ" dirty="0" smtClean="0"/>
                        <a:t>Ě</a:t>
                      </a:r>
                      <a:endParaRPr lang="cs-CZ" dirty="0"/>
                    </a:p>
                  </a:txBody>
                  <a:tcPr>
                    <a:solidFill>
                      <a:schemeClr val="tx2">
                        <a:lumMod val="50000"/>
                      </a:schemeClr>
                    </a:solidFill>
                  </a:tcPr>
                </a:tc>
                <a:tc>
                  <a:txBody>
                    <a:bodyPr/>
                    <a:lstStyle/>
                    <a:p>
                      <a:pPr algn="ctr"/>
                      <a:r>
                        <a:rPr lang="cs-CZ" dirty="0" smtClean="0"/>
                        <a:t>M</a:t>
                      </a:r>
                      <a:endParaRPr lang="cs-CZ" dirty="0"/>
                    </a:p>
                  </a:txBody>
                  <a:tcPr>
                    <a:solidFill>
                      <a:schemeClr val="tx2">
                        <a:lumMod val="50000"/>
                      </a:schemeClr>
                    </a:solidFill>
                  </a:tcPr>
                </a:tc>
                <a:tc>
                  <a:txBody>
                    <a:bodyPr/>
                    <a:lstStyle/>
                    <a:p>
                      <a:pPr algn="ctr"/>
                      <a:r>
                        <a:rPr lang="cs-CZ" dirty="0" smtClean="0"/>
                        <a:t>C</a:t>
                      </a:r>
                      <a:endParaRPr lang="cs-CZ" dirty="0"/>
                    </a:p>
                  </a:txBody>
                  <a:tcPr>
                    <a:solidFill>
                      <a:schemeClr val="tx2">
                        <a:lumMod val="50000"/>
                      </a:schemeClr>
                    </a:solidFill>
                  </a:tcPr>
                </a:tc>
                <a:tc>
                  <a:txBody>
                    <a:bodyPr/>
                    <a:lstStyle/>
                    <a:p>
                      <a:pPr algn="ctr"/>
                      <a:r>
                        <a:rPr lang="cs-CZ" dirty="0" smtClean="0"/>
                        <a:t>I</a:t>
                      </a:r>
                      <a:endParaRPr lang="cs-CZ" dirty="0"/>
                    </a:p>
                  </a:txBody>
                  <a:tcPr>
                    <a:solidFill>
                      <a:schemeClr val="tx2">
                        <a:lumMod val="50000"/>
                      </a:schemeClr>
                    </a:solidFill>
                  </a:tcPr>
                </a:tc>
                <a:tc gridSpan="3" vMerge="1">
                  <a:txBody>
                    <a:bodyPr/>
                    <a:lstStyle/>
                    <a:p>
                      <a:endParaRPr lang="cs-CZ" dirty="0"/>
                    </a:p>
                  </a:txBody>
                  <a:tcPr>
                    <a:solidFill>
                      <a:schemeClr val="tx2">
                        <a:lumMod val="50000"/>
                      </a:schemeClr>
                    </a:solidFill>
                  </a:tcPr>
                </a:tc>
                <a:tc hMerge="1" vMerge="1">
                  <a:txBody>
                    <a:bodyPr/>
                    <a:lstStyle/>
                    <a:p>
                      <a:endParaRPr lang="cs-CZ" dirty="0"/>
                    </a:p>
                  </a:txBody>
                  <a:tcPr>
                    <a:solidFill>
                      <a:schemeClr val="tx2">
                        <a:lumMod val="50000"/>
                      </a:schemeClr>
                    </a:solidFill>
                  </a:tcPr>
                </a:tc>
                <a:tc hMerge="1" vMerge="1">
                  <a:txBody>
                    <a:bodyPr/>
                    <a:lstStyle/>
                    <a:p>
                      <a:endParaRPr lang="cs-CZ" dirty="0"/>
                    </a:p>
                  </a:txBody>
                  <a:tcPr>
                    <a:solidFill>
                      <a:schemeClr val="tx2">
                        <a:lumMod val="50000"/>
                      </a:schemeClr>
                    </a:solidFill>
                  </a:tcPr>
                </a:tc>
                <a:tc>
                  <a:txBody>
                    <a:bodyPr/>
                    <a:lstStyle/>
                    <a:p>
                      <a:r>
                        <a:rPr lang="cs-CZ" dirty="0" smtClean="0"/>
                        <a:t>V</a:t>
                      </a:r>
                      <a:r>
                        <a:rPr lang="cs-CZ" baseline="0" dirty="0" smtClean="0"/>
                        <a:t> Gdaňsku žili také … .</a:t>
                      </a:r>
                      <a:endParaRPr lang="cs-CZ" dirty="0"/>
                    </a:p>
                  </a:txBody>
                  <a:tcPr/>
                </a:tc>
              </a:tr>
              <a:tr h="370840">
                <a:tc>
                  <a:txBody>
                    <a:bodyPr/>
                    <a:lstStyle/>
                    <a:p>
                      <a:pPr algn="ctr"/>
                      <a:r>
                        <a:rPr lang="cs-CZ" b="1" dirty="0" smtClean="0"/>
                        <a:t>K</a:t>
                      </a:r>
                      <a:endParaRPr lang="cs-CZ" b="1" dirty="0"/>
                    </a:p>
                  </a:txBody>
                  <a:tcPr>
                    <a:solidFill>
                      <a:srgbClr val="FFFF00"/>
                    </a:solidFill>
                  </a:tcPr>
                </a:tc>
                <a:tc>
                  <a:txBody>
                    <a:bodyPr/>
                    <a:lstStyle/>
                    <a:p>
                      <a:pPr algn="ctr"/>
                      <a:r>
                        <a:rPr lang="cs-CZ" dirty="0" smtClean="0"/>
                        <a:t>Ř</a:t>
                      </a:r>
                      <a:endParaRPr lang="cs-CZ" dirty="0"/>
                    </a:p>
                  </a:txBody>
                  <a:tcPr>
                    <a:solidFill>
                      <a:schemeClr val="tx2">
                        <a:lumMod val="50000"/>
                      </a:schemeClr>
                    </a:solidFill>
                  </a:tcPr>
                </a:tc>
                <a:tc>
                  <a:txBody>
                    <a:bodyPr/>
                    <a:lstStyle/>
                    <a:p>
                      <a:pPr algn="ctr"/>
                      <a:r>
                        <a:rPr lang="cs-CZ" dirty="0" smtClean="0"/>
                        <a:t>I</a:t>
                      </a:r>
                      <a:endParaRPr lang="cs-CZ" dirty="0"/>
                    </a:p>
                  </a:txBody>
                  <a:tcPr>
                    <a:solidFill>
                      <a:schemeClr val="tx2">
                        <a:lumMod val="50000"/>
                      </a:schemeClr>
                    </a:solidFill>
                  </a:tcPr>
                </a:tc>
                <a:tc>
                  <a:txBody>
                    <a:bodyPr/>
                    <a:lstStyle/>
                    <a:p>
                      <a:pPr algn="ctr"/>
                      <a:r>
                        <a:rPr lang="cs-CZ" dirty="0" smtClean="0"/>
                        <a:t>K</a:t>
                      </a:r>
                      <a:endParaRPr lang="cs-CZ" dirty="0"/>
                    </a:p>
                  </a:txBody>
                  <a:tcPr>
                    <a:solidFill>
                      <a:schemeClr val="tx2">
                        <a:lumMod val="50000"/>
                      </a:schemeClr>
                    </a:solidFill>
                  </a:tcPr>
                </a:tc>
                <a:tc>
                  <a:txBody>
                    <a:bodyPr/>
                    <a:lstStyle/>
                    <a:p>
                      <a:pPr algn="ctr"/>
                      <a:endParaRPr lang="cs-CZ" dirty="0"/>
                    </a:p>
                  </a:txBody>
                  <a:tcPr>
                    <a:solidFill>
                      <a:schemeClr val="tx2"/>
                    </a:solidFill>
                  </a:tcPr>
                </a:tc>
                <a:tc gridSpan="3" vMerge="1">
                  <a:txBody>
                    <a:bodyPr/>
                    <a:lstStyle/>
                    <a:p>
                      <a:endParaRPr lang="cs-CZ" dirty="0"/>
                    </a:p>
                  </a:txBody>
                  <a:tcPr>
                    <a:solidFill>
                      <a:schemeClr val="tx2">
                        <a:lumMod val="50000"/>
                      </a:schemeClr>
                    </a:solidFill>
                  </a:tcPr>
                </a:tc>
                <a:tc hMerge="1" vMerge="1">
                  <a:txBody>
                    <a:bodyPr/>
                    <a:lstStyle/>
                    <a:p>
                      <a:endParaRPr lang="cs-CZ" dirty="0"/>
                    </a:p>
                  </a:txBody>
                  <a:tcPr>
                    <a:solidFill>
                      <a:schemeClr val="tx2">
                        <a:lumMod val="50000"/>
                      </a:schemeClr>
                    </a:solidFill>
                  </a:tcPr>
                </a:tc>
                <a:tc hMerge="1" vMerge="1">
                  <a:txBody>
                    <a:bodyPr/>
                    <a:lstStyle/>
                    <a:p>
                      <a:endParaRPr lang="cs-CZ" dirty="0"/>
                    </a:p>
                  </a:txBody>
                  <a:tcPr>
                    <a:solidFill>
                      <a:schemeClr val="tx2">
                        <a:lumMod val="50000"/>
                      </a:schemeClr>
                    </a:solidFill>
                  </a:tcPr>
                </a:tc>
                <a:tc>
                  <a:txBody>
                    <a:bodyPr/>
                    <a:lstStyle/>
                    <a:p>
                      <a:r>
                        <a:rPr lang="cs-CZ" dirty="0" smtClean="0"/>
                        <a:t>Co</a:t>
                      </a:r>
                      <a:r>
                        <a:rPr lang="cs-CZ" baseline="0" dirty="0" smtClean="0"/>
                        <a:t> ovládal Oskar tak, že rozbíjel sklo?</a:t>
                      </a:r>
                      <a:endParaRPr lang="cs-CZ" dirty="0"/>
                    </a:p>
                  </a:txBody>
                  <a:tcPr/>
                </a:tc>
              </a:tr>
              <a:tr h="370840">
                <a:tc>
                  <a:txBody>
                    <a:bodyPr/>
                    <a:lstStyle/>
                    <a:p>
                      <a:pPr algn="ctr"/>
                      <a:r>
                        <a:rPr lang="cs-CZ" b="1" dirty="0" smtClean="0"/>
                        <a:t>A</a:t>
                      </a:r>
                      <a:endParaRPr lang="cs-CZ" b="1" dirty="0"/>
                    </a:p>
                  </a:txBody>
                  <a:tcPr>
                    <a:solidFill>
                      <a:srgbClr val="FFFF00"/>
                    </a:solidFill>
                  </a:tcPr>
                </a:tc>
                <a:tc>
                  <a:txBody>
                    <a:bodyPr/>
                    <a:lstStyle/>
                    <a:p>
                      <a:pPr algn="ctr"/>
                      <a:endParaRPr lang="cs-CZ" dirty="0"/>
                    </a:p>
                  </a:txBody>
                  <a:tcPr>
                    <a:solidFill>
                      <a:schemeClr val="tx2">
                        <a:lumMod val="50000"/>
                      </a:schemeClr>
                    </a:solidFill>
                  </a:tcPr>
                </a:tc>
                <a:tc>
                  <a:txBody>
                    <a:bodyPr/>
                    <a:lstStyle/>
                    <a:p>
                      <a:pPr algn="ctr"/>
                      <a:endParaRPr lang="cs-CZ" dirty="0"/>
                    </a:p>
                  </a:txBody>
                  <a:tcPr>
                    <a:solidFill>
                      <a:schemeClr val="tx2">
                        <a:lumMod val="50000"/>
                      </a:schemeClr>
                    </a:solidFill>
                  </a:tcPr>
                </a:tc>
                <a:tc>
                  <a:txBody>
                    <a:bodyPr/>
                    <a:lstStyle/>
                    <a:p>
                      <a:pPr algn="ctr"/>
                      <a:endParaRPr lang="cs-CZ" dirty="0"/>
                    </a:p>
                  </a:txBody>
                  <a:tcPr>
                    <a:solidFill>
                      <a:schemeClr val="tx2">
                        <a:lumMod val="50000"/>
                      </a:schemeClr>
                    </a:solidFill>
                  </a:tcPr>
                </a:tc>
                <a:tc>
                  <a:txBody>
                    <a:bodyPr/>
                    <a:lstStyle/>
                    <a:p>
                      <a:pPr algn="ctr"/>
                      <a:endParaRPr lang="cs-CZ" dirty="0"/>
                    </a:p>
                  </a:txBody>
                  <a:tcPr>
                    <a:solidFill>
                      <a:schemeClr val="tx2">
                        <a:lumMod val="50000"/>
                      </a:schemeClr>
                    </a:solidFill>
                  </a:tcPr>
                </a:tc>
                <a:tc gridSpan="3" vMerge="1">
                  <a:txBody>
                    <a:bodyPr/>
                    <a:lstStyle/>
                    <a:p>
                      <a:endParaRPr lang="cs-CZ" dirty="0"/>
                    </a:p>
                  </a:txBody>
                  <a:tcPr>
                    <a:solidFill>
                      <a:schemeClr val="tx2">
                        <a:lumMod val="50000"/>
                      </a:schemeClr>
                    </a:solidFill>
                  </a:tcPr>
                </a:tc>
                <a:tc hMerge="1" vMerge="1">
                  <a:txBody>
                    <a:bodyPr/>
                    <a:lstStyle/>
                    <a:p>
                      <a:endParaRPr lang="cs-CZ" dirty="0"/>
                    </a:p>
                  </a:txBody>
                  <a:tcPr>
                    <a:solidFill>
                      <a:schemeClr val="tx2">
                        <a:lumMod val="50000"/>
                      </a:schemeClr>
                    </a:solidFill>
                  </a:tcPr>
                </a:tc>
                <a:tc hMerge="1" vMerge="1">
                  <a:txBody>
                    <a:bodyPr/>
                    <a:lstStyle/>
                    <a:p>
                      <a:endParaRPr lang="cs-CZ" dirty="0"/>
                    </a:p>
                  </a:txBody>
                  <a:tcPr>
                    <a:solidFill>
                      <a:schemeClr val="tx2">
                        <a:lumMod val="50000"/>
                      </a:schemeClr>
                    </a:solidFill>
                  </a:tcPr>
                </a:tc>
                <a:tc>
                  <a:txBody>
                    <a:bodyPr/>
                    <a:lstStyle/>
                    <a:p>
                      <a:endParaRPr lang="cs-CZ" dirty="0"/>
                    </a:p>
                  </a:txBody>
                  <a:tcPr/>
                </a:tc>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de-DE" sz="4800" dirty="0" smtClean="0"/>
              <a:t>Günter Grass</a:t>
            </a:r>
            <a:endParaRPr lang="cs-CZ" dirty="0"/>
          </a:p>
        </p:txBody>
      </p:sp>
      <p:sp>
        <p:nvSpPr>
          <p:cNvPr id="3" name="Zástupný symbol pro obsah 2"/>
          <p:cNvSpPr>
            <a:spLocks noGrp="1"/>
          </p:cNvSpPr>
          <p:nvPr>
            <p:ph idx="1"/>
          </p:nvPr>
        </p:nvSpPr>
        <p:spPr/>
        <p:txBody>
          <a:bodyPr>
            <a:normAutofit fontScale="70000" lnSpcReduction="20000"/>
          </a:bodyPr>
          <a:lstStyle/>
          <a:p>
            <a:pPr algn="ctr">
              <a:buNone/>
            </a:pPr>
            <a:r>
              <a:rPr lang="cs-CZ" b="1" dirty="0" smtClean="0"/>
              <a:t>Domácí úkol</a:t>
            </a:r>
          </a:p>
          <a:p>
            <a:pPr algn="ctr">
              <a:buNone/>
            </a:pPr>
            <a:endParaRPr lang="cs-CZ" b="1" dirty="0" smtClean="0"/>
          </a:p>
          <a:p>
            <a:pPr algn="just">
              <a:buNone/>
            </a:pPr>
            <a:r>
              <a:rPr lang="cs-CZ" b="1" dirty="0" smtClean="0"/>
              <a:t>1. Přečtěte si ukázku z dalšího románu </a:t>
            </a:r>
            <a:r>
              <a:rPr lang="de-DE" dirty="0" smtClean="0"/>
              <a:t>Günter</a:t>
            </a:r>
            <a:r>
              <a:rPr lang="cs-CZ" dirty="0" smtClean="0"/>
              <a:t>a</a:t>
            </a:r>
            <a:r>
              <a:rPr lang="de-DE" dirty="0" smtClean="0"/>
              <a:t> Grass</a:t>
            </a:r>
            <a:r>
              <a:rPr lang="cs-CZ" dirty="0" smtClean="0"/>
              <a:t>e Potkanka, uvedenou v čítance na straně 51 a pokuste se srovnání autorova stylu v obou dílech. Proměnil se? Potkanka vyšla poprvé v roce 1986, tj. skoro třicet let po Plechovém bubínku. </a:t>
            </a:r>
          </a:p>
          <a:p>
            <a:pPr algn="just">
              <a:buNone/>
            </a:pPr>
            <a:r>
              <a:rPr lang="cs-CZ" dirty="0" smtClean="0"/>
              <a:t>	Obě díla byla zfilmována. Mají toho ale společného mnohem víc. V románu Potkanka autor navazuje na Plechový bubínek. Oskar Matzerath, nyní šedesátiletý, už neupozorňuje na politické a společenské nedostatky svým bubínkem, nahradil ho činností, která více odpovídá době. Točí spolu s malířem Lotharem Malskatem (mj. popisován jako falzifikátor gotických fresek) film. Vedle toho se vrací do svého rodného kraje – do Gdaňska a do Kašubska, aby tam oslavil narozeniny své babičky.</a:t>
            </a:r>
          </a:p>
          <a:p>
            <a:pPr algn="just">
              <a:buNone/>
            </a:pPr>
            <a:r>
              <a:rPr lang="cs-CZ" dirty="0" smtClean="0"/>
              <a:t>2. Stručně reprodukujte obsah ukázky.</a:t>
            </a:r>
          </a:p>
          <a:p>
            <a:pPr>
              <a:buNone/>
            </a:pPr>
            <a:endParaRPr lang="cs-CZ"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Zdroje a citace</a:t>
            </a:r>
            <a:endParaRPr lang="cs-CZ" dirty="0"/>
          </a:p>
        </p:txBody>
      </p:sp>
      <p:sp>
        <p:nvSpPr>
          <p:cNvPr id="3" name="Zástupný symbol pro obsah 2"/>
          <p:cNvSpPr>
            <a:spLocks noGrp="1"/>
          </p:cNvSpPr>
          <p:nvPr>
            <p:ph idx="1"/>
          </p:nvPr>
        </p:nvSpPr>
        <p:spPr/>
        <p:txBody>
          <a:bodyPr>
            <a:noAutofit/>
          </a:bodyPr>
          <a:lstStyle/>
          <a:p>
            <a:pPr algn="just">
              <a:lnSpc>
                <a:spcPts val="1700"/>
              </a:lnSpc>
              <a:buClr>
                <a:schemeClr val="tx1"/>
              </a:buClr>
              <a:buFont typeface="Arial" pitchFamily="34" charset="0"/>
              <a:buChar char="•"/>
            </a:pPr>
            <a:r>
              <a:rPr lang="de-DE" sz="1500" dirty="0" smtClean="0"/>
              <a:t>GRASS</a:t>
            </a:r>
            <a:r>
              <a:rPr lang="cs-CZ" sz="1500" dirty="0" smtClean="0"/>
              <a:t>, </a:t>
            </a:r>
            <a:r>
              <a:rPr lang="de-DE" sz="1500" dirty="0" smtClean="0"/>
              <a:t>Günter</a:t>
            </a:r>
            <a:r>
              <a:rPr lang="cs-CZ" sz="1500" dirty="0" smtClean="0"/>
              <a:t>. Plechový bubínek</a:t>
            </a:r>
            <a:r>
              <a:rPr lang="de-DE" sz="1500" dirty="0" smtClean="0"/>
              <a:t>, </a:t>
            </a:r>
            <a:r>
              <a:rPr lang="cs-CZ" sz="1500" dirty="0" smtClean="0"/>
              <a:t>Brno, Atlantis, 2001, ISBN 978-80-7108-219-4</a:t>
            </a:r>
          </a:p>
          <a:p>
            <a:pPr algn="just">
              <a:lnSpc>
                <a:spcPts val="1700"/>
              </a:lnSpc>
              <a:buClr>
                <a:schemeClr val="tx1"/>
              </a:buClr>
              <a:buFont typeface="Arial" pitchFamily="34" charset="0"/>
              <a:buChar char="•"/>
            </a:pPr>
            <a:r>
              <a:rPr lang="cs-CZ" sz="1500" dirty="0" smtClean="0"/>
              <a:t>MARTINKOVÁ, Věra, a kol. Čítanka 4 pro 4. ročník středních škol, Praha:  TRIPOLIA, 2001, ISBN 80-86448-11-8</a:t>
            </a:r>
          </a:p>
          <a:p>
            <a:pPr>
              <a:lnSpc>
                <a:spcPts val="1700"/>
              </a:lnSpc>
              <a:buClr>
                <a:schemeClr val="tx1"/>
              </a:buClr>
              <a:buFont typeface="Arial" pitchFamily="34" charset="0"/>
              <a:buChar char="•"/>
            </a:pPr>
            <a:r>
              <a:rPr lang="cs-CZ" sz="1500" dirty="0" smtClean="0"/>
              <a:t>Kliparty na snímku 3 - viz galerie Klipart [cit.</a:t>
            </a:r>
            <a:r>
              <a:rPr lang="de-DE" sz="1500" dirty="0" smtClean="0"/>
              <a:t> </a:t>
            </a:r>
            <a:r>
              <a:rPr lang="cs-CZ" sz="1500" dirty="0" smtClean="0"/>
              <a:t>2</a:t>
            </a:r>
            <a:r>
              <a:rPr lang="de-DE" sz="1500" dirty="0" smtClean="0"/>
              <a:t>5</a:t>
            </a:r>
            <a:r>
              <a:rPr lang="cs-CZ" sz="1500" dirty="0" smtClean="0"/>
              <a:t>.08.2013]. Dostupné pod licencí Microsoft Office 2010: &lt;</a:t>
            </a:r>
            <a:r>
              <a:rPr lang="cs-CZ" sz="1500" u="sng" dirty="0" smtClean="0">
                <a:hlinkClick r:id="rId2"/>
              </a:rPr>
              <a:t>http://office.microsoft.com/cs-cz/images/</a:t>
            </a:r>
            <a:r>
              <a:rPr lang="cs-CZ" sz="1500" dirty="0" smtClean="0"/>
              <a:t>&gt;. </a:t>
            </a:r>
          </a:p>
          <a:p>
            <a:pPr>
              <a:lnSpc>
                <a:spcPts val="1700"/>
              </a:lnSpc>
              <a:buClr>
                <a:schemeClr val="tx1"/>
              </a:buClr>
              <a:buFont typeface="Arial" pitchFamily="34" charset="0"/>
              <a:buChar char="•"/>
            </a:pPr>
            <a:r>
              <a:rPr lang="cs-CZ" sz="1500" dirty="0" smtClean="0"/>
              <a:t>Obr. 1 – portrét autora - </a:t>
            </a:r>
            <a:r>
              <a:rPr lang="cs-CZ" sz="1500" i="1" dirty="0" smtClean="0"/>
              <a:t>wikipedia</a:t>
            </a:r>
            <a:r>
              <a:rPr lang="cs-CZ" sz="1500" dirty="0" smtClean="0"/>
              <a:t> [online]. [cit. 2</a:t>
            </a:r>
            <a:r>
              <a:rPr lang="de-DE" sz="1500" dirty="0" smtClean="0"/>
              <a:t>5</a:t>
            </a:r>
            <a:r>
              <a:rPr lang="cs-CZ" sz="1500" dirty="0" smtClean="0"/>
              <a:t>.08.2013]. Dostupný na WWW:</a:t>
            </a:r>
            <a:r>
              <a:rPr lang="de-DE" sz="1500" dirty="0" smtClean="0"/>
              <a:t> </a:t>
            </a:r>
            <a:r>
              <a:rPr lang="cs-CZ" sz="1500" dirty="0" smtClean="0">
                <a:hlinkClick r:id="rId3"/>
              </a:rPr>
              <a:t>http://upload.wikimedia.org/wikipedia/commons/thumb/6/60/G%C3%BCnter_Grass_auf_dem_Blauen_Sofa.jpg/220px-G%C3%BCnter_Grass_auf_dem_Blauen_Sofa.jpg</a:t>
            </a:r>
            <a:r>
              <a:rPr lang="de-DE" sz="1500" dirty="0" smtClean="0"/>
              <a:t> </a:t>
            </a:r>
            <a:endParaRPr lang="cs-CZ" sz="1500" dirty="0" smtClean="0"/>
          </a:p>
          <a:p>
            <a:pPr>
              <a:lnSpc>
                <a:spcPts val="1700"/>
              </a:lnSpc>
              <a:buClr>
                <a:schemeClr val="tx1"/>
              </a:buClr>
              <a:buFont typeface="Arial" pitchFamily="34" charset="0"/>
              <a:buChar char="•"/>
            </a:pPr>
            <a:r>
              <a:rPr lang="cs-CZ" sz="1500" dirty="0" smtClean="0"/>
              <a:t>Obr. 2 – portrét autora - </a:t>
            </a:r>
            <a:r>
              <a:rPr lang="cs-CZ" sz="1500" i="1" dirty="0" smtClean="0"/>
              <a:t>wikipedia</a:t>
            </a:r>
            <a:r>
              <a:rPr lang="cs-CZ" sz="1500" dirty="0" smtClean="0"/>
              <a:t> [online]. [cit. 2</a:t>
            </a:r>
            <a:r>
              <a:rPr lang="de-DE" sz="1500" dirty="0" smtClean="0"/>
              <a:t>5</a:t>
            </a:r>
            <a:r>
              <a:rPr lang="cs-CZ" sz="1500" dirty="0" smtClean="0"/>
              <a:t>.08.2013]. Dostupný na WWW: </a:t>
            </a:r>
            <a:r>
              <a:rPr lang="cs-CZ" sz="1500" u="sng" dirty="0" smtClean="0">
                <a:hlinkClick r:id="rId4"/>
              </a:rPr>
              <a:t>http://upload.wikimedia.org/wikipedia/commons/thumb/b/b6/Grass.JPG/220px-Grass.JPG</a:t>
            </a:r>
            <a:endParaRPr lang="cs-CZ" sz="1500" dirty="0" smtClean="0"/>
          </a:p>
          <a:p>
            <a:pPr>
              <a:lnSpc>
                <a:spcPts val="1700"/>
              </a:lnSpc>
              <a:buClr>
                <a:schemeClr val="tx1"/>
              </a:buClr>
              <a:buFont typeface="Arial" pitchFamily="34" charset="0"/>
              <a:buChar char="•"/>
            </a:pPr>
            <a:r>
              <a:rPr lang="cs-CZ" sz="1500" dirty="0" smtClean="0"/>
              <a:t>Obr. 3 – podpis - </a:t>
            </a:r>
            <a:r>
              <a:rPr lang="cs-CZ" sz="1500" i="1" dirty="0" smtClean="0"/>
              <a:t>wikipedia</a:t>
            </a:r>
            <a:r>
              <a:rPr lang="cs-CZ" sz="1500" dirty="0" smtClean="0"/>
              <a:t> [online]. [cit. 2</a:t>
            </a:r>
            <a:r>
              <a:rPr lang="de-DE" sz="1500" dirty="0" smtClean="0"/>
              <a:t>5</a:t>
            </a:r>
            <a:r>
              <a:rPr lang="cs-CZ" sz="1500" dirty="0" smtClean="0"/>
              <a:t>.08.2013]. Dostupný na WWW: </a:t>
            </a:r>
            <a:r>
              <a:rPr lang="cs-CZ" sz="1500" u="sng" dirty="0" smtClean="0">
                <a:hlinkClick r:id="rId5"/>
              </a:rPr>
              <a:t>http://upload.wikimedia.org/wikipedia/commons/thumb/4/48/G%C3%BCnter_Grass_signature_new.svg/170px-G%C3%BCnter_Grass_signature_new.svg.png</a:t>
            </a:r>
            <a:r>
              <a:rPr lang="cs-CZ" sz="1500" dirty="0" smtClean="0"/>
              <a:t> </a:t>
            </a:r>
          </a:p>
          <a:p>
            <a:pPr>
              <a:lnSpc>
                <a:spcPts val="1700"/>
              </a:lnSpc>
              <a:buClr>
                <a:schemeClr val="tx1"/>
              </a:buClr>
              <a:buFont typeface="Arial" pitchFamily="34" charset="0"/>
              <a:buChar char="•"/>
            </a:pPr>
            <a:r>
              <a:rPr lang="cs-CZ" sz="1500" dirty="0" smtClean="0"/>
              <a:t>Obr. 4 – Platýz, Dánsko, přístav Sonderburg - </a:t>
            </a:r>
            <a:r>
              <a:rPr lang="cs-CZ" sz="1500" i="1" dirty="0" smtClean="0"/>
              <a:t>wikipedia</a:t>
            </a:r>
            <a:r>
              <a:rPr lang="cs-CZ" sz="1500" dirty="0" smtClean="0"/>
              <a:t> [online]. [cit. 2</a:t>
            </a:r>
            <a:r>
              <a:rPr lang="de-DE" sz="1500" dirty="0" smtClean="0"/>
              <a:t>5</a:t>
            </a:r>
            <a:r>
              <a:rPr lang="cs-CZ" sz="1500" dirty="0" smtClean="0"/>
              <a:t>.08.2013]. Dostupný na WWW: </a:t>
            </a:r>
            <a:r>
              <a:rPr lang="cs-CZ" sz="1500" u="sng" dirty="0" smtClean="0">
                <a:hlinkClick r:id="rId6"/>
              </a:rPr>
              <a:t>http://upload.wikimedia.org/wikipedia/de/thumb/6/6e/G%C3%BCnter_Grass_-_Butt.jpg/170px-G%C3%BCnter_Grass_-_Butt.jpg</a:t>
            </a:r>
            <a:r>
              <a:rPr lang="cs-CZ" sz="1500" dirty="0" smtClean="0"/>
              <a:t> </a:t>
            </a:r>
          </a:p>
          <a:p>
            <a:pPr>
              <a:lnSpc>
                <a:spcPts val="1700"/>
              </a:lnSpc>
              <a:buClr>
                <a:schemeClr val="tx1"/>
              </a:buClr>
              <a:buFont typeface="Arial" pitchFamily="34" charset="0"/>
              <a:buChar char="•"/>
            </a:pPr>
            <a:r>
              <a:rPr lang="cs-CZ" sz="1500" dirty="0" smtClean="0"/>
              <a:t>Obr. 5 – titulní stránka originálu – </a:t>
            </a:r>
            <a:r>
              <a:rPr lang="cs-CZ" sz="1500" i="1" dirty="0" smtClean="0"/>
              <a:t>wikipedia</a:t>
            </a:r>
            <a:r>
              <a:rPr lang="cs-CZ" sz="1500" dirty="0" smtClean="0"/>
              <a:t> [online]. [cit. 2</a:t>
            </a:r>
            <a:r>
              <a:rPr lang="de-DE" sz="1500" dirty="0" smtClean="0"/>
              <a:t>5</a:t>
            </a:r>
            <a:r>
              <a:rPr lang="cs-CZ" sz="1500" dirty="0" smtClean="0"/>
              <a:t>.08.2013]. Dostupný na WWW: </a:t>
            </a:r>
            <a:r>
              <a:rPr lang="cs-CZ" sz="1500" dirty="0" smtClean="0">
                <a:hlinkClick r:id="rId7"/>
              </a:rPr>
              <a:t>http://upload.wikimedia.org/wikipedia/commons/thumb/a/a1/Guenter_Grass%2C_Die_Blechtrommel_1959.jpg/220px-Guenter_Grass%2C_Die_Blechtrommel_1959.jpg</a:t>
            </a:r>
            <a:r>
              <a:rPr lang="cs-CZ" sz="1500" dirty="0" smtClean="0"/>
              <a:t> </a:t>
            </a:r>
          </a:p>
          <a:p>
            <a:pPr>
              <a:lnSpc>
                <a:spcPts val="1700"/>
              </a:lnSpc>
              <a:buClr>
                <a:schemeClr val="tx1"/>
              </a:buClr>
              <a:buFont typeface="Arial" pitchFamily="34" charset="0"/>
              <a:buChar char="•"/>
            </a:pPr>
            <a:r>
              <a:rPr lang="cs-CZ" sz="1500" dirty="0" smtClean="0"/>
              <a:t>Archiv autora </a:t>
            </a:r>
          </a:p>
          <a:p>
            <a:pPr>
              <a:lnSpc>
                <a:spcPts val="1600"/>
              </a:lnSpc>
            </a:pPr>
            <a:endParaRPr lang="cs-CZ" sz="1600"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Lití písma">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Vlastní 2">
      <a:majorFont>
        <a:latin typeface="Times New Roman"/>
        <a:ea typeface=""/>
        <a:cs typeface=""/>
      </a:majorFont>
      <a:minorFont>
        <a:latin typeface="Times New Roman"/>
        <a:ea typeface=""/>
        <a:cs typeface=""/>
      </a:minorFont>
    </a:fontScheme>
    <a:fmtScheme name="Lití písma">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Foundry</Template>
  <TotalTime>460</TotalTime>
  <Words>2187</Words>
  <Application>Microsoft Office PowerPoint</Application>
  <PresentationFormat>Předvádění na obrazovce (4:3)</PresentationFormat>
  <Paragraphs>211</Paragraphs>
  <Slides>19</Slides>
  <Notes>1</Notes>
  <HiddenSlides>0</HiddenSlides>
  <MMClips>0</MMClips>
  <ScaleCrop>false</ScaleCrop>
  <HeadingPairs>
    <vt:vector size="4" baseType="variant">
      <vt:variant>
        <vt:lpstr>Motiv</vt:lpstr>
      </vt:variant>
      <vt:variant>
        <vt:i4>1</vt:i4>
      </vt:variant>
      <vt:variant>
        <vt:lpstr>Nadpisy snímků</vt:lpstr>
      </vt:variant>
      <vt:variant>
        <vt:i4>19</vt:i4>
      </vt:variant>
    </vt:vector>
  </HeadingPairs>
  <TitlesOfParts>
    <vt:vector size="20" baseType="lpstr">
      <vt:lpstr>Lití písma</vt:lpstr>
      <vt:lpstr>Prezentace aplikace PowerPoint</vt:lpstr>
      <vt:lpstr>Anotace</vt:lpstr>
      <vt:lpstr>GÜNTER GRASS PLECHOVÝ BUBÍNEK Světová literatura 20. století</vt:lpstr>
      <vt:lpstr>Günter Grass</vt:lpstr>
      <vt:lpstr>Günter Grass</vt:lpstr>
      <vt:lpstr>Günter Grass</vt:lpstr>
      <vt:lpstr>Günter Grass – otázky k textu I.</vt:lpstr>
      <vt:lpstr>Günter Grass – text I. Plechový bubínek </vt:lpstr>
      <vt:lpstr>Günter Grass Tabulka pro zápis odpovědí I.</vt:lpstr>
      <vt:lpstr>Günter Grass – odpovědi I.</vt:lpstr>
      <vt:lpstr>Günter Grass – otázky k textu II.</vt:lpstr>
      <vt:lpstr>Günter Grass – text II. Plechový bubínek </vt:lpstr>
      <vt:lpstr>Günter Grass Tabulka pro zápis odpovědí II.</vt:lpstr>
      <vt:lpstr>Günter Grass – odpovědi II.</vt:lpstr>
      <vt:lpstr>Günter Grass, Plechový bubínek Několik slov závěrem </vt:lpstr>
      <vt:lpstr>Günter Grass, Plechový bubínek</vt:lpstr>
      <vt:lpstr>Günter Grass, Plechový bubínek</vt:lpstr>
      <vt:lpstr>Günter Grass</vt:lpstr>
      <vt:lpstr>Zdroje a citace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Doma</dc:creator>
  <cp:lastModifiedBy>pc</cp:lastModifiedBy>
  <cp:revision>42</cp:revision>
  <dcterms:created xsi:type="dcterms:W3CDTF">2013-08-25T07:13:54Z</dcterms:created>
  <dcterms:modified xsi:type="dcterms:W3CDTF">2013-08-31T16:44:11Z</dcterms:modified>
</cp:coreProperties>
</file>