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2" r:id="rId3"/>
    <p:sldId id="259" r:id="rId4"/>
    <p:sldId id="260" r:id="rId5"/>
    <p:sldId id="261" r:id="rId6"/>
    <p:sldId id="264" r:id="rId7"/>
    <p:sldId id="266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D650F-5FD6-472A-8FBC-A47F97A16121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6682A-7041-4392-B1FF-CF6E7456DA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517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pravdu.cz/nejlevnejsi-povinne-ruceni/chaba-financni-gramotnost-v-cesku" TargetMode="External"/><Relationship Id="rId7" Type="http://schemas.openxmlformats.org/officeDocument/2006/relationships/hyperlink" Target="http://www.investicniweb.cz/univerzita/sporeni/2011/10/13/clanky/jak-udrzet-na-uzde-osobni-rozpocet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templates/results.aspx?qu=osobn%C3%AD%20rozpo%C4%8Det&amp;ex=2&amp;av=all" TargetMode="External"/><Relationship Id="rId5" Type="http://schemas.openxmlformats.org/officeDocument/2006/relationships/hyperlink" Target="http://office.microsoft.com/cs-cz/images/results.aspx?qu=pen%C3%ADze&amp;ex=2#ai:MP900433720|mt:2|" TargetMode="External"/><Relationship Id="rId4" Type="http://schemas.openxmlformats.org/officeDocument/2006/relationships/hyperlink" Target="http://www.nasepenize.cz/bankovni-ucty?offset=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Osobní rozpočet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748313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Osobní rozpočet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Vysvětlení pojmů osobní příjmy a osobní výdaje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závislosti výdajů na příjmech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12. 01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3929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pravdu.cz/sites/default/files/everystockphoto_217380_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339" y="2429272"/>
            <a:ext cx="5760000" cy="432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Osobní rozpočet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Osobní rozpočet</a:t>
            </a:r>
            <a:r>
              <a:rPr lang="cs-CZ" sz="2000" b="0" dirty="0" smtClean="0"/>
              <a:t> je porovnání příjmů a výdajů jedné osoby za určité období.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Osobní rozpočet </a:t>
            </a:r>
            <a:r>
              <a:rPr lang="cs-CZ" sz="2000" b="0" dirty="0" smtClean="0"/>
              <a:t>je nejjednodušší typ rozpočtu.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Každý z nás má nějaké příjmy a výdaje.</a:t>
            </a:r>
          </a:p>
          <a:p>
            <a:pPr marL="0" indent="0"/>
            <a:endParaRPr lang="cs-CZ" sz="2000" b="0" dirty="0"/>
          </a:p>
        </p:txBody>
      </p:sp>
      <p:pic>
        <p:nvPicPr>
          <p:cNvPr id="4" name="Obrázek 3" descr="http://pravdu.cz/sites/default/files/everystockphoto_217380_m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939" y="2276872"/>
            <a:ext cx="5760000" cy="432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33262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Nau&amp;ccaron;te d&amp;ecaron;ti hospoda&amp;rcaron;it... po&amp;rcaron;i&amp;dcaron;te jim d&amp;ecaron;tský ú&amp;ccaron;et. Jaký?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402" y="3284984"/>
            <a:ext cx="4678952" cy="32400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příjmy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sz="2000" dirty="0" smtClean="0"/>
              <a:t>Příjmy jsou peníze, které získáváme z různých zdrojů.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kapesné od maminky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kapesné od tatínka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drobné finanční odměny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peněžitý dárek od babičky a dědy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brigády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28949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nkovnictví,banky,finance,finan&amp;ccaron;ní,fotografie,hotovost,kabelky,kop&amp;ecaron;jky,m&amp;ecaron;ny,mince,osobní finance,pen&amp;ecaron;&amp;zcaron;enky,pen&amp;ecaron;&amp;zcaron;enky na drobné,peníze,podnikání,rozmazaný,ruble,ruské peníze,Rusk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94783"/>
            <a:ext cx="36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výdaje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sz="2000" dirty="0" smtClean="0"/>
              <a:t>Výdaje jsou peníze, které platíme za zboží.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č</a:t>
            </a:r>
            <a:r>
              <a:rPr lang="cs-CZ" sz="2000" b="0" dirty="0" smtClean="0"/>
              <a:t>asopis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p</a:t>
            </a:r>
            <a:r>
              <a:rPr lang="cs-CZ" sz="2000" b="0" dirty="0" smtClean="0"/>
              <a:t>omůcky do školy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kredit do telefonu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sladkosti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k</a:t>
            </a:r>
            <a:r>
              <a:rPr lang="cs-CZ" sz="2000" b="0" smtClean="0"/>
              <a:t>ino</a:t>
            </a:r>
            <a:endParaRPr lang="cs-CZ" sz="2000" b="0" dirty="0" smtClean="0"/>
          </a:p>
          <a:p>
            <a:pPr marL="0" indent="0"/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49923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Sestavení Osobního rozpočtu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2000" b="0" dirty="0" smtClean="0"/>
              <a:t>Napsat si všechny příjmy za dané období.</a:t>
            </a:r>
          </a:p>
          <a:p>
            <a:pPr>
              <a:buFont typeface="+mj-lt"/>
              <a:buAutoNum type="arabicPeriod"/>
            </a:pPr>
            <a:r>
              <a:rPr lang="cs-CZ" sz="2000" b="0" dirty="0" smtClean="0"/>
              <a:t>Napsat si všechny výdaje za dané období.</a:t>
            </a:r>
          </a:p>
          <a:p>
            <a:pPr>
              <a:buFont typeface="+mj-lt"/>
              <a:buAutoNum type="arabicPeriod"/>
            </a:pPr>
            <a:r>
              <a:rPr lang="cs-CZ" sz="2000" b="0" dirty="0" smtClean="0"/>
              <a:t>Sečíst všechny příjmy za dané období.</a:t>
            </a:r>
          </a:p>
          <a:p>
            <a:pPr>
              <a:buFont typeface="+mj-lt"/>
              <a:buAutoNum type="arabicPeriod"/>
            </a:pPr>
            <a:r>
              <a:rPr lang="cs-CZ" sz="2000" b="0" dirty="0" smtClean="0"/>
              <a:t>Sečíst všechny výdaje za dané období.</a:t>
            </a:r>
          </a:p>
          <a:p>
            <a:pPr>
              <a:buFont typeface="+mj-lt"/>
              <a:buAutoNum type="arabicPeriod"/>
            </a:pPr>
            <a:r>
              <a:rPr lang="cs-CZ" sz="2000" b="0" dirty="0" smtClean="0"/>
              <a:t>Porovnat příjmy a výdaje za dané období.</a:t>
            </a:r>
            <a:endParaRPr lang="cs-CZ" sz="2000" b="0" dirty="0"/>
          </a:p>
        </p:txBody>
      </p:sp>
      <p:pic>
        <p:nvPicPr>
          <p:cNvPr id="4" name="Obrázek 3" descr="http://officeimg.vo.msecnd.net/cs-cz/templates/TR010188514.png?ts=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04864"/>
            <a:ext cx="3139200" cy="432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  <a:effectLst/>
        </p:spPr>
      </p:pic>
      <p:pic>
        <p:nvPicPr>
          <p:cNvPr id="6" name="Obrázek 5" descr="Investice pro domácnost - ilustra&amp;ccaron;ní foto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33128"/>
            <a:ext cx="4335484" cy="288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6658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28800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Typy rozpočtů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Vyrovnaný rozpočet – příjmy jsou stejné jako výdaje.</a:t>
            </a:r>
          </a:p>
          <a:p>
            <a:pPr marL="0" indent="0"/>
            <a:r>
              <a:rPr lang="cs-CZ" sz="2000" b="0" dirty="0" smtClean="0"/>
              <a:t>příjmy = výdaje		</a:t>
            </a:r>
          </a:p>
          <a:p>
            <a:pPr>
              <a:buFont typeface="+mj-lt"/>
              <a:buAutoNum type="arabicPeriod"/>
            </a:pPr>
            <a:endParaRPr lang="cs-CZ" sz="2000" b="0" dirty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Přebytkový</a:t>
            </a:r>
            <a:r>
              <a:rPr lang="cs-CZ" sz="2000" b="0" dirty="0"/>
              <a:t> </a:t>
            </a:r>
            <a:r>
              <a:rPr lang="cs-CZ" sz="2000" dirty="0" smtClean="0"/>
              <a:t>rozpočet – příjmy jsou vyšší než výdaje.</a:t>
            </a:r>
          </a:p>
          <a:p>
            <a:pPr marL="0" indent="0"/>
            <a:r>
              <a:rPr lang="cs-CZ" sz="2000" b="0" dirty="0" smtClean="0"/>
              <a:t>příjmy &gt; výdaje</a:t>
            </a:r>
          </a:p>
          <a:p>
            <a:pPr>
              <a:buFont typeface="+mj-lt"/>
              <a:buAutoNum type="arabicPeriod"/>
            </a:pPr>
            <a:endParaRPr lang="cs-CZ" sz="2000" b="0" dirty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Schodkový rozpočet</a:t>
            </a:r>
            <a:r>
              <a:rPr lang="cs-CZ" sz="2000" b="0" dirty="0"/>
              <a:t> </a:t>
            </a:r>
            <a:r>
              <a:rPr lang="cs-CZ" sz="2000" dirty="0" smtClean="0"/>
              <a:t>– příjmy jsou nižší než výdaje.</a:t>
            </a:r>
          </a:p>
          <a:p>
            <a:pPr marL="0" indent="0"/>
            <a:r>
              <a:rPr lang="cs-CZ" sz="2000" b="0" dirty="0" smtClean="0"/>
              <a:t>příjmy &lt; výdaje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4456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spoření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Spoření </a:t>
            </a:r>
            <a:r>
              <a:rPr lang="cs-CZ" sz="2000" b="0" dirty="0" smtClean="0"/>
              <a:t>je ukládání peněz na pozdější dobu. </a:t>
            </a:r>
          </a:p>
          <a:p>
            <a:r>
              <a:rPr lang="cs-CZ" sz="2000" b="0" dirty="0" smtClean="0"/>
              <a:t>Vznikají tak úspory z ušetřených peněz.</a:t>
            </a:r>
          </a:p>
          <a:p>
            <a:r>
              <a:rPr lang="cs-CZ" sz="2000" dirty="0" smtClean="0"/>
              <a:t>Úspory můžeme použít na splnění nějakého cíle: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nové oblečení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pěkná knížka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dárky pro nejbližší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u</a:t>
            </a:r>
            <a:r>
              <a:rPr lang="cs-CZ" sz="2000" b="0" dirty="0" smtClean="0"/>
              <a:t>kládání peněz na účet	</a:t>
            </a:r>
            <a:endParaRPr lang="cs-CZ" sz="2000" b="0" dirty="0"/>
          </a:p>
        </p:txBody>
      </p:sp>
      <p:pic>
        <p:nvPicPr>
          <p:cNvPr id="2050" name="Picture 2" descr="C:\Users\novotna\AppData\Local\Microsoft\Windows\Temporary Internet Files\Content.IE5\5JIIXG10\MC900378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340779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86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endParaRPr lang="cs-CZ" sz="19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 algn="l">
              <a:spcBef>
                <a:spcPts val="0"/>
              </a:spcBef>
              <a:buFont typeface="Arial" pitchFamily="34" charset="0"/>
              <a:buChar char="•"/>
            </a:pPr>
            <a:endParaRPr lang="cs-CZ" sz="19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457200" indent="-457200">
              <a:spcBef>
                <a:spcPts val="0"/>
              </a:spcBef>
              <a:buFont typeface="Arial" pitchFamily="34" charset="0"/>
              <a:buChar char="•"/>
            </a:pPr>
            <a:endParaRPr lang="cs-CZ" sz="2900" u="sng" cap="none" dirty="0" smtClean="0">
              <a:hlinkClick r:id="rId3"/>
            </a:endParaRPr>
          </a:p>
          <a:p>
            <a:pPr marL="457200" indent="-457200">
              <a:spcBef>
                <a:spcPts val="0"/>
              </a:spcBef>
              <a:buFont typeface="Arial" pitchFamily="34" charset="0"/>
              <a:buChar char="•"/>
            </a:pPr>
            <a:endParaRPr lang="cs-CZ" sz="2900" u="sng" cap="none" dirty="0">
              <a:hlinkClick r:id="rId3"/>
            </a:endParaRPr>
          </a:p>
          <a:p>
            <a:pPr marL="457200" indent="-457200">
              <a:spcBef>
                <a:spcPts val="0"/>
              </a:spcBef>
              <a:buFont typeface="Arial" pitchFamily="34" charset="0"/>
              <a:buChar char="•"/>
            </a:pPr>
            <a:endParaRPr lang="cs-CZ" sz="2900" u="sng" cap="none" dirty="0" smtClean="0">
              <a:hlinkClick r:id="rId3"/>
            </a:endParaRPr>
          </a:p>
          <a:p>
            <a:pPr marL="457200" indent="-457200">
              <a:spcBef>
                <a:spcPts val="0"/>
              </a:spcBef>
              <a:buFont typeface="Arial" pitchFamily="34" charset="0"/>
              <a:buChar char="•"/>
            </a:pPr>
            <a:endParaRPr lang="cs-CZ" sz="4300" u="sng" cap="none" dirty="0" smtClean="0">
              <a:hlinkClick r:id="rId3"/>
            </a:endParaRPr>
          </a:p>
          <a:p>
            <a:pPr marL="457200" indent="-457200">
              <a:spcBef>
                <a:spcPts val="0"/>
              </a:spcBef>
              <a:buFont typeface="Arial" pitchFamily="34" charset="0"/>
              <a:buChar char="•"/>
            </a:pPr>
            <a:endParaRPr lang="cs-CZ" sz="4300" u="sng" cap="none" dirty="0">
              <a:hlinkClick r:id="rId3"/>
            </a:endParaRPr>
          </a:p>
          <a:p>
            <a:pPr marL="685800" indent="-685800"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cap="none" dirty="0" smtClean="0">
                <a:hlinkClick r:id="rId3"/>
              </a:rPr>
              <a:t>http://pravdu.cz/nejlevnejsi-povinne-ruceni/chaba-financni-gramotnost-v-cesku</a:t>
            </a:r>
            <a:endParaRPr lang="cs-CZ" sz="5600" cap="none" dirty="0" smtClean="0"/>
          </a:p>
          <a:p>
            <a:pPr marL="685800" indent="-685800"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cap="none" dirty="0" smtClean="0">
                <a:hlinkClick r:id="rId4"/>
              </a:rPr>
              <a:t>http://www.nasepenize.cz/bankovni-ucty?offset=15</a:t>
            </a:r>
            <a:endParaRPr lang="cs-CZ" sz="5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685800" indent="-685800"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cap="none" dirty="0">
                <a:hlinkClick r:id="rId5"/>
              </a:rPr>
              <a:t>http://office.microsoft.com/cs-cz/images/results.aspx?qu=pen%C3%ADze&amp;ex=2#ai:MP900433720|mt:2</a:t>
            </a:r>
            <a:r>
              <a:rPr lang="cs-CZ" sz="5600" u="sng" cap="none" dirty="0" smtClean="0">
                <a:hlinkClick r:id="rId5"/>
              </a:rPr>
              <a:t>|</a:t>
            </a:r>
            <a:endParaRPr lang="cs-CZ" sz="5600" u="sng" cap="none" dirty="0" smtClean="0"/>
          </a:p>
          <a:p>
            <a:pPr marL="685800" indent="-685800"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cap="none" dirty="0" smtClean="0">
                <a:hlinkClick r:id="rId6"/>
              </a:rPr>
              <a:t>http://office.microsoft.com/cs-cz/templates/results.aspx?qu=osobn%c3%ad%20rozpo%c4%8det&amp;ex=2&amp;av=all#ai:tc010188514|</a:t>
            </a:r>
            <a:endParaRPr lang="cs-CZ" sz="5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685800" indent="-685800">
              <a:spcBef>
                <a:spcPts val="0"/>
              </a:spcBef>
              <a:buFont typeface="Arial" pitchFamily="34" charset="0"/>
              <a:buChar char="•"/>
            </a:pPr>
            <a:r>
              <a:rPr lang="cs-CZ" sz="5600" u="sng" cap="none" dirty="0" smtClean="0">
                <a:hlinkClick r:id="rId7"/>
              </a:rPr>
              <a:t>http://www.investicniweb.cz/univerzita/sporeni/2011/10/13/clanky/jak-udrzet-na-uzde-osobni-rozpocet/</a:t>
            </a:r>
            <a:endParaRPr lang="cs-CZ" sz="5600" cap="none" dirty="0" smtClean="0"/>
          </a:p>
          <a:p>
            <a:pPr>
              <a:spcBef>
                <a:spcPts val="0"/>
              </a:spcBef>
            </a:pPr>
            <a:endParaRPr lang="cs-CZ" sz="5600" u="sng" cap="none" dirty="0"/>
          </a:p>
          <a:p>
            <a:pPr>
              <a:spcBef>
                <a:spcPts val="0"/>
              </a:spcBef>
            </a:pPr>
            <a:endParaRPr lang="cs-CZ" sz="5600" cap="none" dirty="0" smtClean="0"/>
          </a:p>
          <a:p>
            <a:pPr marL="457200" indent="-457200">
              <a:spcBef>
                <a:spcPts val="0"/>
              </a:spcBef>
              <a:buFont typeface="Arial" pitchFamily="34" charset="0"/>
              <a:buChar char="•"/>
            </a:pPr>
            <a:endParaRPr lang="cs-CZ" sz="5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cs-CZ" sz="4800" dirty="0" smtClean="0">
                <a:ea typeface="Times New Roman"/>
              </a:rPr>
              <a:t>„Materiál </a:t>
            </a:r>
            <a:r>
              <a:rPr lang="cs-CZ" sz="48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1389</TotalTime>
  <Words>410</Words>
  <Application>Microsoft Office PowerPoint</Application>
  <PresentationFormat>Předvádění na obrazovce (4:3)</PresentationFormat>
  <Paragraphs>95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FINANČNÍ GRAMOTNOST  Osobní rozpočet  </vt:lpstr>
      <vt:lpstr>Prezentace aplikace PowerPoint</vt:lpstr>
      <vt:lpstr>Osobní rozpočet</vt:lpstr>
      <vt:lpstr>příjmy</vt:lpstr>
      <vt:lpstr>výdaje</vt:lpstr>
      <vt:lpstr>Sestavení Osobního rozpočtu</vt:lpstr>
      <vt:lpstr>Typy rozpočtů</vt:lpstr>
      <vt:lpstr>spoření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Osobní rozpočet</dc:title>
  <dc:creator>Ivuška</dc:creator>
  <cp:lastModifiedBy>franzova</cp:lastModifiedBy>
  <cp:revision>23</cp:revision>
  <dcterms:created xsi:type="dcterms:W3CDTF">2011-07-10T07:34:09Z</dcterms:created>
  <dcterms:modified xsi:type="dcterms:W3CDTF">2013-08-25T17:50:45Z</dcterms:modified>
</cp:coreProperties>
</file>