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3"/>
  </p:notesMasterIdLst>
  <p:sldIdLst>
    <p:sldId id="256" r:id="rId2"/>
    <p:sldId id="277" r:id="rId3"/>
    <p:sldId id="257" r:id="rId4"/>
    <p:sldId id="282" r:id="rId5"/>
    <p:sldId id="321" r:id="rId6"/>
    <p:sldId id="320" r:id="rId7"/>
    <p:sldId id="319" r:id="rId8"/>
    <p:sldId id="322" r:id="rId9"/>
    <p:sldId id="283" r:id="rId10"/>
    <p:sldId id="258" r:id="rId11"/>
    <p:sldId id="284" r:id="rId12"/>
    <p:sldId id="286" r:id="rId13"/>
    <p:sldId id="288" r:id="rId14"/>
    <p:sldId id="290" r:id="rId15"/>
    <p:sldId id="294" r:id="rId16"/>
    <p:sldId id="291" r:id="rId17"/>
    <p:sldId id="293" r:id="rId18"/>
    <p:sldId id="295" r:id="rId19"/>
    <p:sldId id="300" r:id="rId20"/>
    <p:sldId id="301" r:id="rId21"/>
    <p:sldId id="30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0652C-591B-495D-B109-95BA75C9C33E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03836A-6BDC-405E-9E7A-DE3EFC7EA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209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4609DDB-B1C7-47D1-B240-E9C9986D1954}" type="slidenum">
              <a:rPr lang="cs-CZ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39F7BA1-EC84-46A3-9986-EAD996387BE0}" type="datetime1">
              <a:rPr lang="cs-CZ" smtClean="0"/>
              <a:t>26.8.2013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8E919-1C58-4EC4-BAEB-5265507314FF}" type="datetime1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16800-2B4D-4E36-9CE0-16B10EC9B687}" type="datetime1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16434-C836-49C7-B7DB-1318D8197594}" type="datetime1">
              <a:rPr lang="cs-CZ" smtClean="0"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2232-91C8-43A0-8BBF-A579CDB4E49B}" type="datetime1">
              <a:rPr lang="cs-CZ" smtClean="0"/>
              <a:t>26.8.2013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B68A8-63EA-4EC7-84DD-D0F2D3272C1F}" type="datetime1">
              <a:rPr lang="cs-CZ" smtClean="0"/>
              <a:t>26.8.2013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197D7-6B8B-4009-92BA-27B7BA0E183D}" type="datetime1">
              <a:rPr lang="cs-CZ" smtClean="0"/>
              <a:t>26.8.2013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AB824-94C4-46D2-A420-753CE47694D5}" type="datetime1">
              <a:rPr lang="cs-CZ" smtClean="0"/>
              <a:t>26.8.2013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16DCF-8285-4F9F-86D8-CE7383F8FB74}" type="datetime1">
              <a:rPr lang="cs-CZ" smtClean="0"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22DC0-826F-4292-A0EE-17601CAEF255}" type="datetime1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A18C-5A09-445D-9F0B-4BD373D27432}" type="datetime1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E2DFF66-F394-4675-972A-A56B6AFB14C3}" type="datetime1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Z%C5%99%C3%ADcenina_Sirot%C4%8D%C3%AD_hr%C3%A1dek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lyssum_saxatile3.jpg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Leucojum_aestivum02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ris_pseudacorus_01.jpg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stava%C4%8D_vojensk%C3%BD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cs.wikipedia.org/wiki/Vstava%C4%8D_kuka%C4%8D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Květena Pálavy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ZŠ Brána Nová Paka,</a:t>
            </a:r>
          </a:p>
          <a:p>
            <a:r>
              <a:rPr lang="cs-CZ" dirty="0" smtClean="0"/>
              <a:t>Přírodopis, 6. – 9. tř.</a:t>
            </a:r>
          </a:p>
          <a:p>
            <a:r>
              <a:rPr lang="cs-CZ" sz="1800" dirty="0" smtClean="0"/>
              <a:t>Autor: Ing. Michal Koťátko</a:t>
            </a: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1</a:t>
            </a:fld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283" y="5863212"/>
            <a:ext cx="4321471" cy="841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1209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3747030"/>
              </p:ext>
            </p:extLst>
          </p:nvPr>
        </p:nvGraphicFramePr>
        <p:xfrm>
          <a:off x="900113" y="1628775"/>
          <a:ext cx="7569200" cy="399315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Květena Pálavy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VY_32_INOVACE_5_19_Bi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28. 5. 2013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Přehled rostlinných druhů charakteristických pro oblast Pálavy – podklad pro přírodovědnou exkurzi.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210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Květenu Pálavy určují následující faktory: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Teplota a klimatické podmínky</a:t>
            </a:r>
          </a:p>
          <a:p>
            <a:r>
              <a:rPr lang="cs-CZ" dirty="0" smtClean="0"/>
              <a:t>Geologický podklad</a:t>
            </a:r>
          </a:p>
          <a:p>
            <a:r>
              <a:rPr lang="cs-CZ" dirty="0" smtClean="0"/>
              <a:t>Převládající krajinné typy</a:t>
            </a:r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987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Květenu Pálavy určují následující faktory: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/>
              <a:t>Teplota a klimatické podmínky:</a:t>
            </a:r>
          </a:p>
          <a:p>
            <a:r>
              <a:rPr lang="cs-CZ" dirty="0" smtClean="0"/>
              <a:t>Teplé a suché</a:t>
            </a:r>
          </a:p>
          <a:p>
            <a:r>
              <a:rPr lang="cs-CZ" sz="2800" b="1" dirty="0" smtClean="0"/>
              <a:t>Geologický podklad:</a:t>
            </a:r>
          </a:p>
          <a:p>
            <a:r>
              <a:rPr lang="cs-CZ" dirty="0" smtClean="0"/>
              <a:t>Převládá vápenaté podloží</a:t>
            </a:r>
          </a:p>
          <a:p>
            <a:r>
              <a:rPr lang="cs-CZ" sz="2800" b="1" dirty="0" smtClean="0"/>
              <a:t>Převládající krajinné typy:</a:t>
            </a:r>
          </a:p>
          <a:p>
            <a:r>
              <a:rPr lang="cs-CZ" dirty="0" smtClean="0"/>
              <a:t>Suché stráně a stepi</a:t>
            </a:r>
          </a:p>
          <a:p>
            <a:r>
              <a:rPr lang="cs-CZ" dirty="0" smtClean="0"/>
              <a:t>Doubravy</a:t>
            </a:r>
          </a:p>
          <a:p>
            <a:r>
              <a:rPr lang="cs-CZ" dirty="0" smtClean="0"/>
              <a:t>Lužní lesy</a:t>
            </a:r>
          </a:p>
          <a:p>
            <a:endParaRPr lang="cs-CZ" dirty="0" smtClean="0"/>
          </a:p>
          <a:p>
            <a:pPr lvl="1"/>
            <a:endParaRPr lang="cs-CZ" dirty="0" smtClean="0"/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674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Teplé a suché stráně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5</a:t>
            </a:fld>
            <a:endParaRPr lang="cs-CZ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184662"/>
            <a:ext cx="5420270" cy="3637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5819928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http://cs.wikipedia.org/wiki/Soubor:Sk%C3%A1ly_na_%C3%BAbo%C4%8D%C3%AD_Stolov%C3%A9_hory_v_PR_R%C5%AF%C5%BEov%C3%BD_vrch.JPG</a:t>
            </a:r>
          </a:p>
        </p:txBody>
      </p:sp>
    </p:spTree>
    <p:extLst>
      <p:ext uri="{BB962C8B-B14F-4D97-AF65-F5344CB8AC3E}">
        <p14:creationId xmlns:p14="http://schemas.microsoft.com/office/powerpoint/2010/main" val="1964205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Vápenatý podklad </a:t>
            </a:r>
            <a:br>
              <a:rPr lang="cs-CZ" dirty="0" smtClean="0"/>
            </a:br>
            <a:r>
              <a:rPr lang="cs-CZ" dirty="0" smtClean="0"/>
              <a:t>(Sirotčí hrádek)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6</a:t>
            </a:fld>
            <a:endParaRPr lang="cs-CZ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04864"/>
            <a:ext cx="6212358" cy="4060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436096" y="836712"/>
            <a:ext cx="32913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hlinkClick r:id="rId3"/>
              </a:rPr>
              <a:t>http://cs.wikipedia.org/wiki/Soubor:Z%C5%99%C3%ADcenina_Sirot%C4%8D%C3%AD_hr%C3%A1dek.JPG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341300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1784"/>
            <a:ext cx="7024744" cy="1143000"/>
          </a:xfrm>
        </p:spPr>
        <p:txBody>
          <a:bodyPr/>
          <a:lstStyle/>
          <a:p>
            <a:r>
              <a:rPr lang="cs-CZ" dirty="0" smtClean="0"/>
              <a:t>Lužní lesy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7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86000" y="55892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http://wiki.rvp.cz/@api/deki/files/7043/=IMG_3736.JPG</a:t>
            </a:r>
          </a:p>
        </p:txBody>
      </p:sp>
      <p:pic>
        <p:nvPicPr>
          <p:cNvPr id="1026" name="Picture 2" descr="http://wiki.rvp.cz/@api/deki/files/7043/=IMG_373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454" y="1700808"/>
            <a:ext cx="4947091" cy="3710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63862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3777" y="692696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Doubrava 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Housina</a:t>
            </a:r>
            <a:r>
              <a:rPr lang="cs-CZ" dirty="0" smtClean="0"/>
              <a:t>, okres Beroun)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8</a:t>
            </a:fld>
            <a:endParaRPr lang="cs-CZ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9061" y="2185441"/>
            <a:ext cx="5394176" cy="4045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49" y="6231073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http://commons.wikimedia.org/wiki/File:Dubov%C3%BD_les_na_ji%C5%BEn%C3%ADm_svahu_Housiny_v_pozdn%C3%ADm_podzimu.jpg</a:t>
            </a:r>
          </a:p>
        </p:txBody>
      </p:sp>
    </p:spTree>
    <p:extLst>
      <p:ext uri="{BB962C8B-B14F-4D97-AF65-F5344CB8AC3E}">
        <p14:creationId xmlns:p14="http://schemas.microsoft.com/office/powerpoint/2010/main" val="2364463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 Pálavu tedy budou charakteristické: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Rostliny suchých a výslunných strání</a:t>
            </a:r>
          </a:p>
          <a:p>
            <a:r>
              <a:rPr lang="cs-CZ" dirty="0" smtClean="0"/>
              <a:t>Rostliny doubrav a světlých lesů</a:t>
            </a:r>
          </a:p>
          <a:p>
            <a:r>
              <a:rPr lang="cs-CZ" dirty="0" smtClean="0"/>
              <a:t>Rostliny lužních lesů a rostliny bahenní</a:t>
            </a:r>
          </a:p>
          <a:p>
            <a:r>
              <a:rPr lang="cs-CZ" dirty="0" smtClean="0"/>
              <a:t>Rostliny upřednostňující vápenaté podloží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251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Kosatec nízký (Iris </a:t>
            </a:r>
            <a:r>
              <a:rPr lang="cs-CZ" dirty="0" err="1" smtClean="0"/>
              <a:t>pumila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2304371" cy="3508977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Vyskytuje se v barvě fialové, žluté a vzácně modré</a:t>
            </a:r>
          </a:p>
          <a:p>
            <a:r>
              <a:rPr lang="cs-CZ" dirty="0" smtClean="0"/>
              <a:t>Kvete od pol. dubna</a:t>
            </a:r>
          </a:p>
          <a:p>
            <a:r>
              <a:rPr lang="cs-CZ" dirty="0" smtClean="0"/>
              <a:t>Výskyt: Děvín, Skalní svahy pod Dívčími hrady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10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218" y="2420888"/>
            <a:ext cx="2412268" cy="32163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87624" y="5944441"/>
            <a:ext cx="65527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http://cs.wikipedia.org/wiki/Soubor:Iris_pumila_01.jpg</a:t>
            </a:r>
          </a:p>
        </p:txBody>
      </p:sp>
    </p:spTree>
    <p:extLst>
      <p:ext uri="{BB962C8B-B14F-4D97-AF65-F5344CB8AC3E}">
        <p14:creationId xmlns:p14="http://schemas.microsoft.com/office/powerpoint/2010/main" val="1692592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Děvín – místo výskytu kosatce nízkého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11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0241" y="2055360"/>
            <a:ext cx="6192714" cy="4064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0" y="6103947"/>
            <a:ext cx="91440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/>
              <a:t>http://cs.wikipedia.org/wiki/Soubor:Sk%C3%A1ly_na_vrcholu_d%C4%9Bv%C3%ADna.JPG</a:t>
            </a:r>
          </a:p>
        </p:txBody>
      </p:sp>
    </p:spTree>
    <p:extLst>
      <p:ext uri="{BB962C8B-B14F-4D97-AF65-F5344CB8AC3E}">
        <p14:creationId xmlns:p14="http://schemas.microsoft.com/office/powerpoint/2010/main" val="98238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Kosatec písečný (Iris </a:t>
            </a:r>
            <a:r>
              <a:rPr lang="cs-CZ" dirty="0" err="1" smtClean="0"/>
              <a:t>humilis</a:t>
            </a:r>
            <a:r>
              <a:rPr lang="cs-CZ" dirty="0" smtClean="0"/>
              <a:t>, </a:t>
            </a:r>
            <a:r>
              <a:rPr lang="cs-CZ" dirty="0" err="1" smtClean="0"/>
              <a:t>subsp</a:t>
            </a:r>
            <a:r>
              <a:rPr lang="cs-CZ" dirty="0" smtClean="0"/>
              <a:t>. </a:t>
            </a:r>
            <a:r>
              <a:rPr lang="cs-CZ" dirty="0" err="1" smtClean="0"/>
              <a:t>arenaria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Roste na podobných stanovištích</a:t>
            </a:r>
          </a:p>
          <a:p>
            <a:r>
              <a:rPr lang="cs-CZ" dirty="0" smtClean="0"/>
              <a:t>Silně ohrožený druh</a:t>
            </a:r>
          </a:p>
          <a:p>
            <a:r>
              <a:rPr lang="cs-CZ" dirty="0"/>
              <a:t>R</a:t>
            </a:r>
            <a:r>
              <a:rPr lang="cs-CZ" dirty="0" smtClean="0"/>
              <a:t>ozkvétá </a:t>
            </a:r>
            <a:r>
              <a:rPr lang="cs-CZ" dirty="0" smtClean="0"/>
              <a:t>později a kvete </a:t>
            </a:r>
            <a:r>
              <a:rPr lang="cs-CZ" dirty="0" smtClean="0"/>
              <a:t>žlutě</a:t>
            </a:r>
          </a:p>
          <a:p>
            <a:r>
              <a:rPr lang="cs-CZ" dirty="0" smtClean="0"/>
              <a:t>Jinak vzhledem podobný kosatci nízkému …</a:t>
            </a:r>
          </a:p>
          <a:p>
            <a:endParaRPr lang="cs-CZ" dirty="0"/>
          </a:p>
          <a:p>
            <a:pPr lvl="2"/>
            <a:r>
              <a:rPr lang="cs-CZ" dirty="0" smtClean="0"/>
              <a:t>Obrázek chybí – na povolených zdrojích nelze sehnat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23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oniklec velkokvětý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Rozkvétá brzy na jaře (už koncem března)</a:t>
            </a:r>
          </a:p>
          <a:p>
            <a:r>
              <a:rPr lang="cs-CZ" dirty="0" smtClean="0"/>
              <a:t>silně ohrožený druh</a:t>
            </a:r>
          </a:p>
          <a:p>
            <a:r>
              <a:rPr lang="cs-CZ" dirty="0" smtClean="0"/>
              <a:t>na Pálavě např. na Stolové hoře, masivu Děvína.</a:t>
            </a:r>
          </a:p>
          <a:p>
            <a:r>
              <a:rPr lang="cs-CZ" dirty="0" smtClean="0"/>
              <a:t>Je jedovatý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13</a:t>
            </a:fld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17032"/>
            <a:ext cx="2895600" cy="270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5661248"/>
            <a:ext cx="51125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http://cs.wikipedia.org/wiki/Soubor:Pulsatila_grandis.jpg</a:t>
            </a:r>
          </a:p>
        </p:txBody>
      </p:sp>
    </p:spTree>
    <p:extLst>
      <p:ext uri="{BB962C8B-B14F-4D97-AF65-F5344CB8AC3E}">
        <p14:creationId xmlns:p14="http://schemas.microsoft.com/office/powerpoint/2010/main" val="2722284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24744" cy="1143000"/>
          </a:xfrm>
        </p:spPr>
        <p:txBody>
          <a:bodyPr/>
          <a:lstStyle/>
          <a:p>
            <a:r>
              <a:rPr lang="cs-CZ" dirty="0" smtClean="0"/>
              <a:t>Masív Děvína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14</a:t>
            </a:fld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034" y="1484784"/>
            <a:ext cx="5706211" cy="4279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48671" y="6062848"/>
            <a:ext cx="842493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/>
              <a:t>http://cs.wikipedia.org/wiki/Soubor:P%C3%A1lava,_D%C4%9Bv%C3%ADn.jpg</a:t>
            </a:r>
          </a:p>
        </p:txBody>
      </p:sp>
    </p:spTree>
    <p:extLst>
      <p:ext uri="{BB962C8B-B14F-4D97-AF65-F5344CB8AC3E}">
        <p14:creationId xmlns:p14="http://schemas.microsoft.com/office/powerpoint/2010/main" val="34339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024744" cy="1143000"/>
          </a:xfrm>
        </p:spPr>
        <p:txBody>
          <a:bodyPr/>
          <a:lstStyle/>
          <a:p>
            <a:r>
              <a:rPr lang="cs-CZ" dirty="0" smtClean="0"/>
              <a:t>Stolová hora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15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355" y="1124744"/>
            <a:ext cx="7096125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3968" y="6021288"/>
            <a:ext cx="875003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/>
              <a:t>http://cs.wikipedia.org/wiki/Soubor:Sk%C3%A1ly_na_%C3%BAbo%C4%8D%C3%AD_Stolov%C3%A9_hory_v_PR_R%C5%AF%C5%BEov%C3%BD_vrch.JPG</a:t>
            </a:r>
          </a:p>
        </p:txBody>
      </p:sp>
    </p:spTree>
    <p:extLst>
      <p:ext uri="{BB962C8B-B14F-4D97-AF65-F5344CB8AC3E}">
        <p14:creationId xmlns:p14="http://schemas.microsoft.com/office/powerpoint/2010/main" val="13971536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027664"/>
            <a:ext cx="741682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Hlaváček jarní (Adonis vernalis)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2323652"/>
            <a:ext cx="2376380" cy="3508977"/>
          </a:xfrm>
        </p:spPr>
        <p:txBody>
          <a:bodyPr/>
          <a:lstStyle/>
          <a:p>
            <a:r>
              <a:rPr lang="cs-CZ" dirty="0" smtClean="0"/>
              <a:t>Jarní rostlina, kvete IV. – V.</a:t>
            </a:r>
          </a:p>
          <a:p>
            <a:r>
              <a:rPr lang="cs-CZ" dirty="0" smtClean="0"/>
              <a:t>Až 8 cm velké květy</a:t>
            </a:r>
          </a:p>
          <a:p>
            <a:r>
              <a:rPr lang="cs-CZ" dirty="0" smtClean="0"/>
              <a:t>Liščí vrch, Děvín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16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019" y="2348880"/>
            <a:ext cx="4223269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42220" y="6005333"/>
            <a:ext cx="76037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http://en.wikipedia.org/wiki/File:Adonis_vernalis_gonsenheim.jpg</a:t>
            </a:r>
          </a:p>
        </p:txBody>
      </p:sp>
    </p:spTree>
    <p:extLst>
      <p:ext uri="{BB962C8B-B14F-4D97-AF65-F5344CB8AC3E}">
        <p14:creationId xmlns:p14="http://schemas.microsoft.com/office/powerpoint/2010/main" val="3997344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3744534" cy="14059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Tařice skalní (</a:t>
            </a:r>
            <a:r>
              <a:rPr lang="cs-CZ" dirty="0" err="1" smtClean="0"/>
              <a:t>Alyssum</a:t>
            </a:r>
            <a:r>
              <a:rPr lang="cs-CZ" dirty="0" smtClean="0"/>
              <a:t> </a:t>
            </a:r>
            <a:r>
              <a:rPr lang="cs-CZ" dirty="0" err="1" smtClean="0"/>
              <a:t>saxatile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2323652"/>
            <a:ext cx="3744532" cy="3508977"/>
          </a:xfrm>
        </p:spPr>
        <p:txBody>
          <a:bodyPr/>
          <a:lstStyle/>
          <a:p>
            <a:r>
              <a:rPr lang="cs-CZ" dirty="0" smtClean="0"/>
              <a:t>Roste na skalách</a:t>
            </a:r>
          </a:p>
          <a:p>
            <a:r>
              <a:rPr lang="cs-CZ" dirty="0" smtClean="0"/>
              <a:t>Česko je severní hranicí jejího výskytu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17</a:t>
            </a:fld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836712"/>
            <a:ext cx="381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59053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hlinkClick r:id="rId3"/>
              </a:rPr>
              <a:t>http://cs.wikipedia.org/wiki/Soubor:Alyssum_saxatile3.jpg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269093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Bledule letní (</a:t>
            </a:r>
            <a:r>
              <a:rPr lang="cs-CZ" dirty="0" err="1" smtClean="0"/>
              <a:t>Leucojum</a:t>
            </a:r>
            <a:r>
              <a:rPr lang="cs-CZ" dirty="0" smtClean="0"/>
              <a:t> </a:t>
            </a:r>
            <a:r>
              <a:rPr lang="cs-CZ" dirty="0" err="1" smtClean="0"/>
              <a:t>aestivum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2323652"/>
            <a:ext cx="3240476" cy="3508977"/>
          </a:xfrm>
        </p:spPr>
        <p:txBody>
          <a:bodyPr/>
          <a:lstStyle/>
          <a:p>
            <a:r>
              <a:rPr lang="cs-CZ" dirty="0" smtClean="0"/>
              <a:t>Je velmi vzácná</a:t>
            </a:r>
          </a:p>
          <a:p>
            <a:r>
              <a:rPr lang="cs-CZ" dirty="0" smtClean="0"/>
              <a:t>Je větší a vyšší, než bledule jarní</a:t>
            </a:r>
          </a:p>
          <a:p>
            <a:r>
              <a:rPr lang="cs-CZ" dirty="0" smtClean="0"/>
              <a:t>Na Pálavě roste na Křivém jezeře – největší lokalita v Česku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18</a:t>
            </a:fld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439" y="1988840"/>
            <a:ext cx="3810000" cy="254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562439" y="5373216"/>
            <a:ext cx="4191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hlinkClick r:id="rId3"/>
              </a:rPr>
              <a:t>https://cs.wikipedia.org/wiki/Soubor:Leucojum_aestivum02.jpg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162173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Kosatec žlutý </a:t>
            </a:r>
            <a:br>
              <a:rPr lang="cs-CZ" dirty="0" smtClean="0"/>
            </a:br>
            <a:r>
              <a:rPr lang="cs-CZ" dirty="0" smtClean="0"/>
              <a:t>(Iris </a:t>
            </a:r>
            <a:r>
              <a:rPr lang="cs-CZ" dirty="0" err="1" smtClean="0"/>
              <a:t>pseudacorus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2323652"/>
            <a:ext cx="2952444" cy="3508977"/>
          </a:xfrm>
        </p:spPr>
        <p:txBody>
          <a:bodyPr/>
          <a:lstStyle/>
          <a:p>
            <a:r>
              <a:rPr lang="cs-CZ" dirty="0" smtClean="0"/>
              <a:t>Roste v bažinách, u vod, v lužních lesích, slepých ramenech</a:t>
            </a:r>
          </a:p>
          <a:p>
            <a:r>
              <a:rPr lang="cs-CZ" dirty="0" smtClean="0"/>
              <a:t>Relativně hojná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19</a:t>
            </a:fld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05703"/>
            <a:ext cx="3744416" cy="4992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6165304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hlinkClick r:id="rId3"/>
              </a:rPr>
              <a:t>http://cs.wikipedia.org/wiki/Soubor:Iris_pseudacorus_01.jpg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22077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367252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Vstavač vojenský 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Orchis</a:t>
            </a:r>
            <a:r>
              <a:rPr lang="cs-CZ" dirty="0" smtClean="0"/>
              <a:t> </a:t>
            </a:r>
            <a:r>
              <a:rPr lang="cs-CZ" dirty="0" err="1" smtClean="0"/>
              <a:t>militaris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2323652"/>
            <a:ext cx="2592404" cy="3508977"/>
          </a:xfrm>
        </p:spPr>
        <p:txBody>
          <a:bodyPr/>
          <a:lstStyle/>
          <a:p>
            <a:r>
              <a:rPr lang="cs-CZ" dirty="0" smtClean="0"/>
              <a:t>Silně ohrožený druh</a:t>
            </a:r>
          </a:p>
          <a:p>
            <a:r>
              <a:rPr lang="cs-CZ" dirty="0" smtClean="0"/>
              <a:t>Orchidej</a:t>
            </a:r>
          </a:p>
          <a:p>
            <a:r>
              <a:rPr lang="cs-CZ" dirty="0" smtClean="0"/>
              <a:t>Roste na teplých stráních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20</a:t>
            </a:fld>
            <a:endParaRPr lang="cs-CZ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96752"/>
            <a:ext cx="3893021" cy="5190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5741116"/>
            <a:ext cx="3888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hlinkClick r:id="rId3"/>
              </a:rPr>
              <a:t>http://cs.wikipedia.org/wiki/Vstava%C4%8D_vojensk%C3%BD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063075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367252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Vstavač kukačka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Orchis</a:t>
            </a:r>
            <a:r>
              <a:rPr lang="cs-CZ" dirty="0" smtClean="0"/>
              <a:t> </a:t>
            </a:r>
            <a:r>
              <a:rPr lang="cs-CZ" dirty="0" err="1" smtClean="0"/>
              <a:t>morio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2323652"/>
            <a:ext cx="2592404" cy="3508977"/>
          </a:xfrm>
        </p:spPr>
        <p:txBody>
          <a:bodyPr/>
          <a:lstStyle/>
          <a:p>
            <a:r>
              <a:rPr lang="cs-CZ" dirty="0" smtClean="0"/>
              <a:t>Silně ohrožený druh</a:t>
            </a:r>
          </a:p>
          <a:p>
            <a:r>
              <a:rPr lang="cs-CZ" dirty="0" smtClean="0"/>
              <a:t>Orchidej</a:t>
            </a:r>
          </a:p>
          <a:p>
            <a:r>
              <a:rPr lang="cs-CZ" dirty="0" smtClean="0"/>
              <a:t>V minulosti poměrně hojný, dnes vzácný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1560" y="5741116"/>
            <a:ext cx="3888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hlinkClick r:id="rId2"/>
              </a:rPr>
              <a:t>http://cs.wikipedia.org/wiki/Vstava%C4%8D_kuka%C4%8Dka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617" y="1226873"/>
            <a:ext cx="3271775" cy="4362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62878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264</TotalTime>
  <Words>462</Words>
  <Application>Microsoft Office PowerPoint</Application>
  <PresentationFormat>Předvádění na obrazovce (4:3)</PresentationFormat>
  <Paragraphs>126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Austin</vt:lpstr>
      <vt:lpstr>Květena Pálavy</vt:lpstr>
      <vt:lpstr>Prezentace aplikace PowerPoint</vt:lpstr>
      <vt:lpstr>Květenu Pálavy určují následující faktory:</vt:lpstr>
      <vt:lpstr>Květenu Pálavy určují následující faktory:</vt:lpstr>
      <vt:lpstr>Teplé a suché stráně</vt:lpstr>
      <vt:lpstr>Vápenatý podklad  (Sirotčí hrádek)</vt:lpstr>
      <vt:lpstr>Lužní lesy</vt:lpstr>
      <vt:lpstr>Doubrava  (Housina, okres Beroun)</vt:lpstr>
      <vt:lpstr>Pro Pálavu tedy budou charakteristické:</vt:lpstr>
      <vt:lpstr>Kosatec nízký (Iris pumila)</vt:lpstr>
      <vt:lpstr>Děvín – místo výskytu kosatce nízkého</vt:lpstr>
      <vt:lpstr>Kosatec písečný (Iris humilis, subsp. arenaria</vt:lpstr>
      <vt:lpstr>Koniklec velkokvětý</vt:lpstr>
      <vt:lpstr>Masív Děvína</vt:lpstr>
      <vt:lpstr>Stolová hora</vt:lpstr>
      <vt:lpstr>Hlaváček jarní (Adonis vernalis)</vt:lpstr>
      <vt:lpstr>Tařice skalní (Alyssum saxatile)</vt:lpstr>
      <vt:lpstr>Bledule letní (Leucojum aestivum)</vt:lpstr>
      <vt:lpstr>Kosatec žlutý  (Iris pseudacorus)</vt:lpstr>
      <vt:lpstr>Vstavač vojenský  (Orchis militaris)</vt:lpstr>
      <vt:lpstr>Vstavač kukačka (Orchis morio)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dc:creator>Michal</dc:creator>
  <cp:lastModifiedBy>Michal</cp:lastModifiedBy>
  <cp:revision>33</cp:revision>
  <dcterms:created xsi:type="dcterms:W3CDTF">2013-05-14T11:03:51Z</dcterms:created>
  <dcterms:modified xsi:type="dcterms:W3CDTF">2013-08-26T10:39:13Z</dcterms:modified>
</cp:coreProperties>
</file>